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notesMasterIdLst>
    <p:notesMasterId r:id="rId48"/>
  </p:notesMasterIdLst>
  <p:sldIdLst>
    <p:sldId id="257" r:id="rId2"/>
    <p:sldId id="259" r:id="rId3"/>
    <p:sldId id="290" r:id="rId4"/>
    <p:sldId id="291" r:id="rId5"/>
    <p:sldId id="280" r:id="rId6"/>
    <p:sldId id="281" r:id="rId7"/>
    <p:sldId id="292" r:id="rId8"/>
    <p:sldId id="310" r:id="rId9"/>
    <p:sldId id="263" r:id="rId10"/>
    <p:sldId id="308" r:id="rId11"/>
    <p:sldId id="262" r:id="rId12"/>
    <p:sldId id="282" r:id="rId13"/>
    <p:sldId id="283" r:id="rId14"/>
    <p:sldId id="284" r:id="rId15"/>
    <p:sldId id="285" r:id="rId16"/>
    <p:sldId id="286" r:id="rId17"/>
    <p:sldId id="287" r:id="rId18"/>
    <p:sldId id="260" r:id="rId19"/>
    <p:sldId id="266" r:id="rId20"/>
    <p:sldId id="265" r:id="rId21"/>
    <p:sldId id="302" r:id="rId22"/>
    <p:sldId id="301" r:id="rId23"/>
    <p:sldId id="267" r:id="rId24"/>
    <p:sldId id="299" r:id="rId25"/>
    <p:sldId id="268" r:id="rId26"/>
    <p:sldId id="269" r:id="rId27"/>
    <p:sldId id="270" r:id="rId28"/>
    <p:sldId id="298" r:id="rId29"/>
    <p:sldId id="300" r:id="rId30"/>
    <p:sldId id="288" r:id="rId31"/>
    <p:sldId id="311" r:id="rId32"/>
    <p:sldId id="303" r:id="rId33"/>
    <p:sldId id="306" r:id="rId34"/>
    <p:sldId id="305" r:id="rId35"/>
    <p:sldId id="271" r:id="rId36"/>
    <p:sldId id="312" r:id="rId37"/>
    <p:sldId id="314" r:id="rId38"/>
    <p:sldId id="315" r:id="rId39"/>
    <p:sldId id="316" r:id="rId40"/>
    <p:sldId id="273" r:id="rId41"/>
    <p:sldId id="274" r:id="rId42"/>
    <p:sldId id="275" r:id="rId43"/>
    <p:sldId id="294" r:id="rId44"/>
    <p:sldId id="309" r:id="rId45"/>
    <p:sldId id="295" r:id="rId46"/>
    <p:sldId id="297"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raciela" initials="G"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0E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8" autoAdjust="0"/>
    <p:restoredTop sz="94599" autoAdjust="0"/>
  </p:normalViewPr>
  <p:slideViewPr>
    <p:cSldViewPr>
      <p:cViewPr varScale="1">
        <p:scale>
          <a:sx n="59" d="100"/>
          <a:sy n="59" d="100"/>
        </p:scale>
        <p:origin x="1500" y="52"/>
      </p:cViewPr>
      <p:guideLst>
        <p:guide orient="horz" pos="2160"/>
        <p:guide pos="2880"/>
      </p:guideLst>
    </p:cSldViewPr>
  </p:slideViewPr>
  <p:outlineViewPr>
    <p:cViewPr>
      <p:scale>
        <a:sx n="33" d="100"/>
        <a:sy n="33" d="100"/>
      </p:scale>
      <p:origin x="0" y="583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commentAuthors" Target="commentAuthor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notesMaster" Target="notesMasters/notesMaster1.xml" /><Relationship Id="rId8" Type="http://schemas.openxmlformats.org/officeDocument/2006/relationships/slide" Target="slides/slide7.xml" /><Relationship Id="rId51" Type="http://schemas.openxmlformats.org/officeDocument/2006/relationships/viewProps" Target="viewProps.xml" /></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0594A2-E5AC-4161-B6D2-296B070D266A}" type="doc">
      <dgm:prSet loTypeId="urn:microsoft.com/office/officeart/2005/8/layout/orgChart1" loCatId="hierarchy" qsTypeId="urn:microsoft.com/office/officeart/2005/8/quickstyle/simple1" qsCatId="simple" csTypeId="urn:microsoft.com/office/officeart/2005/8/colors/accent1_1" csCatId="accent1" phldr="1"/>
      <dgm:spPr/>
      <dgm:t>
        <a:bodyPr/>
        <a:lstStyle/>
        <a:p>
          <a:endParaRPr lang="es-AR"/>
        </a:p>
      </dgm:t>
    </dgm:pt>
    <dgm:pt modelId="{726C4E81-69C1-42F3-A2A8-62FC5392ED18}">
      <dgm:prSet phldrT="[Texto]" custT="1"/>
      <dgm:spPr/>
      <dgm:t>
        <a:bodyPr/>
        <a:lstStyle/>
        <a:p>
          <a:r>
            <a:rPr lang="es-AR" sz="2400" b="1" i="0" dirty="0">
              <a:effectLst>
                <a:outerShdw blurRad="38100" dist="38100" dir="2700000" algn="tl">
                  <a:srgbClr val="000000">
                    <a:alpha val="43137"/>
                  </a:srgbClr>
                </a:outerShdw>
              </a:effectLst>
              <a:latin typeface="+mn-lt"/>
            </a:rPr>
            <a:t>Tipos</a:t>
          </a:r>
        </a:p>
      </dgm:t>
    </dgm:pt>
    <dgm:pt modelId="{AB21E9DB-8BF3-432B-A51E-F1F5644366D4}" type="parTrans" cxnId="{3DA77671-88B3-48D3-81F3-75D322D47638}">
      <dgm:prSet/>
      <dgm:spPr/>
      <dgm:t>
        <a:bodyPr/>
        <a:lstStyle/>
        <a:p>
          <a:endParaRPr lang="es-AR"/>
        </a:p>
      </dgm:t>
    </dgm:pt>
    <dgm:pt modelId="{8A9AEC36-675F-40B7-8EBE-CB3CC28D8CB3}" type="sibTrans" cxnId="{3DA77671-88B3-48D3-81F3-75D322D47638}">
      <dgm:prSet/>
      <dgm:spPr/>
      <dgm:t>
        <a:bodyPr/>
        <a:lstStyle/>
        <a:p>
          <a:endParaRPr lang="es-AR"/>
        </a:p>
      </dgm:t>
    </dgm:pt>
    <dgm:pt modelId="{46867969-0C8A-48F1-A304-63CE973F7D78}">
      <dgm:prSet phldrT="[Texto]" custT="1"/>
      <dgm:spPr/>
      <dgm:t>
        <a:bodyPr/>
        <a:lstStyle/>
        <a:p>
          <a:r>
            <a:rPr lang="es-AR" sz="1800" i="0">
              <a:effectLst>
                <a:outerShdw blurRad="38100" dist="38100" dir="2700000" algn="tl">
                  <a:srgbClr val="000000">
                    <a:alpha val="43137"/>
                  </a:srgbClr>
                </a:outerShdw>
              </a:effectLst>
              <a:latin typeface="+mn-lt"/>
              <a:cs typeface="Consolas" pitchFamily="49" charset="0"/>
            </a:rPr>
            <a:t>Estricto - HARD</a:t>
          </a:r>
          <a:endParaRPr lang="es-AR" sz="1800" i="0" dirty="0">
            <a:effectLst>
              <a:outerShdw blurRad="38100" dist="38100" dir="2700000" algn="tl">
                <a:srgbClr val="000000">
                  <a:alpha val="43137"/>
                </a:srgbClr>
              </a:outerShdw>
            </a:effectLst>
            <a:latin typeface="+mn-lt"/>
            <a:cs typeface="Consolas" pitchFamily="49" charset="0"/>
          </a:endParaRPr>
        </a:p>
      </dgm:t>
    </dgm:pt>
    <dgm:pt modelId="{B1CA856D-CD05-4876-B019-E3AB90192669}" type="parTrans" cxnId="{82583313-3A1E-4EB1-9393-59862E5DC1FC}">
      <dgm:prSet/>
      <dgm:spPr/>
      <dgm:t>
        <a:bodyPr/>
        <a:lstStyle/>
        <a:p>
          <a:endParaRPr lang="es-AR"/>
        </a:p>
      </dgm:t>
    </dgm:pt>
    <dgm:pt modelId="{E422FE22-54B3-4ADA-8553-C44922D6D27E}" type="sibTrans" cxnId="{82583313-3A1E-4EB1-9393-59862E5DC1FC}">
      <dgm:prSet/>
      <dgm:spPr/>
      <dgm:t>
        <a:bodyPr/>
        <a:lstStyle/>
        <a:p>
          <a:endParaRPr lang="es-AR"/>
        </a:p>
      </dgm:t>
    </dgm:pt>
    <dgm:pt modelId="{5853DF60-22E7-471B-BA70-EA158932AE90}">
      <dgm:prSet phldrT="[Texto]" custT="1"/>
      <dgm:spPr/>
      <dgm:t>
        <a:bodyPr/>
        <a:lstStyle/>
        <a:p>
          <a:r>
            <a:rPr lang="es-AR" sz="1800" i="0" u="none" dirty="0">
              <a:effectLst>
                <a:outerShdw blurRad="38100" dist="38100" dir="2700000" algn="tl">
                  <a:srgbClr val="000000">
                    <a:alpha val="43137"/>
                  </a:srgbClr>
                </a:outerShdw>
              </a:effectLst>
              <a:latin typeface="+mn-lt"/>
              <a:cs typeface="Consolas" pitchFamily="49" charset="0"/>
            </a:rPr>
            <a:t>No Estricto-SOFT</a:t>
          </a:r>
        </a:p>
      </dgm:t>
    </dgm:pt>
    <dgm:pt modelId="{38CD8424-3F17-4443-BD54-5ADF610BEDB0}" type="parTrans" cxnId="{D9CD2A3D-5377-4938-B9C1-94D073EC5B9B}">
      <dgm:prSet/>
      <dgm:spPr/>
      <dgm:t>
        <a:bodyPr/>
        <a:lstStyle/>
        <a:p>
          <a:endParaRPr lang="es-AR"/>
        </a:p>
      </dgm:t>
    </dgm:pt>
    <dgm:pt modelId="{599FA399-2DE7-4B98-9A53-0837F9D6B578}" type="sibTrans" cxnId="{D9CD2A3D-5377-4938-B9C1-94D073EC5B9B}">
      <dgm:prSet/>
      <dgm:spPr/>
      <dgm:t>
        <a:bodyPr/>
        <a:lstStyle/>
        <a:p>
          <a:endParaRPr lang="es-AR"/>
        </a:p>
      </dgm:t>
    </dgm:pt>
    <dgm:pt modelId="{C8B6BB67-963E-4B39-BD57-18C99D066854}">
      <dgm:prSet phldrT="[Texto]"/>
      <dgm:spPr/>
      <dgm:t>
        <a:bodyPr/>
        <a:lstStyle/>
        <a:p>
          <a:r>
            <a:rPr lang="es-AR" i="0">
              <a:latin typeface="+mn-lt"/>
              <a:cs typeface="Consolas" pitchFamily="49" charset="0"/>
            </a:rPr>
            <a:t>Repuestas en tiempo límite </a:t>
          </a:r>
          <a:r>
            <a:rPr lang="es-AR" i="0" u="sng">
              <a:latin typeface="+mn-lt"/>
              <a:cs typeface="Consolas" pitchFamily="49" charset="0"/>
            </a:rPr>
            <a:t>Imperativo</a:t>
          </a:r>
          <a:endParaRPr lang="es-AR" i="0" u="sng" dirty="0">
            <a:latin typeface="+mn-lt"/>
            <a:cs typeface="Consolas" pitchFamily="49" charset="0"/>
          </a:endParaRPr>
        </a:p>
      </dgm:t>
    </dgm:pt>
    <dgm:pt modelId="{B8401111-98F7-4568-BE8B-6FD9FA6E7B19}" type="parTrans" cxnId="{F792924E-41D0-4556-941F-E8686CAD0A5C}">
      <dgm:prSet/>
      <dgm:spPr/>
      <dgm:t>
        <a:bodyPr/>
        <a:lstStyle/>
        <a:p>
          <a:endParaRPr lang="es-AR"/>
        </a:p>
      </dgm:t>
    </dgm:pt>
    <dgm:pt modelId="{7F1811F7-D726-4097-A017-67B7061DB8D9}" type="sibTrans" cxnId="{F792924E-41D0-4556-941F-E8686CAD0A5C}">
      <dgm:prSet/>
      <dgm:spPr/>
      <dgm:t>
        <a:bodyPr/>
        <a:lstStyle/>
        <a:p>
          <a:endParaRPr lang="es-AR"/>
        </a:p>
      </dgm:t>
    </dgm:pt>
    <dgm:pt modelId="{098C230D-11EB-447F-A3E0-7E2F35763D20}">
      <dgm:prSet phldrT="[Texto]"/>
      <dgm:spPr/>
      <dgm:t>
        <a:bodyPr/>
        <a:lstStyle/>
        <a:p>
          <a:r>
            <a:rPr lang="es-AR" i="0" u="none" dirty="0">
              <a:effectLst/>
              <a:latin typeface="+mn-lt"/>
              <a:cs typeface="Consolas" pitchFamily="49" charset="0"/>
            </a:rPr>
            <a:t>Tiempo Límite no alcanzable ocasionalmente</a:t>
          </a:r>
        </a:p>
      </dgm:t>
    </dgm:pt>
    <dgm:pt modelId="{AFA762D0-978D-45E4-8185-60D66BE3838A}" type="parTrans" cxnId="{E1079FF5-337E-4A50-9FCE-2654A6096329}">
      <dgm:prSet/>
      <dgm:spPr/>
      <dgm:t>
        <a:bodyPr/>
        <a:lstStyle/>
        <a:p>
          <a:endParaRPr lang="es-AR"/>
        </a:p>
      </dgm:t>
    </dgm:pt>
    <dgm:pt modelId="{BE2BC5B5-D18C-4672-A0DD-CE5E491D936C}" type="sibTrans" cxnId="{E1079FF5-337E-4A50-9FCE-2654A6096329}">
      <dgm:prSet/>
      <dgm:spPr/>
      <dgm:t>
        <a:bodyPr/>
        <a:lstStyle/>
        <a:p>
          <a:endParaRPr lang="es-AR"/>
        </a:p>
      </dgm:t>
    </dgm:pt>
    <dgm:pt modelId="{4DA0680D-34F7-431D-B93E-0AC5495298BC}">
      <dgm:prSet phldrT="[Texto]"/>
      <dgm:spPr/>
      <dgm:t>
        <a:bodyPr/>
        <a:lstStyle/>
        <a:p>
          <a:r>
            <a:rPr lang="es-AR" i="0" u="none" dirty="0">
              <a:effectLst/>
              <a:latin typeface="+mn-lt"/>
              <a:cs typeface="Consolas" pitchFamily="49" charset="0"/>
            </a:rPr>
            <a:t>Puede haber más de un tiempo Límite</a:t>
          </a:r>
        </a:p>
      </dgm:t>
    </dgm:pt>
    <dgm:pt modelId="{01972C66-8644-46B0-AAB1-51C8188C9BEF}" type="parTrans" cxnId="{474DEF4B-CE9E-4EB3-93D1-744C26A02B8F}">
      <dgm:prSet/>
      <dgm:spPr/>
      <dgm:t>
        <a:bodyPr/>
        <a:lstStyle/>
        <a:p>
          <a:endParaRPr lang="es-AR"/>
        </a:p>
      </dgm:t>
    </dgm:pt>
    <dgm:pt modelId="{A9136C86-B64B-44CC-BB7E-0E036B26BC45}" type="sibTrans" cxnId="{474DEF4B-CE9E-4EB3-93D1-744C26A02B8F}">
      <dgm:prSet/>
      <dgm:spPr/>
      <dgm:t>
        <a:bodyPr/>
        <a:lstStyle/>
        <a:p>
          <a:endParaRPr lang="es-AR"/>
        </a:p>
      </dgm:t>
    </dgm:pt>
    <dgm:pt modelId="{71FCDC9B-4EE6-48CA-8093-7F6DD1A0963D}">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AR" i="0" u="none" dirty="0">
              <a:effectLst/>
              <a:latin typeface="+mn-lt"/>
              <a:cs typeface="Consolas" pitchFamily="49" charset="0"/>
            </a:rPr>
            <a:t>El servicio se puede retardar</a:t>
          </a:r>
        </a:p>
      </dgm:t>
    </dgm:pt>
    <dgm:pt modelId="{D506CBEB-4797-4DFC-98B8-D592B21FD635}" type="parTrans" cxnId="{53BAF67A-3B10-4E86-BA7D-162BB77714C2}">
      <dgm:prSet/>
      <dgm:spPr/>
      <dgm:t>
        <a:bodyPr/>
        <a:lstStyle/>
        <a:p>
          <a:endParaRPr lang="en-US"/>
        </a:p>
      </dgm:t>
    </dgm:pt>
    <dgm:pt modelId="{4CDEB858-A118-4644-8B16-F7CC56453064}" type="sibTrans" cxnId="{53BAF67A-3B10-4E86-BA7D-162BB77714C2}">
      <dgm:prSet/>
      <dgm:spPr/>
      <dgm:t>
        <a:bodyPr/>
        <a:lstStyle/>
        <a:p>
          <a:endParaRPr lang="en-US"/>
        </a:p>
      </dgm:t>
    </dgm:pt>
    <dgm:pt modelId="{BCAA7DE2-3F6B-4075-9E2F-6EDA3D0E90DC}" type="pres">
      <dgm:prSet presAssocID="{BD0594A2-E5AC-4161-B6D2-296B070D266A}" presName="hierChild1" presStyleCnt="0">
        <dgm:presLayoutVars>
          <dgm:orgChart val="1"/>
          <dgm:chPref val="1"/>
          <dgm:dir/>
          <dgm:animOne val="branch"/>
          <dgm:animLvl val="lvl"/>
          <dgm:resizeHandles/>
        </dgm:presLayoutVars>
      </dgm:prSet>
      <dgm:spPr/>
    </dgm:pt>
    <dgm:pt modelId="{FBD4F9D3-B101-452C-A28A-71D4C85EAC55}" type="pres">
      <dgm:prSet presAssocID="{726C4E81-69C1-42F3-A2A8-62FC5392ED18}" presName="hierRoot1" presStyleCnt="0">
        <dgm:presLayoutVars>
          <dgm:hierBranch val="init"/>
        </dgm:presLayoutVars>
      </dgm:prSet>
      <dgm:spPr/>
    </dgm:pt>
    <dgm:pt modelId="{778F0B38-1769-4074-90BD-0E342BB998A3}" type="pres">
      <dgm:prSet presAssocID="{726C4E81-69C1-42F3-A2A8-62FC5392ED18}" presName="rootComposite1" presStyleCnt="0"/>
      <dgm:spPr/>
    </dgm:pt>
    <dgm:pt modelId="{D740485C-F6E5-48B2-954B-E0B64ACA85BA}" type="pres">
      <dgm:prSet presAssocID="{726C4E81-69C1-42F3-A2A8-62FC5392ED18}" presName="rootText1" presStyleLbl="node0" presStyleIdx="0" presStyleCnt="1" custScaleX="168478">
        <dgm:presLayoutVars>
          <dgm:chPref val="3"/>
        </dgm:presLayoutVars>
      </dgm:prSet>
      <dgm:spPr/>
    </dgm:pt>
    <dgm:pt modelId="{C5B830BB-C195-4BD6-9BCA-EBF3D8A4833A}" type="pres">
      <dgm:prSet presAssocID="{726C4E81-69C1-42F3-A2A8-62FC5392ED18}" presName="rootConnector1" presStyleLbl="node1" presStyleIdx="0" presStyleCnt="0"/>
      <dgm:spPr/>
    </dgm:pt>
    <dgm:pt modelId="{E4E9C06A-3FC6-4FCE-B87E-7352CA8009D9}" type="pres">
      <dgm:prSet presAssocID="{726C4E81-69C1-42F3-A2A8-62FC5392ED18}" presName="hierChild2" presStyleCnt="0"/>
      <dgm:spPr/>
    </dgm:pt>
    <dgm:pt modelId="{F8A8146E-63AA-4E46-B0CE-762698171398}" type="pres">
      <dgm:prSet presAssocID="{B1CA856D-CD05-4876-B019-E3AB90192669}" presName="Name37" presStyleLbl="parChTrans1D2" presStyleIdx="0" presStyleCnt="2"/>
      <dgm:spPr/>
    </dgm:pt>
    <dgm:pt modelId="{95E26FAF-9399-4380-B827-6CBBDDB10DFC}" type="pres">
      <dgm:prSet presAssocID="{46867969-0C8A-48F1-A304-63CE973F7D78}" presName="hierRoot2" presStyleCnt="0">
        <dgm:presLayoutVars>
          <dgm:hierBranch val="init"/>
        </dgm:presLayoutVars>
      </dgm:prSet>
      <dgm:spPr/>
    </dgm:pt>
    <dgm:pt modelId="{092D8802-B8F5-4E5D-92B4-EA35226378C7}" type="pres">
      <dgm:prSet presAssocID="{46867969-0C8A-48F1-A304-63CE973F7D78}" presName="rootComposite" presStyleCnt="0"/>
      <dgm:spPr/>
    </dgm:pt>
    <dgm:pt modelId="{62163AD9-7BFD-466D-9BE0-E44530AC9BE8}" type="pres">
      <dgm:prSet presAssocID="{46867969-0C8A-48F1-A304-63CE973F7D78}" presName="rootText" presStyleLbl="node2" presStyleIdx="0" presStyleCnt="2" custScaleX="141927" custLinFactNeighborX="1376" custLinFactNeighborY="-682">
        <dgm:presLayoutVars>
          <dgm:chPref val="3"/>
        </dgm:presLayoutVars>
      </dgm:prSet>
      <dgm:spPr/>
    </dgm:pt>
    <dgm:pt modelId="{6FDC17B7-71B7-4604-80DD-5D7ED6FE88C2}" type="pres">
      <dgm:prSet presAssocID="{46867969-0C8A-48F1-A304-63CE973F7D78}" presName="rootConnector" presStyleLbl="node2" presStyleIdx="0" presStyleCnt="2"/>
      <dgm:spPr/>
    </dgm:pt>
    <dgm:pt modelId="{1E6DC88B-AF7B-4EAE-B252-0033DC6A7528}" type="pres">
      <dgm:prSet presAssocID="{46867969-0C8A-48F1-A304-63CE973F7D78}" presName="hierChild4" presStyleCnt="0"/>
      <dgm:spPr/>
    </dgm:pt>
    <dgm:pt modelId="{6961E573-E661-4766-B9D1-3646D2420016}" type="pres">
      <dgm:prSet presAssocID="{B8401111-98F7-4568-BE8B-6FD9FA6E7B19}" presName="Name37" presStyleLbl="parChTrans1D3" presStyleIdx="0" presStyleCnt="4"/>
      <dgm:spPr/>
    </dgm:pt>
    <dgm:pt modelId="{D84A0616-8171-49F8-9BA0-53394C42DFAE}" type="pres">
      <dgm:prSet presAssocID="{C8B6BB67-963E-4B39-BD57-18C99D066854}" presName="hierRoot2" presStyleCnt="0">
        <dgm:presLayoutVars>
          <dgm:hierBranch val="init"/>
        </dgm:presLayoutVars>
      </dgm:prSet>
      <dgm:spPr/>
    </dgm:pt>
    <dgm:pt modelId="{711CB677-821A-4925-82A9-A649A5D0AE6D}" type="pres">
      <dgm:prSet presAssocID="{C8B6BB67-963E-4B39-BD57-18C99D066854}" presName="rootComposite" presStyleCnt="0"/>
      <dgm:spPr/>
    </dgm:pt>
    <dgm:pt modelId="{A6EFE3F0-E123-4FA8-9A2E-432243D6D9B9}" type="pres">
      <dgm:prSet presAssocID="{C8B6BB67-963E-4B39-BD57-18C99D066854}" presName="rootText" presStyleLbl="node3" presStyleIdx="0" presStyleCnt="4" custScaleX="139951" custScaleY="214632" custLinFactY="16466" custLinFactNeighborX="-9813" custLinFactNeighborY="100000">
        <dgm:presLayoutVars>
          <dgm:chPref val="3"/>
        </dgm:presLayoutVars>
      </dgm:prSet>
      <dgm:spPr/>
    </dgm:pt>
    <dgm:pt modelId="{8C13017D-74FD-42EA-AAF0-ACC8023931EE}" type="pres">
      <dgm:prSet presAssocID="{C8B6BB67-963E-4B39-BD57-18C99D066854}" presName="rootConnector" presStyleLbl="node3" presStyleIdx="0" presStyleCnt="4"/>
      <dgm:spPr/>
    </dgm:pt>
    <dgm:pt modelId="{C7ABFA62-A68B-4420-90AA-FCB3ABE76E72}" type="pres">
      <dgm:prSet presAssocID="{C8B6BB67-963E-4B39-BD57-18C99D066854}" presName="hierChild4" presStyleCnt="0"/>
      <dgm:spPr/>
    </dgm:pt>
    <dgm:pt modelId="{27E3313E-550C-447D-AC8D-BA720CF2F71E}" type="pres">
      <dgm:prSet presAssocID="{C8B6BB67-963E-4B39-BD57-18C99D066854}" presName="hierChild5" presStyleCnt="0"/>
      <dgm:spPr/>
    </dgm:pt>
    <dgm:pt modelId="{813B037B-2A4F-4841-888D-CB69E8A52AE8}" type="pres">
      <dgm:prSet presAssocID="{46867969-0C8A-48F1-A304-63CE973F7D78}" presName="hierChild5" presStyleCnt="0"/>
      <dgm:spPr/>
    </dgm:pt>
    <dgm:pt modelId="{881612A0-131C-451E-BE69-7D233BE42F5B}" type="pres">
      <dgm:prSet presAssocID="{38CD8424-3F17-4443-BD54-5ADF610BEDB0}" presName="Name37" presStyleLbl="parChTrans1D2" presStyleIdx="1" presStyleCnt="2"/>
      <dgm:spPr/>
    </dgm:pt>
    <dgm:pt modelId="{642E2415-85C0-4309-95D9-A383DFF3B823}" type="pres">
      <dgm:prSet presAssocID="{5853DF60-22E7-471B-BA70-EA158932AE90}" presName="hierRoot2" presStyleCnt="0">
        <dgm:presLayoutVars>
          <dgm:hierBranch val="init"/>
        </dgm:presLayoutVars>
      </dgm:prSet>
      <dgm:spPr/>
    </dgm:pt>
    <dgm:pt modelId="{8E8B9096-7C70-4A07-AF2A-BC6FB4AB83E1}" type="pres">
      <dgm:prSet presAssocID="{5853DF60-22E7-471B-BA70-EA158932AE90}" presName="rootComposite" presStyleCnt="0"/>
      <dgm:spPr/>
    </dgm:pt>
    <dgm:pt modelId="{54656421-0A29-4724-8A14-DA82708CFBB1}" type="pres">
      <dgm:prSet presAssocID="{5853DF60-22E7-471B-BA70-EA158932AE90}" presName="rootText" presStyleLbl="node2" presStyleIdx="1" presStyleCnt="2" custScaleX="149352" custLinFactNeighborX="517" custLinFactNeighborY="-682">
        <dgm:presLayoutVars>
          <dgm:chPref val="3"/>
        </dgm:presLayoutVars>
      </dgm:prSet>
      <dgm:spPr/>
    </dgm:pt>
    <dgm:pt modelId="{7F2DD8D2-9E3D-4629-8CC2-D0BB1F4711AC}" type="pres">
      <dgm:prSet presAssocID="{5853DF60-22E7-471B-BA70-EA158932AE90}" presName="rootConnector" presStyleLbl="node2" presStyleIdx="1" presStyleCnt="2"/>
      <dgm:spPr/>
    </dgm:pt>
    <dgm:pt modelId="{8C671E05-37CB-4D79-BF20-E44B21987B7F}" type="pres">
      <dgm:prSet presAssocID="{5853DF60-22E7-471B-BA70-EA158932AE90}" presName="hierChild4" presStyleCnt="0"/>
      <dgm:spPr/>
    </dgm:pt>
    <dgm:pt modelId="{9F4D087F-BC39-4225-A898-124EDF845896}" type="pres">
      <dgm:prSet presAssocID="{AFA762D0-978D-45E4-8185-60D66BE3838A}" presName="Name37" presStyleLbl="parChTrans1D3" presStyleIdx="1" presStyleCnt="4"/>
      <dgm:spPr/>
    </dgm:pt>
    <dgm:pt modelId="{C250AA91-8B9E-4DC9-A4FB-0E5F6A189C69}" type="pres">
      <dgm:prSet presAssocID="{098C230D-11EB-447F-A3E0-7E2F35763D20}" presName="hierRoot2" presStyleCnt="0">
        <dgm:presLayoutVars>
          <dgm:hierBranch val="init"/>
        </dgm:presLayoutVars>
      </dgm:prSet>
      <dgm:spPr/>
    </dgm:pt>
    <dgm:pt modelId="{80D71E11-42D4-4471-A2FE-21D1825F04BC}" type="pres">
      <dgm:prSet presAssocID="{098C230D-11EB-447F-A3E0-7E2F35763D20}" presName="rootComposite" presStyleCnt="0"/>
      <dgm:spPr/>
    </dgm:pt>
    <dgm:pt modelId="{885AD48D-5660-4EE5-9F77-4CA2599FA2DC}" type="pres">
      <dgm:prSet presAssocID="{098C230D-11EB-447F-A3E0-7E2F35763D20}" presName="rootText" presStyleLbl="node3" presStyleIdx="1" presStyleCnt="4" custScaleX="346042" custLinFactNeighborX="7226" custLinFactNeighborY="13515">
        <dgm:presLayoutVars>
          <dgm:chPref val="3"/>
        </dgm:presLayoutVars>
      </dgm:prSet>
      <dgm:spPr/>
    </dgm:pt>
    <dgm:pt modelId="{D20B5277-A270-4F14-AB0A-5930C036297C}" type="pres">
      <dgm:prSet presAssocID="{098C230D-11EB-447F-A3E0-7E2F35763D20}" presName="rootConnector" presStyleLbl="node3" presStyleIdx="1" presStyleCnt="4"/>
      <dgm:spPr/>
    </dgm:pt>
    <dgm:pt modelId="{CA1BC5A5-EB8F-43FE-83DF-7984E09DF34C}" type="pres">
      <dgm:prSet presAssocID="{098C230D-11EB-447F-A3E0-7E2F35763D20}" presName="hierChild4" presStyleCnt="0"/>
      <dgm:spPr/>
    </dgm:pt>
    <dgm:pt modelId="{DCBD45BF-281D-45E7-95C8-DDEBB117D49D}" type="pres">
      <dgm:prSet presAssocID="{098C230D-11EB-447F-A3E0-7E2F35763D20}" presName="hierChild5" presStyleCnt="0"/>
      <dgm:spPr/>
    </dgm:pt>
    <dgm:pt modelId="{A9989100-96F5-46F4-8E6B-42C650952C85}" type="pres">
      <dgm:prSet presAssocID="{01972C66-8644-46B0-AAB1-51C8188C9BEF}" presName="Name37" presStyleLbl="parChTrans1D3" presStyleIdx="2" presStyleCnt="4"/>
      <dgm:spPr/>
    </dgm:pt>
    <dgm:pt modelId="{1F84E21A-12D8-460D-8BBF-83FDBCA268AB}" type="pres">
      <dgm:prSet presAssocID="{4DA0680D-34F7-431D-B93E-0AC5495298BC}" presName="hierRoot2" presStyleCnt="0">
        <dgm:presLayoutVars>
          <dgm:hierBranch val="init"/>
        </dgm:presLayoutVars>
      </dgm:prSet>
      <dgm:spPr/>
    </dgm:pt>
    <dgm:pt modelId="{5685E384-EF25-4C6A-AD36-47AC955F471A}" type="pres">
      <dgm:prSet presAssocID="{4DA0680D-34F7-431D-B93E-0AC5495298BC}" presName="rootComposite" presStyleCnt="0"/>
      <dgm:spPr/>
    </dgm:pt>
    <dgm:pt modelId="{C163FBC5-AE85-45D3-BD3A-9C4C522260A6}" type="pres">
      <dgm:prSet presAssocID="{4DA0680D-34F7-431D-B93E-0AC5495298BC}" presName="rootText" presStyleLbl="node3" presStyleIdx="2" presStyleCnt="4" custScaleX="348431" custLinFactNeighborX="6370" custLinFactNeighborY="-6338">
        <dgm:presLayoutVars>
          <dgm:chPref val="3"/>
        </dgm:presLayoutVars>
      </dgm:prSet>
      <dgm:spPr/>
    </dgm:pt>
    <dgm:pt modelId="{12716FC4-CFA7-43F4-A830-06CFD84ABA72}" type="pres">
      <dgm:prSet presAssocID="{4DA0680D-34F7-431D-B93E-0AC5495298BC}" presName="rootConnector" presStyleLbl="node3" presStyleIdx="2" presStyleCnt="4"/>
      <dgm:spPr/>
    </dgm:pt>
    <dgm:pt modelId="{333C228B-9C00-4FEC-928E-1A6648B31059}" type="pres">
      <dgm:prSet presAssocID="{4DA0680D-34F7-431D-B93E-0AC5495298BC}" presName="hierChild4" presStyleCnt="0"/>
      <dgm:spPr/>
    </dgm:pt>
    <dgm:pt modelId="{FACC4CC1-D02B-4A55-99E8-4D32AE4CD5CA}" type="pres">
      <dgm:prSet presAssocID="{4DA0680D-34F7-431D-B93E-0AC5495298BC}" presName="hierChild5" presStyleCnt="0"/>
      <dgm:spPr/>
    </dgm:pt>
    <dgm:pt modelId="{72FE4B9F-B404-4A50-9FCD-460660E92D46}" type="pres">
      <dgm:prSet presAssocID="{D506CBEB-4797-4DFC-98B8-D592B21FD635}" presName="Name37" presStyleLbl="parChTrans1D3" presStyleIdx="3" presStyleCnt="4"/>
      <dgm:spPr/>
    </dgm:pt>
    <dgm:pt modelId="{75AC607B-D63E-4077-B381-814B8709A47D}" type="pres">
      <dgm:prSet presAssocID="{71FCDC9B-4EE6-48CA-8093-7F6DD1A0963D}" presName="hierRoot2" presStyleCnt="0">
        <dgm:presLayoutVars>
          <dgm:hierBranch val="init"/>
        </dgm:presLayoutVars>
      </dgm:prSet>
      <dgm:spPr/>
    </dgm:pt>
    <dgm:pt modelId="{9722CC77-928E-4EBC-BEEB-0ECDC9875899}" type="pres">
      <dgm:prSet presAssocID="{71FCDC9B-4EE6-48CA-8093-7F6DD1A0963D}" presName="rootComposite" presStyleCnt="0"/>
      <dgm:spPr/>
    </dgm:pt>
    <dgm:pt modelId="{191D6642-5345-4DFE-B1F7-7D6472C9AF2B}" type="pres">
      <dgm:prSet presAssocID="{71FCDC9B-4EE6-48CA-8093-7F6DD1A0963D}" presName="rootText" presStyleLbl="node3" presStyleIdx="3" presStyleCnt="4" custScaleX="350434" custLinFactNeighborX="6370" custLinFactNeighborY="-33160">
        <dgm:presLayoutVars>
          <dgm:chPref val="3"/>
        </dgm:presLayoutVars>
      </dgm:prSet>
      <dgm:spPr/>
    </dgm:pt>
    <dgm:pt modelId="{1DAEF349-7C11-4D5F-A67A-786F4EC8F9FA}" type="pres">
      <dgm:prSet presAssocID="{71FCDC9B-4EE6-48CA-8093-7F6DD1A0963D}" presName="rootConnector" presStyleLbl="node3" presStyleIdx="3" presStyleCnt="4"/>
      <dgm:spPr/>
    </dgm:pt>
    <dgm:pt modelId="{4541C69E-6ECF-4388-B3D0-727C7BAFB0FD}" type="pres">
      <dgm:prSet presAssocID="{71FCDC9B-4EE6-48CA-8093-7F6DD1A0963D}" presName="hierChild4" presStyleCnt="0"/>
      <dgm:spPr/>
    </dgm:pt>
    <dgm:pt modelId="{F662E1A1-3373-4279-8522-42336B6AF21D}" type="pres">
      <dgm:prSet presAssocID="{71FCDC9B-4EE6-48CA-8093-7F6DD1A0963D}" presName="hierChild5" presStyleCnt="0"/>
      <dgm:spPr/>
    </dgm:pt>
    <dgm:pt modelId="{EDC62284-7C42-4241-B772-2B9FD2C150BE}" type="pres">
      <dgm:prSet presAssocID="{5853DF60-22E7-471B-BA70-EA158932AE90}" presName="hierChild5" presStyleCnt="0"/>
      <dgm:spPr/>
    </dgm:pt>
    <dgm:pt modelId="{38659209-917B-483A-A613-64D90A12A7B2}" type="pres">
      <dgm:prSet presAssocID="{726C4E81-69C1-42F3-A2A8-62FC5392ED18}" presName="hierChild3" presStyleCnt="0"/>
      <dgm:spPr/>
    </dgm:pt>
  </dgm:ptLst>
  <dgm:cxnLst>
    <dgm:cxn modelId="{E7AA840F-F63D-4968-BE7B-B33B68C54A34}" type="presOf" srcId="{C8B6BB67-963E-4B39-BD57-18C99D066854}" destId="{8C13017D-74FD-42EA-AAF0-ACC8023931EE}" srcOrd="1" destOrd="0" presId="urn:microsoft.com/office/officeart/2005/8/layout/orgChart1"/>
    <dgm:cxn modelId="{82583313-3A1E-4EB1-9393-59862E5DC1FC}" srcId="{726C4E81-69C1-42F3-A2A8-62FC5392ED18}" destId="{46867969-0C8A-48F1-A304-63CE973F7D78}" srcOrd="0" destOrd="0" parTransId="{B1CA856D-CD05-4876-B019-E3AB90192669}" sibTransId="{E422FE22-54B3-4ADA-8553-C44922D6D27E}"/>
    <dgm:cxn modelId="{6851B01B-E9C9-4A0D-9EF6-7858CF367B23}" type="presOf" srcId="{46867969-0C8A-48F1-A304-63CE973F7D78}" destId="{6FDC17B7-71B7-4604-80DD-5D7ED6FE88C2}" srcOrd="1" destOrd="0" presId="urn:microsoft.com/office/officeart/2005/8/layout/orgChart1"/>
    <dgm:cxn modelId="{F2972127-F7F5-48D4-88F2-9D482CFDD3DC}" type="presOf" srcId="{726C4E81-69C1-42F3-A2A8-62FC5392ED18}" destId="{D740485C-F6E5-48B2-954B-E0B64ACA85BA}" srcOrd="0" destOrd="0" presId="urn:microsoft.com/office/officeart/2005/8/layout/orgChart1"/>
    <dgm:cxn modelId="{656F0A33-954E-4904-B59E-4B51627CDF5C}" type="presOf" srcId="{D506CBEB-4797-4DFC-98B8-D592B21FD635}" destId="{72FE4B9F-B404-4A50-9FCD-460660E92D46}" srcOrd="0" destOrd="0" presId="urn:microsoft.com/office/officeart/2005/8/layout/orgChart1"/>
    <dgm:cxn modelId="{76D09A3A-5C90-42E6-A1F9-5AAB098EEE08}" type="presOf" srcId="{B1CA856D-CD05-4876-B019-E3AB90192669}" destId="{F8A8146E-63AA-4E46-B0CE-762698171398}" srcOrd="0" destOrd="0" presId="urn:microsoft.com/office/officeart/2005/8/layout/orgChart1"/>
    <dgm:cxn modelId="{D9CD2A3D-5377-4938-B9C1-94D073EC5B9B}" srcId="{726C4E81-69C1-42F3-A2A8-62FC5392ED18}" destId="{5853DF60-22E7-471B-BA70-EA158932AE90}" srcOrd="1" destOrd="0" parTransId="{38CD8424-3F17-4443-BD54-5ADF610BEDB0}" sibTransId="{599FA399-2DE7-4B98-9A53-0837F9D6B578}"/>
    <dgm:cxn modelId="{E69D3A5F-B951-48B9-A33A-420848B6C1C2}" type="presOf" srcId="{098C230D-11EB-447F-A3E0-7E2F35763D20}" destId="{885AD48D-5660-4EE5-9F77-4CA2599FA2DC}" srcOrd="0" destOrd="0" presId="urn:microsoft.com/office/officeart/2005/8/layout/orgChart1"/>
    <dgm:cxn modelId="{7F341049-B7E4-4643-9C1D-C7D9726937E8}" type="presOf" srcId="{BD0594A2-E5AC-4161-B6D2-296B070D266A}" destId="{BCAA7DE2-3F6B-4075-9E2F-6EDA3D0E90DC}" srcOrd="0" destOrd="0" presId="urn:microsoft.com/office/officeart/2005/8/layout/orgChart1"/>
    <dgm:cxn modelId="{474DEF4B-CE9E-4EB3-93D1-744C26A02B8F}" srcId="{5853DF60-22E7-471B-BA70-EA158932AE90}" destId="{4DA0680D-34F7-431D-B93E-0AC5495298BC}" srcOrd="1" destOrd="0" parTransId="{01972C66-8644-46B0-AAB1-51C8188C9BEF}" sibTransId="{A9136C86-B64B-44CC-BB7E-0E036B26BC45}"/>
    <dgm:cxn modelId="{F792924E-41D0-4556-941F-E8686CAD0A5C}" srcId="{46867969-0C8A-48F1-A304-63CE973F7D78}" destId="{C8B6BB67-963E-4B39-BD57-18C99D066854}" srcOrd="0" destOrd="0" parTransId="{B8401111-98F7-4568-BE8B-6FD9FA6E7B19}" sibTransId="{7F1811F7-D726-4097-A017-67B7061DB8D9}"/>
    <dgm:cxn modelId="{3DA77671-88B3-48D3-81F3-75D322D47638}" srcId="{BD0594A2-E5AC-4161-B6D2-296B070D266A}" destId="{726C4E81-69C1-42F3-A2A8-62FC5392ED18}" srcOrd="0" destOrd="0" parTransId="{AB21E9DB-8BF3-432B-A51E-F1F5644366D4}" sibTransId="{8A9AEC36-675F-40B7-8EBE-CB3CC28D8CB3}"/>
    <dgm:cxn modelId="{687E1573-22EB-42CE-B1DA-A140E1946C04}" type="presOf" srcId="{38CD8424-3F17-4443-BD54-5ADF610BEDB0}" destId="{881612A0-131C-451E-BE69-7D233BE42F5B}" srcOrd="0" destOrd="0" presId="urn:microsoft.com/office/officeart/2005/8/layout/orgChart1"/>
    <dgm:cxn modelId="{CD436855-2A25-4572-90F1-422EDDA3260E}" type="presOf" srcId="{4DA0680D-34F7-431D-B93E-0AC5495298BC}" destId="{C163FBC5-AE85-45D3-BD3A-9C4C522260A6}" srcOrd="0" destOrd="0" presId="urn:microsoft.com/office/officeart/2005/8/layout/orgChart1"/>
    <dgm:cxn modelId="{586D5175-A44E-4F0A-8018-ECCAA0D97114}" type="presOf" srcId="{5853DF60-22E7-471B-BA70-EA158932AE90}" destId="{54656421-0A29-4724-8A14-DA82708CFBB1}" srcOrd="0" destOrd="0" presId="urn:microsoft.com/office/officeart/2005/8/layout/orgChart1"/>
    <dgm:cxn modelId="{309B7476-67F0-4DCA-8264-DEE3C920AAB6}" type="presOf" srcId="{01972C66-8644-46B0-AAB1-51C8188C9BEF}" destId="{A9989100-96F5-46F4-8E6B-42C650952C85}" srcOrd="0" destOrd="0" presId="urn:microsoft.com/office/officeart/2005/8/layout/orgChart1"/>
    <dgm:cxn modelId="{1BA96858-2821-4F7D-AC56-501BC9741213}" type="presOf" srcId="{46867969-0C8A-48F1-A304-63CE973F7D78}" destId="{62163AD9-7BFD-466D-9BE0-E44530AC9BE8}" srcOrd="0" destOrd="0" presId="urn:microsoft.com/office/officeart/2005/8/layout/orgChart1"/>
    <dgm:cxn modelId="{53BAF67A-3B10-4E86-BA7D-162BB77714C2}" srcId="{5853DF60-22E7-471B-BA70-EA158932AE90}" destId="{71FCDC9B-4EE6-48CA-8093-7F6DD1A0963D}" srcOrd="2" destOrd="0" parTransId="{D506CBEB-4797-4DFC-98B8-D592B21FD635}" sibTransId="{4CDEB858-A118-4644-8B16-F7CC56453064}"/>
    <dgm:cxn modelId="{44AD1B7B-32C5-4505-85C7-71D87618C690}" type="presOf" srcId="{4DA0680D-34F7-431D-B93E-0AC5495298BC}" destId="{12716FC4-CFA7-43F4-A830-06CFD84ABA72}" srcOrd="1" destOrd="0" presId="urn:microsoft.com/office/officeart/2005/8/layout/orgChart1"/>
    <dgm:cxn modelId="{DB50D688-6F07-4866-BC7E-570E8B7773FF}" type="presOf" srcId="{B8401111-98F7-4568-BE8B-6FD9FA6E7B19}" destId="{6961E573-E661-4766-B9D1-3646D2420016}" srcOrd="0" destOrd="0" presId="urn:microsoft.com/office/officeart/2005/8/layout/orgChart1"/>
    <dgm:cxn modelId="{10878A8F-6CA5-449B-87B4-47159F1D4E8D}" type="presOf" srcId="{726C4E81-69C1-42F3-A2A8-62FC5392ED18}" destId="{C5B830BB-C195-4BD6-9BCA-EBF3D8A4833A}" srcOrd="1" destOrd="0" presId="urn:microsoft.com/office/officeart/2005/8/layout/orgChart1"/>
    <dgm:cxn modelId="{64FBC193-1A5E-4DB2-AC5A-CAB531E487BE}" type="presOf" srcId="{71FCDC9B-4EE6-48CA-8093-7F6DD1A0963D}" destId="{191D6642-5345-4DFE-B1F7-7D6472C9AF2B}" srcOrd="0" destOrd="0" presId="urn:microsoft.com/office/officeart/2005/8/layout/orgChart1"/>
    <dgm:cxn modelId="{9AA77798-5834-45AD-9C07-D958CA5A1007}" type="presOf" srcId="{AFA762D0-978D-45E4-8185-60D66BE3838A}" destId="{9F4D087F-BC39-4225-A898-124EDF845896}" srcOrd="0" destOrd="0" presId="urn:microsoft.com/office/officeart/2005/8/layout/orgChart1"/>
    <dgm:cxn modelId="{CC9117AC-FEC9-445A-9ADF-C604AF5CBEEF}" type="presOf" srcId="{098C230D-11EB-447F-A3E0-7E2F35763D20}" destId="{D20B5277-A270-4F14-AB0A-5930C036297C}" srcOrd="1" destOrd="0" presId="urn:microsoft.com/office/officeart/2005/8/layout/orgChart1"/>
    <dgm:cxn modelId="{B4AC50C4-1490-42F9-9572-0ACC86524798}" type="presOf" srcId="{5853DF60-22E7-471B-BA70-EA158932AE90}" destId="{7F2DD8D2-9E3D-4629-8CC2-D0BB1F4711AC}" srcOrd="1" destOrd="0" presId="urn:microsoft.com/office/officeart/2005/8/layout/orgChart1"/>
    <dgm:cxn modelId="{44BD60DA-BDF7-4CBF-A2FA-8FDE775E9073}" type="presOf" srcId="{C8B6BB67-963E-4B39-BD57-18C99D066854}" destId="{A6EFE3F0-E123-4FA8-9A2E-432243D6D9B9}" srcOrd="0" destOrd="0" presId="urn:microsoft.com/office/officeart/2005/8/layout/orgChart1"/>
    <dgm:cxn modelId="{C6F1ABDC-3F2A-48A6-85E9-44D8567E73A9}" type="presOf" srcId="{71FCDC9B-4EE6-48CA-8093-7F6DD1A0963D}" destId="{1DAEF349-7C11-4D5F-A67A-786F4EC8F9FA}" srcOrd="1" destOrd="0" presId="urn:microsoft.com/office/officeart/2005/8/layout/orgChart1"/>
    <dgm:cxn modelId="{E1079FF5-337E-4A50-9FCE-2654A6096329}" srcId="{5853DF60-22E7-471B-BA70-EA158932AE90}" destId="{098C230D-11EB-447F-A3E0-7E2F35763D20}" srcOrd="0" destOrd="0" parTransId="{AFA762D0-978D-45E4-8185-60D66BE3838A}" sibTransId="{BE2BC5B5-D18C-4672-A0DD-CE5E491D936C}"/>
    <dgm:cxn modelId="{D3F45202-05FE-4D2E-A1EF-A75F326162D1}" type="presParOf" srcId="{BCAA7DE2-3F6B-4075-9E2F-6EDA3D0E90DC}" destId="{FBD4F9D3-B101-452C-A28A-71D4C85EAC55}" srcOrd="0" destOrd="0" presId="urn:microsoft.com/office/officeart/2005/8/layout/orgChart1"/>
    <dgm:cxn modelId="{832208A2-419C-4AE1-9108-7DF4A4661660}" type="presParOf" srcId="{FBD4F9D3-B101-452C-A28A-71D4C85EAC55}" destId="{778F0B38-1769-4074-90BD-0E342BB998A3}" srcOrd="0" destOrd="0" presId="urn:microsoft.com/office/officeart/2005/8/layout/orgChart1"/>
    <dgm:cxn modelId="{D8ED6A4B-AF66-4972-8C66-24D2002C0267}" type="presParOf" srcId="{778F0B38-1769-4074-90BD-0E342BB998A3}" destId="{D740485C-F6E5-48B2-954B-E0B64ACA85BA}" srcOrd="0" destOrd="0" presId="urn:microsoft.com/office/officeart/2005/8/layout/orgChart1"/>
    <dgm:cxn modelId="{5C77ECE8-3B9B-43BD-A108-2F04C78479A8}" type="presParOf" srcId="{778F0B38-1769-4074-90BD-0E342BB998A3}" destId="{C5B830BB-C195-4BD6-9BCA-EBF3D8A4833A}" srcOrd="1" destOrd="0" presId="urn:microsoft.com/office/officeart/2005/8/layout/orgChart1"/>
    <dgm:cxn modelId="{5C4D1D7A-F479-4749-BB38-30E8FCF1A42D}" type="presParOf" srcId="{FBD4F9D3-B101-452C-A28A-71D4C85EAC55}" destId="{E4E9C06A-3FC6-4FCE-B87E-7352CA8009D9}" srcOrd="1" destOrd="0" presId="urn:microsoft.com/office/officeart/2005/8/layout/orgChart1"/>
    <dgm:cxn modelId="{7E12C0A4-2431-4B3E-B77E-F3CCF2B5F93B}" type="presParOf" srcId="{E4E9C06A-3FC6-4FCE-B87E-7352CA8009D9}" destId="{F8A8146E-63AA-4E46-B0CE-762698171398}" srcOrd="0" destOrd="0" presId="urn:microsoft.com/office/officeart/2005/8/layout/orgChart1"/>
    <dgm:cxn modelId="{7DAAA90A-E47C-479D-8580-5BE4D7AE6B74}" type="presParOf" srcId="{E4E9C06A-3FC6-4FCE-B87E-7352CA8009D9}" destId="{95E26FAF-9399-4380-B827-6CBBDDB10DFC}" srcOrd="1" destOrd="0" presId="urn:microsoft.com/office/officeart/2005/8/layout/orgChart1"/>
    <dgm:cxn modelId="{64DDC343-8CA7-47D3-962B-D7758D1213C6}" type="presParOf" srcId="{95E26FAF-9399-4380-B827-6CBBDDB10DFC}" destId="{092D8802-B8F5-4E5D-92B4-EA35226378C7}" srcOrd="0" destOrd="0" presId="urn:microsoft.com/office/officeart/2005/8/layout/orgChart1"/>
    <dgm:cxn modelId="{C7BAC36C-0C63-4D5E-8A32-0F3428BA15C9}" type="presParOf" srcId="{092D8802-B8F5-4E5D-92B4-EA35226378C7}" destId="{62163AD9-7BFD-466D-9BE0-E44530AC9BE8}" srcOrd="0" destOrd="0" presId="urn:microsoft.com/office/officeart/2005/8/layout/orgChart1"/>
    <dgm:cxn modelId="{BB7FFE79-B5CB-45B3-AA34-09A59D128A29}" type="presParOf" srcId="{092D8802-B8F5-4E5D-92B4-EA35226378C7}" destId="{6FDC17B7-71B7-4604-80DD-5D7ED6FE88C2}" srcOrd="1" destOrd="0" presId="urn:microsoft.com/office/officeart/2005/8/layout/orgChart1"/>
    <dgm:cxn modelId="{CF02CB0A-C6D2-4A9E-A646-0B6B3DE13A9A}" type="presParOf" srcId="{95E26FAF-9399-4380-B827-6CBBDDB10DFC}" destId="{1E6DC88B-AF7B-4EAE-B252-0033DC6A7528}" srcOrd="1" destOrd="0" presId="urn:microsoft.com/office/officeart/2005/8/layout/orgChart1"/>
    <dgm:cxn modelId="{F09B73A2-9C61-4BB9-9973-EAD94BE64D54}" type="presParOf" srcId="{1E6DC88B-AF7B-4EAE-B252-0033DC6A7528}" destId="{6961E573-E661-4766-B9D1-3646D2420016}" srcOrd="0" destOrd="0" presId="urn:microsoft.com/office/officeart/2005/8/layout/orgChart1"/>
    <dgm:cxn modelId="{3A969D54-3880-4AA5-B2BC-3F6BACEF8266}" type="presParOf" srcId="{1E6DC88B-AF7B-4EAE-B252-0033DC6A7528}" destId="{D84A0616-8171-49F8-9BA0-53394C42DFAE}" srcOrd="1" destOrd="0" presId="urn:microsoft.com/office/officeart/2005/8/layout/orgChart1"/>
    <dgm:cxn modelId="{B9BE0730-3AD3-42C7-8144-90C8B28A3E64}" type="presParOf" srcId="{D84A0616-8171-49F8-9BA0-53394C42DFAE}" destId="{711CB677-821A-4925-82A9-A649A5D0AE6D}" srcOrd="0" destOrd="0" presId="urn:microsoft.com/office/officeart/2005/8/layout/orgChart1"/>
    <dgm:cxn modelId="{79CB894C-41BC-4999-AE15-C2E3D1A9E6EE}" type="presParOf" srcId="{711CB677-821A-4925-82A9-A649A5D0AE6D}" destId="{A6EFE3F0-E123-4FA8-9A2E-432243D6D9B9}" srcOrd="0" destOrd="0" presId="urn:microsoft.com/office/officeart/2005/8/layout/orgChart1"/>
    <dgm:cxn modelId="{6B985715-E379-4003-A555-F062E044190F}" type="presParOf" srcId="{711CB677-821A-4925-82A9-A649A5D0AE6D}" destId="{8C13017D-74FD-42EA-AAF0-ACC8023931EE}" srcOrd="1" destOrd="0" presId="urn:microsoft.com/office/officeart/2005/8/layout/orgChart1"/>
    <dgm:cxn modelId="{ECA0BD96-DFC1-4014-85CE-AFECC50EE840}" type="presParOf" srcId="{D84A0616-8171-49F8-9BA0-53394C42DFAE}" destId="{C7ABFA62-A68B-4420-90AA-FCB3ABE76E72}" srcOrd="1" destOrd="0" presId="urn:microsoft.com/office/officeart/2005/8/layout/orgChart1"/>
    <dgm:cxn modelId="{265927FB-2620-414C-A35C-D95EB6FD0C48}" type="presParOf" srcId="{D84A0616-8171-49F8-9BA0-53394C42DFAE}" destId="{27E3313E-550C-447D-AC8D-BA720CF2F71E}" srcOrd="2" destOrd="0" presId="urn:microsoft.com/office/officeart/2005/8/layout/orgChart1"/>
    <dgm:cxn modelId="{2A0B31DD-A55F-41D2-B4E9-5B396E6CBDB2}" type="presParOf" srcId="{95E26FAF-9399-4380-B827-6CBBDDB10DFC}" destId="{813B037B-2A4F-4841-888D-CB69E8A52AE8}" srcOrd="2" destOrd="0" presId="urn:microsoft.com/office/officeart/2005/8/layout/orgChart1"/>
    <dgm:cxn modelId="{73993264-C2E5-4292-9FA0-1F09982B630A}" type="presParOf" srcId="{E4E9C06A-3FC6-4FCE-B87E-7352CA8009D9}" destId="{881612A0-131C-451E-BE69-7D233BE42F5B}" srcOrd="2" destOrd="0" presId="urn:microsoft.com/office/officeart/2005/8/layout/orgChart1"/>
    <dgm:cxn modelId="{C7570916-364D-42DA-987B-C18A1131AE9D}" type="presParOf" srcId="{E4E9C06A-3FC6-4FCE-B87E-7352CA8009D9}" destId="{642E2415-85C0-4309-95D9-A383DFF3B823}" srcOrd="3" destOrd="0" presId="urn:microsoft.com/office/officeart/2005/8/layout/orgChart1"/>
    <dgm:cxn modelId="{35C4D368-34D5-4AEF-9224-C69C0F207B37}" type="presParOf" srcId="{642E2415-85C0-4309-95D9-A383DFF3B823}" destId="{8E8B9096-7C70-4A07-AF2A-BC6FB4AB83E1}" srcOrd="0" destOrd="0" presId="urn:microsoft.com/office/officeart/2005/8/layout/orgChart1"/>
    <dgm:cxn modelId="{4CF31DE3-27C7-4A60-A15E-ECFFD601585A}" type="presParOf" srcId="{8E8B9096-7C70-4A07-AF2A-BC6FB4AB83E1}" destId="{54656421-0A29-4724-8A14-DA82708CFBB1}" srcOrd="0" destOrd="0" presId="urn:microsoft.com/office/officeart/2005/8/layout/orgChart1"/>
    <dgm:cxn modelId="{77435F21-FF26-4014-BAC8-EB7533F5C213}" type="presParOf" srcId="{8E8B9096-7C70-4A07-AF2A-BC6FB4AB83E1}" destId="{7F2DD8D2-9E3D-4629-8CC2-D0BB1F4711AC}" srcOrd="1" destOrd="0" presId="urn:microsoft.com/office/officeart/2005/8/layout/orgChart1"/>
    <dgm:cxn modelId="{D995E67A-BDC8-4CC1-8F3A-18E2AEBE3A14}" type="presParOf" srcId="{642E2415-85C0-4309-95D9-A383DFF3B823}" destId="{8C671E05-37CB-4D79-BF20-E44B21987B7F}" srcOrd="1" destOrd="0" presId="urn:microsoft.com/office/officeart/2005/8/layout/orgChart1"/>
    <dgm:cxn modelId="{CAF543E4-F8A8-4FEB-83FD-8A6932235C47}" type="presParOf" srcId="{8C671E05-37CB-4D79-BF20-E44B21987B7F}" destId="{9F4D087F-BC39-4225-A898-124EDF845896}" srcOrd="0" destOrd="0" presId="urn:microsoft.com/office/officeart/2005/8/layout/orgChart1"/>
    <dgm:cxn modelId="{1B24A7FE-F9E3-4188-92DE-DE071C0FB47F}" type="presParOf" srcId="{8C671E05-37CB-4D79-BF20-E44B21987B7F}" destId="{C250AA91-8B9E-4DC9-A4FB-0E5F6A189C69}" srcOrd="1" destOrd="0" presId="urn:microsoft.com/office/officeart/2005/8/layout/orgChart1"/>
    <dgm:cxn modelId="{A9E728E2-B989-4602-949D-42CD2C8ABCC7}" type="presParOf" srcId="{C250AA91-8B9E-4DC9-A4FB-0E5F6A189C69}" destId="{80D71E11-42D4-4471-A2FE-21D1825F04BC}" srcOrd="0" destOrd="0" presId="urn:microsoft.com/office/officeart/2005/8/layout/orgChart1"/>
    <dgm:cxn modelId="{9C28F5AF-735A-4DB6-835F-8DA98C980C32}" type="presParOf" srcId="{80D71E11-42D4-4471-A2FE-21D1825F04BC}" destId="{885AD48D-5660-4EE5-9F77-4CA2599FA2DC}" srcOrd="0" destOrd="0" presId="urn:microsoft.com/office/officeart/2005/8/layout/orgChart1"/>
    <dgm:cxn modelId="{5F67A07E-E55D-4650-8C38-965C01112017}" type="presParOf" srcId="{80D71E11-42D4-4471-A2FE-21D1825F04BC}" destId="{D20B5277-A270-4F14-AB0A-5930C036297C}" srcOrd="1" destOrd="0" presId="urn:microsoft.com/office/officeart/2005/8/layout/orgChart1"/>
    <dgm:cxn modelId="{2324060F-59B0-4A46-AF83-5DBDDEAB3473}" type="presParOf" srcId="{C250AA91-8B9E-4DC9-A4FB-0E5F6A189C69}" destId="{CA1BC5A5-EB8F-43FE-83DF-7984E09DF34C}" srcOrd="1" destOrd="0" presId="urn:microsoft.com/office/officeart/2005/8/layout/orgChart1"/>
    <dgm:cxn modelId="{6178BF92-D384-4ADF-9A4E-B0DEE4F44549}" type="presParOf" srcId="{C250AA91-8B9E-4DC9-A4FB-0E5F6A189C69}" destId="{DCBD45BF-281D-45E7-95C8-DDEBB117D49D}" srcOrd="2" destOrd="0" presId="urn:microsoft.com/office/officeart/2005/8/layout/orgChart1"/>
    <dgm:cxn modelId="{2E3B1258-A46D-4B96-8988-E5D24AB0F57F}" type="presParOf" srcId="{8C671E05-37CB-4D79-BF20-E44B21987B7F}" destId="{A9989100-96F5-46F4-8E6B-42C650952C85}" srcOrd="2" destOrd="0" presId="urn:microsoft.com/office/officeart/2005/8/layout/orgChart1"/>
    <dgm:cxn modelId="{CC63E10C-3B1D-4E29-A0F4-44BBD1CF7F66}" type="presParOf" srcId="{8C671E05-37CB-4D79-BF20-E44B21987B7F}" destId="{1F84E21A-12D8-460D-8BBF-83FDBCA268AB}" srcOrd="3" destOrd="0" presId="urn:microsoft.com/office/officeart/2005/8/layout/orgChart1"/>
    <dgm:cxn modelId="{5D57FC92-6BE2-4786-93D7-1FC631AF095A}" type="presParOf" srcId="{1F84E21A-12D8-460D-8BBF-83FDBCA268AB}" destId="{5685E384-EF25-4C6A-AD36-47AC955F471A}" srcOrd="0" destOrd="0" presId="urn:microsoft.com/office/officeart/2005/8/layout/orgChart1"/>
    <dgm:cxn modelId="{20232B27-F702-41AD-B483-61788A300798}" type="presParOf" srcId="{5685E384-EF25-4C6A-AD36-47AC955F471A}" destId="{C163FBC5-AE85-45D3-BD3A-9C4C522260A6}" srcOrd="0" destOrd="0" presId="urn:microsoft.com/office/officeart/2005/8/layout/orgChart1"/>
    <dgm:cxn modelId="{8E1E94FA-60FA-4549-8F29-F947676569BD}" type="presParOf" srcId="{5685E384-EF25-4C6A-AD36-47AC955F471A}" destId="{12716FC4-CFA7-43F4-A830-06CFD84ABA72}" srcOrd="1" destOrd="0" presId="urn:microsoft.com/office/officeart/2005/8/layout/orgChart1"/>
    <dgm:cxn modelId="{C87EA660-31F5-486F-9186-9FD71B682A6C}" type="presParOf" srcId="{1F84E21A-12D8-460D-8BBF-83FDBCA268AB}" destId="{333C228B-9C00-4FEC-928E-1A6648B31059}" srcOrd="1" destOrd="0" presId="urn:microsoft.com/office/officeart/2005/8/layout/orgChart1"/>
    <dgm:cxn modelId="{4A0F0C34-5639-48A8-B522-54EDBBEC6A28}" type="presParOf" srcId="{1F84E21A-12D8-460D-8BBF-83FDBCA268AB}" destId="{FACC4CC1-D02B-4A55-99E8-4D32AE4CD5CA}" srcOrd="2" destOrd="0" presId="urn:microsoft.com/office/officeart/2005/8/layout/orgChart1"/>
    <dgm:cxn modelId="{134E1E9E-AE3B-4940-989E-CC9E97FABD27}" type="presParOf" srcId="{8C671E05-37CB-4D79-BF20-E44B21987B7F}" destId="{72FE4B9F-B404-4A50-9FCD-460660E92D46}" srcOrd="4" destOrd="0" presId="urn:microsoft.com/office/officeart/2005/8/layout/orgChart1"/>
    <dgm:cxn modelId="{F58797D0-F7F8-463F-8A01-FF149B69DCE5}" type="presParOf" srcId="{8C671E05-37CB-4D79-BF20-E44B21987B7F}" destId="{75AC607B-D63E-4077-B381-814B8709A47D}" srcOrd="5" destOrd="0" presId="urn:microsoft.com/office/officeart/2005/8/layout/orgChart1"/>
    <dgm:cxn modelId="{AA8AEADD-2C1B-4392-9FCF-31CAC53AA9DF}" type="presParOf" srcId="{75AC607B-D63E-4077-B381-814B8709A47D}" destId="{9722CC77-928E-4EBC-BEEB-0ECDC9875899}" srcOrd="0" destOrd="0" presId="urn:microsoft.com/office/officeart/2005/8/layout/orgChart1"/>
    <dgm:cxn modelId="{FA7757F3-D2C2-4D2B-9844-A35AE7630377}" type="presParOf" srcId="{9722CC77-928E-4EBC-BEEB-0ECDC9875899}" destId="{191D6642-5345-4DFE-B1F7-7D6472C9AF2B}" srcOrd="0" destOrd="0" presId="urn:microsoft.com/office/officeart/2005/8/layout/orgChart1"/>
    <dgm:cxn modelId="{ECE35CF0-D1E1-4CB4-AE51-52AC689E8DD9}" type="presParOf" srcId="{9722CC77-928E-4EBC-BEEB-0ECDC9875899}" destId="{1DAEF349-7C11-4D5F-A67A-786F4EC8F9FA}" srcOrd="1" destOrd="0" presId="urn:microsoft.com/office/officeart/2005/8/layout/orgChart1"/>
    <dgm:cxn modelId="{1A4C9A6A-A904-4126-A229-B837BEDCABFC}" type="presParOf" srcId="{75AC607B-D63E-4077-B381-814B8709A47D}" destId="{4541C69E-6ECF-4388-B3D0-727C7BAFB0FD}" srcOrd="1" destOrd="0" presId="urn:microsoft.com/office/officeart/2005/8/layout/orgChart1"/>
    <dgm:cxn modelId="{28D2C55A-D7C3-4961-921F-8BC4118BDF7D}" type="presParOf" srcId="{75AC607B-D63E-4077-B381-814B8709A47D}" destId="{F662E1A1-3373-4279-8522-42336B6AF21D}" srcOrd="2" destOrd="0" presId="urn:microsoft.com/office/officeart/2005/8/layout/orgChart1"/>
    <dgm:cxn modelId="{49100425-65E5-4B88-8C93-C90F73F12315}" type="presParOf" srcId="{642E2415-85C0-4309-95D9-A383DFF3B823}" destId="{EDC62284-7C42-4241-B772-2B9FD2C150BE}" srcOrd="2" destOrd="0" presId="urn:microsoft.com/office/officeart/2005/8/layout/orgChart1"/>
    <dgm:cxn modelId="{32D77149-3D5F-4869-9233-5B2608F6F45C}" type="presParOf" srcId="{FBD4F9D3-B101-452C-A28A-71D4C85EAC55}" destId="{38659209-917B-483A-A613-64D90A12A7B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BBEA0E-1361-4BC9-8DD9-17C64A04861C}"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s-AR"/>
        </a:p>
      </dgm:t>
    </dgm:pt>
    <dgm:pt modelId="{0C4A39F6-DAB1-472F-81D6-339B6C121A5F}">
      <dgm:prSet phldrT="[Texto]"/>
      <dgm:spPr/>
      <dgm:t>
        <a:bodyPr/>
        <a:lstStyle/>
        <a:p>
          <a:pPr algn="ctr"/>
          <a:r>
            <a:rPr lang="es-AR" b="1" cap="all" spc="0" dirty="0">
              <a:effectLst>
                <a:reflection blurRad="12700" stA="28000" endPos="45000" dist="1000" dir="5400000" sy="-100000" algn="bl" rotWithShape="0"/>
              </a:effectLst>
            </a:rPr>
            <a:t>Oportunidad</a:t>
          </a:r>
        </a:p>
        <a:p>
          <a:pPr algn="ctr"/>
          <a:r>
            <a:rPr lang="es-AR" b="1" cap="all" spc="0" dirty="0">
              <a:effectLst>
                <a:reflection blurRad="12700" stA="28000" endPos="45000" dist="1000" dir="5400000" sy="-100000" algn="bl" rotWithShape="0"/>
              </a:effectLst>
            </a:rPr>
            <a:t>-Timelines-</a:t>
          </a:r>
        </a:p>
      </dgm:t>
    </dgm:pt>
    <dgm:pt modelId="{DF7C4667-661A-453A-A36E-CA84F0883EA4}" type="parTrans" cxnId="{56C417C2-E36C-4E8C-BA64-3E2263EDE860}">
      <dgm:prSet/>
      <dgm:spPr/>
      <dgm:t>
        <a:bodyPr/>
        <a:lstStyle/>
        <a:p>
          <a:pPr algn="ctr"/>
          <a:endParaRPr lang="es-AR"/>
        </a:p>
      </dgm:t>
    </dgm:pt>
    <dgm:pt modelId="{9D652E28-6D0D-4F6B-90F0-014EB5054133}" type="sibTrans" cxnId="{56C417C2-E36C-4E8C-BA64-3E2263EDE860}">
      <dgm:prSet/>
      <dgm:spPr/>
      <dgm:t>
        <a:bodyPr/>
        <a:lstStyle/>
        <a:p>
          <a:pPr algn="ctr"/>
          <a:endParaRPr lang="es-AR"/>
        </a:p>
      </dgm:t>
    </dgm:pt>
    <dgm:pt modelId="{D63C5872-0D63-451D-A8CE-FA530DB8DFE9}">
      <dgm:prSet phldrT="[Texto]"/>
      <dgm:spPr/>
      <dgm:t>
        <a:bodyPr/>
        <a:lstStyle/>
        <a:p>
          <a:pPr algn="ctr"/>
          <a:r>
            <a:rPr lang="es-AR" b="1" cap="all" spc="0" dirty="0">
              <a:effectLst>
                <a:reflection blurRad="12700" stA="28000" endPos="45000" dist="1000" dir="5400000" sy="-100000" algn="bl" rotWithShape="0"/>
              </a:effectLst>
            </a:rPr>
            <a:t>Resultado correcto</a:t>
          </a:r>
        </a:p>
      </dgm:t>
    </dgm:pt>
    <dgm:pt modelId="{5987A4EC-D5AD-4AF6-8CCA-6A9BE2722F6B}" type="parTrans" cxnId="{31465959-4A3C-44EA-B4A2-977E73FD27E2}">
      <dgm:prSet/>
      <dgm:spPr/>
      <dgm:t>
        <a:bodyPr/>
        <a:lstStyle/>
        <a:p>
          <a:pPr algn="ctr"/>
          <a:endParaRPr lang="es-AR"/>
        </a:p>
      </dgm:t>
    </dgm:pt>
    <dgm:pt modelId="{76F9D8F9-7638-4718-A0FD-CA61296E1D2A}" type="sibTrans" cxnId="{31465959-4A3C-44EA-B4A2-977E73FD27E2}">
      <dgm:prSet/>
      <dgm:spPr/>
      <dgm:t>
        <a:bodyPr/>
        <a:lstStyle/>
        <a:p>
          <a:pPr algn="ctr"/>
          <a:endParaRPr lang="es-AR"/>
        </a:p>
      </dgm:t>
    </dgm:pt>
    <dgm:pt modelId="{492534BC-B530-410F-8D62-5C2BE096D572}">
      <dgm:prSet phldrT="[Texto]"/>
      <dgm:spPr/>
      <dgm:t>
        <a:bodyPr/>
        <a:lstStyle/>
        <a:p>
          <a:pPr algn="ctr"/>
          <a:r>
            <a:rPr lang="es-AR" b="1" cap="all" spc="0" dirty="0">
              <a:effectLst>
                <a:reflection blurRad="12700" stA="28000" endPos="45000" dist="1000" dir="5400000" sy="-100000" algn="bl" rotWithShape="0"/>
              </a:effectLst>
            </a:rPr>
            <a:t>En el dominio del Tiempo</a:t>
          </a:r>
          <a:endParaRPr lang="es-AR" b="1" dirty="0"/>
        </a:p>
      </dgm:t>
    </dgm:pt>
    <dgm:pt modelId="{21133B06-A3B4-4716-862A-DDB40DF1CEA8}" type="parTrans" cxnId="{6E5EC362-767B-4E49-822E-3D820412A558}">
      <dgm:prSet/>
      <dgm:spPr/>
      <dgm:t>
        <a:bodyPr/>
        <a:lstStyle/>
        <a:p>
          <a:pPr algn="ctr"/>
          <a:endParaRPr lang="es-AR"/>
        </a:p>
      </dgm:t>
    </dgm:pt>
    <dgm:pt modelId="{D140034E-C2D7-4073-ADA4-7E3BA3300537}" type="sibTrans" cxnId="{6E5EC362-767B-4E49-822E-3D820412A558}">
      <dgm:prSet/>
      <dgm:spPr/>
      <dgm:t>
        <a:bodyPr/>
        <a:lstStyle/>
        <a:p>
          <a:pPr algn="ctr"/>
          <a:endParaRPr lang="es-AR"/>
        </a:p>
      </dgm:t>
    </dgm:pt>
    <dgm:pt modelId="{62A4ADFD-9BCB-4D9D-8BB8-5C49A8FD7218}">
      <dgm:prSet phldrT="[Texto]"/>
      <dgm:spPr/>
      <dgm:t>
        <a:bodyPr/>
        <a:lstStyle/>
        <a:p>
          <a:pPr algn="ctr"/>
          <a:r>
            <a:rPr lang="es-ES" b="1" i="0" cap="all" spc="0" dirty="0">
              <a:effectLst>
                <a:reflection blurRad="12700" stA="28000" endPos="45000" dist="1000" dir="5400000" sy="-100000" algn="bl" rotWithShape="0"/>
              </a:effectLst>
            </a:rPr>
            <a:t>Diseño para </a:t>
          </a:r>
        </a:p>
        <a:p>
          <a:pPr algn="ctr"/>
          <a:r>
            <a:rPr lang="es-ES" b="1" i="0" cap="all" spc="0" dirty="0">
              <a:effectLst>
                <a:reflection blurRad="12700" stA="28000" endPos="45000" dist="1000" dir="5400000" sy="-100000" algn="bl" rotWithShape="0"/>
              </a:effectLst>
            </a:rPr>
            <a:t> Máxima Carga</a:t>
          </a:r>
        </a:p>
        <a:p>
          <a:pPr algn="ctr"/>
          <a:r>
            <a:rPr lang="es-ES" b="1" i="0" cap="all" spc="0" dirty="0">
              <a:effectLst>
                <a:reflection blurRad="12700" stA="28000" endPos="45000" dist="1000" dir="5400000" sy="-100000" algn="bl" rotWithShape="0"/>
              </a:effectLst>
            </a:rPr>
            <a:t>-</a:t>
          </a:r>
          <a:r>
            <a:rPr lang="es-ES" b="1" i="0" cap="all" spc="0" dirty="0" err="1">
              <a:effectLst>
                <a:reflection blurRad="12700" stA="28000" endPos="45000" dist="1000" dir="5400000" sy="-100000" algn="bl" rotWithShape="0"/>
              </a:effectLst>
            </a:rPr>
            <a:t>Peak</a:t>
          </a:r>
          <a:r>
            <a:rPr lang="es-ES" b="1" i="0" cap="all" spc="0" dirty="0">
              <a:effectLst>
                <a:reflection blurRad="12700" stA="28000" endPos="45000" dist="1000" dir="5400000" sy="-100000" algn="bl" rotWithShape="0"/>
              </a:effectLst>
            </a:rPr>
            <a:t> load-</a:t>
          </a:r>
          <a:endParaRPr lang="es-AR" b="1" cap="all" spc="0" dirty="0">
            <a:effectLst>
              <a:reflection blurRad="12700" stA="28000" endPos="45000" dist="1000" dir="5400000" sy="-100000" algn="bl" rotWithShape="0"/>
            </a:effectLst>
          </a:endParaRPr>
        </a:p>
      </dgm:t>
    </dgm:pt>
    <dgm:pt modelId="{2ED7CAEF-4524-4E22-BAC2-72204CA48B23}" type="parTrans" cxnId="{E25CDC25-6F65-42D6-8F13-4FA24E904A17}">
      <dgm:prSet/>
      <dgm:spPr/>
      <dgm:t>
        <a:bodyPr/>
        <a:lstStyle/>
        <a:p>
          <a:pPr algn="ctr"/>
          <a:endParaRPr lang="es-AR"/>
        </a:p>
      </dgm:t>
    </dgm:pt>
    <dgm:pt modelId="{831F5914-C998-4367-AFBC-685A21C17081}" type="sibTrans" cxnId="{E25CDC25-6F65-42D6-8F13-4FA24E904A17}">
      <dgm:prSet/>
      <dgm:spPr/>
      <dgm:t>
        <a:bodyPr/>
        <a:lstStyle/>
        <a:p>
          <a:pPr algn="ctr"/>
          <a:endParaRPr lang="es-AR"/>
        </a:p>
      </dgm:t>
    </dgm:pt>
    <dgm:pt modelId="{A8ACF071-5BD9-4A16-B89D-7138575630CD}">
      <dgm:prSet phldrT="[Texto]"/>
      <dgm:spPr/>
      <dgm:t>
        <a:bodyPr/>
        <a:lstStyle/>
        <a:p>
          <a:pPr algn="ctr"/>
          <a:r>
            <a:rPr lang="es-AR" b="1" cap="all" spc="0" dirty="0">
              <a:effectLst>
                <a:reflection blurRad="12700" stA="28000" endPos="45000" dist="1000" dir="5400000" sy="-100000" algn="bl" rotWithShape="0"/>
              </a:effectLst>
            </a:rPr>
            <a:t>En estas condiciones no deben colapsar</a:t>
          </a:r>
        </a:p>
      </dgm:t>
    </dgm:pt>
    <dgm:pt modelId="{374C4FD9-662D-4FD8-B06B-5A4E6661963B}" type="parTrans" cxnId="{725851F0-A4B7-47AD-9015-A9FC7517CE40}">
      <dgm:prSet/>
      <dgm:spPr/>
      <dgm:t>
        <a:bodyPr/>
        <a:lstStyle/>
        <a:p>
          <a:pPr algn="ctr"/>
          <a:endParaRPr lang="es-AR"/>
        </a:p>
      </dgm:t>
    </dgm:pt>
    <dgm:pt modelId="{17C11DA3-5A2B-4530-BB84-279AA14D6C32}" type="sibTrans" cxnId="{725851F0-A4B7-47AD-9015-A9FC7517CE40}">
      <dgm:prSet/>
      <dgm:spPr/>
      <dgm:t>
        <a:bodyPr/>
        <a:lstStyle/>
        <a:p>
          <a:pPr algn="ctr"/>
          <a:endParaRPr lang="es-AR"/>
        </a:p>
      </dgm:t>
    </dgm:pt>
    <dgm:pt modelId="{3FDD2DAD-F110-4810-A7FA-6D563A81BA49}">
      <dgm:prSet phldrT="[Texto]"/>
      <dgm:spPr/>
      <dgm:t>
        <a:bodyPr/>
        <a:lstStyle/>
        <a:p>
          <a:pPr algn="ctr"/>
          <a:r>
            <a:rPr lang="es-AR" b="1" cap="all" spc="0" dirty="0">
              <a:effectLst>
                <a:reflection blurRad="12700" stA="28000" endPos="45000" dist="1000" dir="5400000" sy="-100000" algn="bl" rotWithShape="0"/>
              </a:effectLst>
            </a:rPr>
            <a:t>Previsibilidad</a:t>
          </a:r>
        </a:p>
        <a:p>
          <a:pPr algn="ctr"/>
          <a:r>
            <a:rPr lang="es-AR" b="1" cap="all" spc="0" dirty="0">
              <a:effectLst>
                <a:reflection blurRad="12700" stA="28000" endPos="45000" dist="1000" dir="5400000" sy="-100000" algn="bl" rotWithShape="0"/>
              </a:effectLst>
            </a:rPr>
            <a:t>-</a:t>
          </a:r>
          <a:r>
            <a:rPr lang="es-AR" b="1" cap="all" spc="0" dirty="0" err="1">
              <a:effectLst>
                <a:reflection blurRad="12700" stA="28000" endPos="45000" dist="1000" dir="5400000" sy="-100000" algn="bl" rotWithShape="0"/>
              </a:effectLst>
            </a:rPr>
            <a:t>Predictability</a:t>
          </a:r>
          <a:r>
            <a:rPr lang="es-AR" b="1" cap="all" spc="0" dirty="0">
              <a:effectLst>
                <a:reflection blurRad="12700" stA="28000" endPos="45000" dist="1000" dir="5400000" sy="-100000" algn="bl" rotWithShape="0"/>
              </a:effectLst>
            </a:rPr>
            <a:t>-</a:t>
          </a:r>
          <a:endParaRPr lang="es-AR" b="1" dirty="0"/>
        </a:p>
      </dgm:t>
    </dgm:pt>
    <dgm:pt modelId="{8C7A8AAC-A344-4E60-A2F9-9EA502A80D0E}" type="parTrans" cxnId="{B2CE570A-1579-4BFD-9CCA-7BC22A25FEA8}">
      <dgm:prSet/>
      <dgm:spPr/>
      <dgm:t>
        <a:bodyPr/>
        <a:lstStyle/>
        <a:p>
          <a:pPr algn="ctr"/>
          <a:endParaRPr lang="es-AR"/>
        </a:p>
      </dgm:t>
    </dgm:pt>
    <dgm:pt modelId="{62F7701F-25D3-43CC-B538-4B84A803DA34}" type="sibTrans" cxnId="{B2CE570A-1579-4BFD-9CCA-7BC22A25FEA8}">
      <dgm:prSet/>
      <dgm:spPr/>
      <dgm:t>
        <a:bodyPr/>
        <a:lstStyle/>
        <a:p>
          <a:pPr algn="ctr"/>
          <a:endParaRPr lang="es-AR"/>
        </a:p>
      </dgm:t>
    </dgm:pt>
    <dgm:pt modelId="{64261939-F5B4-4F51-BE7B-CA27E66472EA}">
      <dgm:prSet phldrT="[Texto]"/>
      <dgm:spPr/>
      <dgm:t>
        <a:bodyPr/>
        <a:lstStyle/>
        <a:p>
          <a:pPr algn="ctr" rtl="0"/>
          <a:r>
            <a:rPr lang="es-AR" b="1" cap="all" spc="0" dirty="0">
              <a:effectLst>
                <a:reflection blurRad="12700" stA="28000" endPos="45000" dist="1000" dir="5400000" sy="-100000" algn="bl" rotWithShape="0"/>
              </a:effectLst>
            </a:rPr>
            <a:t>El sistema debe poder predecir las consecuencias de cualquier  decisión de </a:t>
          </a:r>
          <a:r>
            <a:rPr lang="es-AR" b="1" cap="all" spc="0" dirty="0">
              <a:effectLst>
                <a:reflection blurRad="12700" stA="28000" endPos="45000" dist="1000" dir="5400000" sy="-100000" algn="bl" rotWithShape="0"/>
              </a:effectLst>
              <a:latin typeface="Century Gothic" panose="020B0502020202020204"/>
              <a:ea typeface="+mn-lt"/>
              <a:cs typeface="+mn-lt"/>
            </a:rPr>
            <a:t>planificación</a:t>
          </a:r>
        </a:p>
      </dgm:t>
    </dgm:pt>
    <dgm:pt modelId="{298002E1-FE31-4ECE-B81A-41D166DAFD8E}" type="parTrans" cxnId="{EA54A186-8F61-4B59-9454-7C172C25D57D}">
      <dgm:prSet/>
      <dgm:spPr/>
      <dgm:t>
        <a:bodyPr/>
        <a:lstStyle/>
        <a:p>
          <a:pPr algn="ctr"/>
          <a:endParaRPr lang="es-AR"/>
        </a:p>
      </dgm:t>
    </dgm:pt>
    <dgm:pt modelId="{9684CF16-E5B9-4B1E-8CEE-E0D4EF7FED20}" type="sibTrans" cxnId="{EA54A186-8F61-4B59-9454-7C172C25D57D}">
      <dgm:prSet/>
      <dgm:spPr/>
      <dgm:t>
        <a:bodyPr/>
        <a:lstStyle/>
        <a:p>
          <a:pPr algn="ctr"/>
          <a:endParaRPr lang="es-AR"/>
        </a:p>
      </dgm:t>
    </dgm:pt>
    <dgm:pt modelId="{C3011492-6150-4192-92D5-0E79F1C073EF}">
      <dgm:prSet phldrT="[Texto]" custT="1"/>
      <dgm:spPr/>
      <dgm:t>
        <a:bodyPr/>
        <a:lstStyle/>
        <a:p>
          <a:pPr algn="ctr" rtl="0"/>
          <a:r>
            <a:rPr lang="es-AR" sz="1100" b="1" cap="all" spc="0" dirty="0">
              <a:effectLst>
                <a:reflection blurRad="12700" stA="28000" endPos="45000" dist="1000" dir="5400000" sy="-100000" algn="bl" rotWithShape="0"/>
              </a:effectLst>
              <a:latin typeface="+mn-lt"/>
            </a:rPr>
            <a:t>El </a:t>
          </a:r>
          <a:r>
            <a:rPr lang="es-AR" sz="1100" b="1" cap="all" spc="0" dirty="0" err="1">
              <a:effectLst>
                <a:reflection blurRad="12700" stA="28000" endPos="45000" dist="1000" dir="5400000" sy="-100000" algn="bl" rotWithShape="0"/>
              </a:effectLst>
              <a:latin typeface="+mn-lt"/>
            </a:rPr>
            <a:t>hw</a:t>
          </a:r>
          <a:r>
            <a:rPr lang="es-AR" sz="1100" b="1" cap="all" spc="0" dirty="0">
              <a:effectLst>
                <a:reflection blurRad="12700" stA="28000" endPos="45000" dist="1000" dir="5400000" sy="-100000" algn="bl" rotWithShape="0"/>
              </a:effectLst>
              <a:latin typeface="+mn-lt"/>
            </a:rPr>
            <a:t> debe estar preparado para resistir fallos</a:t>
          </a:r>
        </a:p>
      </dgm:t>
    </dgm:pt>
    <dgm:pt modelId="{F3A9D045-C772-4373-8DE8-BE2370B6E832}" type="parTrans" cxnId="{95B1C459-96C7-462C-8DEE-E87F3B0F45CE}">
      <dgm:prSet/>
      <dgm:spPr/>
      <dgm:t>
        <a:bodyPr/>
        <a:lstStyle/>
        <a:p>
          <a:pPr algn="ctr"/>
          <a:endParaRPr lang="es-AR"/>
        </a:p>
      </dgm:t>
    </dgm:pt>
    <dgm:pt modelId="{8CA4BF56-6DF2-4984-B973-91ABA8F76350}" type="sibTrans" cxnId="{95B1C459-96C7-462C-8DEE-E87F3B0F45CE}">
      <dgm:prSet/>
      <dgm:spPr/>
      <dgm:t>
        <a:bodyPr/>
        <a:lstStyle/>
        <a:p>
          <a:pPr algn="ctr"/>
          <a:endParaRPr lang="es-AR"/>
        </a:p>
      </dgm:t>
    </dgm:pt>
    <dgm:pt modelId="{65957033-8AFB-410C-940B-E19064BB4E8D}">
      <dgm:prSet phldr="0"/>
      <dgm:spPr/>
      <dgm:t>
        <a:bodyPr/>
        <a:lstStyle/>
        <a:p>
          <a:pPr algn="ctr" rtl="0"/>
          <a:r>
            <a:rPr lang="es-AR" b="1" cap="all" spc="0" dirty="0">
              <a:effectLst>
                <a:reflection blurRad="12700" stA="28000" endPos="45000" dist="1000" dir="5400000" sy="-100000" algn="bl" rotWithShape="0"/>
              </a:effectLst>
              <a:latin typeface="+mn-lt"/>
            </a:rPr>
            <a:t>Estructura fácil de aceptar modificaciones</a:t>
          </a:r>
        </a:p>
      </dgm:t>
    </dgm:pt>
    <dgm:pt modelId="{FCDA2FAA-4AA5-4A86-AFB5-CB0B4ECE02A7}" type="parTrans" cxnId="{BD284A3C-BDF6-42EA-B13F-F0A38E11C0E2}">
      <dgm:prSet/>
      <dgm:spPr/>
    </dgm:pt>
    <dgm:pt modelId="{1CF99E83-6893-4B03-9F2F-BC4FF94EC89E}" type="sibTrans" cxnId="{BD284A3C-BDF6-42EA-B13F-F0A38E11C0E2}">
      <dgm:prSet/>
      <dgm:spPr/>
    </dgm:pt>
    <dgm:pt modelId="{71B5CB9F-06BC-4A2B-B0DE-A21377453965}">
      <dgm:prSet phldr="0"/>
      <dgm:spPr/>
      <dgm:t>
        <a:bodyPr/>
        <a:lstStyle/>
        <a:p>
          <a:r>
            <a:rPr lang="es-AR" b="1" cap="all" spc="0" dirty="0">
              <a:effectLst>
                <a:reflection blurRad="12700" stA="28000" endPos="45000" dist="1000" dir="5400000" sy="-100000" algn="bl" rotWithShape="0"/>
              </a:effectLst>
              <a:latin typeface="+mn-lt"/>
            </a:rPr>
            <a:t>Mantenimiento</a:t>
          </a:r>
          <a:endParaRPr lang="es-ES" b="1" dirty="0"/>
        </a:p>
      </dgm:t>
    </dgm:pt>
    <dgm:pt modelId="{BE249F93-3316-49CF-8614-03712EEA77EA}" type="parTrans" cxnId="{5B21C722-C324-4EAA-A586-C156D90E5C20}">
      <dgm:prSet/>
      <dgm:spPr/>
    </dgm:pt>
    <dgm:pt modelId="{5EC59261-FE3D-4A9A-9B84-C685793A218D}" type="sibTrans" cxnId="{5B21C722-C324-4EAA-A586-C156D90E5C20}">
      <dgm:prSet/>
      <dgm:spPr/>
    </dgm:pt>
    <dgm:pt modelId="{D961CB7E-0719-4081-91D9-70B41690DFBE}">
      <dgm:prSet phldr="0"/>
      <dgm:spPr/>
      <dgm:t>
        <a:bodyPr/>
        <a:lstStyle/>
        <a:p>
          <a:pPr algn="ctr"/>
          <a:r>
            <a:rPr lang="es-AR" sz="1400" b="1" cap="all" spc="0" dirty="0">
              <a:effectLst>
                <a:reflection blurRad="12700" stA="28000" endPos="45000" dist="1000" dir="5400000" sy="-100000" algn="bl" rotWithShape="0"/>
              </a:effectLst>
              <a:latin typeface="+mn-lt"/>
              <a:ea typeface="+mn-lt"/>
              <a:cs typeface="+mn-lt"/>
            </a:rPr>
            <a:t>Tolerante</a:t>
          </a:r>
          <a:r>
            <a:rPr lang="es-AR" sz="1400" b="1" cap="all" spc="0" dirty="0">
              <a:effectLst>
                <a:reflection blurRad="12700" stA="28000" endPos="45000" dist="1000" dir="5400000" sy="-100000" algn="bl" rotWithShape="0"/>
              </a:effectLst>
              <a:latin typeface="+mn-lt"/>
            </a:rPr>
            <a:t> a Fallos</a:t>
          </a:r>
          <a:endParaRPr lang="es-AR" sz="1400" b="1" cap="all" spc="0" dirty="0">
            <a:effectLst>
              <a:reflection blurRad="12700" stA="28000" endPos="45000" dist="1000" dir="5400000" sy="-100000" algn="bl" rotWithShape="0"/>
            </a:effectLst>
            <a:latin typeface="Century Gothic" panose="020B0502020202020204"/>
          </a:endParaRPr>
        </a:p>
        <a:p>
          <a:pPr algn="ctr"/>
          <a:r>
            <a:rPr lang="es-AR" sz="1400" b="1" cap="all" spc="0" dirty="0">
              <a:effectLst>
                <a:reflection blurRad="12700" stA="28000" endPos="45000" dist="1000" dir="5400000" sy="-100000" algn="bl" rotWithShape="0"/>
              </a:effectLst>
              <a:latin typeface="+mn-lt"/>
            </a:rPr>
            <a:t>-</a:t>
          </a:r>
          <a:r>
            <a:rPr lang="es-AR" sz="1400" b="1" cap="all" spc="0" dirty="0" err="1">
              <a:effectLst>
                <a:reflection blurRad="12700" stA="28000" endPos="45000" dist="1000" dir="5400000" sy="-100000" algn="bl" rotWithShape="0"/>
              </a:effectLst>
              <a:latin typeface="+mn-lt"/>
            </a:rPr>
            <a:t>Fault</a:t>
          </a:r>
          <a:r>
            <a:rPr lang="es-AR" sz="1400" b="1" cap="all" spc="0" dirty="0">
              <a:effectLst>
                <a:reflection blurRad="12700" stA="28000" endPos="45000" dist="1000" dir="5400000" sy="-100000" algn="bl" rotWithShape="0"/>
              </a:effectLst>
              <a:latin typeface="+mn-lt"/>
            </a:rPr>
            <a:t>  </a:t>
          </a:r>
          <a:r>
            <a:rPr lang="es-AR" sz="1400" b="1" cap="all" spc="0" dirty="0" err="1">
              <a:effectLst>
                <a:reflection blurRad="12700" stA="28000" endPos="45000" dist="1000" dir="5400000" sy="-100000" algn="bl" rotWithShape="0"/>
              </a:effectLst>
              <a:latin typeface="+mn-lt"/>
            </a:rPr>
            <a:t>tolerance</a:t>
          </a:r>
          <a:r>
            <a:rPr lang="es-AR" sz="1400" b="1" cap="all" spc="0" dirty="0">
              <a:effectLst>
                <a:reflection blurRad="12700" stA="28000" endPos="45000" dist="1000" dir="5400000" sy="-100000" algn="bl" rotWithShape="0"/>
              </a:effectLst>
              <a:latin typeface="+mn-lt"/>
            </a:rPr>
            <a:t>-</a:t>
          </a:r>
          <a:endParaRPr lang="es-ES" b="1" cap="none" dirty="0"/>
        </a:p>
      </dgm:t>
    </dgm:pt>
    <dgm:pt modelId="{59CA630E-86C0-45C6-B3F6-90F15A853102}" type="parTrans" cxnId="{75E63E19-1858-49B4-ABC4-F25636E539C6}">
      <dgm:prSet/>
      <dgm:spPr/>
    </dgm:pt>
    <dgm:pt modelId="{7402EE1C-84D5-429D-83D7-90539069C017}" type="sibTrans" cxnId="{75E63E19-1858-49B4-ABC4-F25636E539C6}">
      <dgm:prSet/>
      <dgm:spPr/>
    </dgm:pt>
    <dgm:pt modelId="{060D054A-A79A-464E-ADC9-D8E457AD0E60}" type="pres">
      <dgm:prSet presAssocID="{30BBEA0E-1361-4BC9-8DD9-17C64A04861C}" presName="diagram" presStyleCnt="0">
        <dgm:presLayoutVars>
          <dgm:dir/>
          <dgm:resizeHandles val="exact"/>
        </dgm:presLayoutVars>
      </dgm:prSet>
      <dgm:spPr/>
    </dgm:pt>
    <dgm:pt modelId="{8A1DD65C-E3F9-4375-9648-A044F8FE0911}" type="pres">
      <dgm:prSet presAssocID="{0C4A39F6-DAB1-472F-81D6-339B6C121A5F}" presName="node" presStyleLbl="node1" presStyleIdx="0" presStyleCnt="5">
        <dgm:presLayoutVars>
          <dgm:bulletEnabled val="1"/>
        </dgm:presLayoutVars>
      </dgm:prSet>
      <dgm:spPr/>
    </dgm:pt>
    <dgm:pt modelId="{79A8BF0D-4BB4-420A-9255-270E30089E62}" type="pres">
      <dgm:prSet presAssocID="{9D652E28-6D0D-4F6B-90F0-014EB5054133}" presName="sibTrans" presStyleCnt="0"/>
      <dgm:spPr/>
    </dgm:pt>
    <dgm:pt modelId="{53C07E26-A230-4A82-88BF-F89A009E0079}" type="pres">
      <dgm:prSet presAssocID="{62A4ADFD-9BCB-4D9D-8BB8-5C49A8FD7218}" presName="node" presStyleLbl="node1" presStyleIdx="1" presStyleCnt="5">
        <dgm:presLayoutVars>
          <dgm:bulletEnabled val="1"/>
        </dgm:presLayoutVars>
      </dgm:prSet>
      <dgm:spPr/>
    </dgm:pt>
    <dgm:pt modelId="{3124F297-732A-4B3F-BEDC-2856F58D8D21}" type="pres">
      <dgm:prSet presAssocID="{831F5914-C998-4367-AFBC-685A21C17081}" presName="sibTrans" presStyleCnt="0"/>
      <dgm:spPr/>
    </dgm:pt>
    <dgm:pt modelId="{C5C8FEE1-9D17-4180-A9A4-4D3209F8D9CE}" type="pres">
      <dgm:prSet presAssocID="{3FDD2DAD-F110-4810-A7FA-6D563A81BA49}" presName="node" presStyleLbl="node1" presStyleIdx="2" presStyleCnt="5">
        <dgm:presLayoutVars>
          <dgm:bulletEnabled val="1"/>
        </dgm:presLayoutVars>
      </dgm:prSet>
      <dgm:spPr/>
    </dgm:pt>
    <dgm:pt modelId="{2CD2A1E5-E316-49F2-953E-035792F94528}" type="pres">
      <dgm:prSet presAssocID="{62F7701F-25D3-43CC-B538-4B84A803DA34}" presName="sibTrans" presStyleCnt="0"/>
      <dgm:spPr/>
    </dgm:pt>
    <dgm:pt modelId="{AFFBF72C-7512-4AE9-98C5-5E3037887AA1}" type="pres">
      <dgm:prSet presAssocID="{D961CB7E-0719-4081-91D9-70B41690DFBE}" presName="node" presStyleLbl="node1" presStyleIdx="3" presStyleCnt="5">
        <dgm:presLayoutVars>
          <dgm:bulletEnabled val="1"/>
        </dgm:presLayoutVars>
      </dgm:prSet>
      <dgm:spPr/>
    </dgm:pt>
    <dgm:pt modelId="{AFAF7772-6D35-4666-AE8B-28D754230843}" type="pres">
      <dgm:prSet presAssocID="{7402EE1C-84D5-429D-83D7-90539069C017}" presName="sibTrans" presStyleCnt="0"/>
      <dgm:spPr/>
    </dgm:pt>
    <dgm:pt modelId="{ADC42E5C-8108-4E56-9140-E13E1734BB9A}" type="pres">
      <dgm:prSet presAssocID="{71B5CB9F-06BC-4A2B-B0DE-A21377453965}" presName="node" presStyleLbl="node1" presStyleIdx="4" presStyleCnt="5">
        <dgm:presLayoutVars>
          <dgm:bulletEnabled val="1"/>
        </dgm:presLayoutVars>
      </dgm:prSet>
      <dgm:spPr/>
    </dgm:pt>
  </dgm:ptLst>
  <dgm:cxnLst>
    <dgm:cxn modelId="{B2CE570A-1579-4BFD-9CCA-7BC22A25FEA8}" srcId="{30BBEA0E-1361-4BC9-8DD9-17C64A04861C}" destId="{3FDD2DAD-F110-4810-A7FA-6D563A81BA49}" srcOrd="2" destOrd="0" parTransId="{8C7A8AAC-A344-4E60-A2F9-9EA502A80D0E}" sibTransId="{62F7701F-25D3-43CC-B538-4B84A803DA34}"/>
    <dgm:cxn modelId="{76BC0513-08D6-4C9F-AE3A-B458E827C94F}" type="presOf" srcId="{71B5CB9F-06BC-4A2B-B0DE-A21377453965}" destId="{ADC42E5C-8108-4E56-9140-E13E1734BB9A}" srcOrd="0" destOrd="0" presId="urn:microsoft.com/office/officeart/2005/8/layout/default"/>
    <dgm:cxn modelId="{75E63E19-1858-49B4-ABC4-F25636E539C6}" srcId="{30BBEA0E-1361-4BC9-8DD9-17C64A04861C}" destId="{D961CB7E-0719-4081-91D9-70B41690DFBE}" srcOrd="3" destOrd="0" parTransId="{59CA630E-86C0-45C6-B3F6-90F15A853102}" sibTransId="{7402EE1C-84D5-429D-83D7-90539069C017}"/>
    <dgm:cxn modelId="{5B21C722-C324-4EAA-A586-C156D90E5C20}" srcId="{30BBEA0E-1361-4BC9-8DD9-17C64A04861C}" destId="{71B5CB9F-06BC-4A2B-B0DE-A21377453965}" srcOrd="4" destOrd="0" parTransId="{BE249F93-3316-49CF-8614-03712EEA77EA}" sibTransId="{5EC59261-FE3D-4A9A-9B84-C685793A218D}"/>
    <dgm:cxn modelId="{E25CDC25-6F65-42D6-8F13-4FA24E904A17}" srcId="{30BBEA0E-1361-4BC9-8DD9-17C64A04861C}" destId="{62A4ADFD-9BCB-4D9D-8BB8-5C49A8FD7218}" srcOrd="1" destOrd="0" parTransId="{2ED7CAEF-4524-4E22-BAC2-72204CA48B23}" sibTransId="{831F5914-C998-4367-AFBC-685A21C17081}"/>
    <dgm:cxn modelId="{BD284A3C-BDF6-42EA-B13F-F0A38E11C0E2}" srcId="{71B5CB9F-06BC-4A2B-B0DE-A21377453965}" destId="{65957033-8AFB-410C-940B-E19064BB4E8D}" srcOrd="0" destOrd="0" parTransId="{FCDA2FAA-4AA5-4A86-AFB5-CB0B4ECE02A7}" sibTransId="{1CF99E83-6893-4B03-9F2F-BC4FF94EC89E}"/>
    <dgm:cxn modelId="{6E5EC362-767B-4E49-822E-3D820412A558}" srcId="{0C4A39F6-DAB1-472F-81D6-339B6C121A5F}" destId="{492534BC-B530-410F-8D62-5C2BE096D572}" srcOrd="1" destOrd="0" parTransId="{21133B06-A3B4-4716-862A-DDB40DF1CEA8}" sibTransId="{D140034E-C2D7-4073-ADA4-7E3BA3300537}"/>
    <dgm:cxn modelId="{C9B6D668-0DD5-4314-BB89-6B012F30809D}" type="presOf" srcId="{3FDD2DAD-F110-4810-A7FA-6D563A81BA49}" destId="{C5C8FEE1-9D17-4180-A9A4-4D3209F8D9CE}" srcOrd="0" destOrd="0" presId="urn:microsoft.com/office/officeart/2005/8/layout/default"/>
    <dgm:cxn modelId="{31465959-4A3C-44EA-B4A2-977E73FD27E2}" srcId="{0C4A39F6-DAB1-472F-81D6-339B6C121A5F}" destId="{D63C5872-0D63-451D-A8CE-FA530DB8DFE9}" srcOrd="0" destOrd="0" parTransId="{5987A4EC-D5AD-4AF6-8CCA-6A9BE2722F6B}" sibTransId="{76F9D8F9-7638-4718-A0FD-CA61296E1D2A}"/>
    <dgm:cxn modelId="{95B1C459-96C7-462C-8DEE-E87F3B0F45CE}" srcId="{D961CB7E-0719-4081-91D9-70B41690DFBE}" destId="{C3011492-6150-4192-92D5-0E79F1C073EF}" srcOrd="0" destOrd="0" parTransId="{F3A9D045-C772-4373-8DE8-BE2370B6E832}" sibTransId="{8CA4BF56-6DF2-4984-B973-91ABA8F76350}"/>
    <dgm:cxn modelId="{EA54A186-8F61-4B59-9454-7C172C25D57D}" srcId="{3FDD2DAD-F110-4810-A7FA-6D563A81BA49}" destId="{64261939-F5B4-4F51-BE7B-CA27E66472EA}" srcOrd="0" destOrd="0" parTransId="{298002E1-FE31-4ECE-B81A-41D166DAFD8E}" sibTransId="{9684CF16-E5B9-4B1E-8CEE-E0D4EF7FED20}"/>
    <dgm:cxn modelId="{4A41CF86-09E0-44F7-B0C1-95C09B5FA7B6}" type="presOf" srcId="{D961CB7E-0719-4081-91D9-70B41690DFBE}" destId="{AFFBF72C-7512-4AE9-98C5-5E3037887AA1}" srcOrd="0" destOrd="0" presId="urn:microsoft.com/office/officeart/2005/8/layout/default"/>
    <dgm:cxn modelId="{29744E9E-8717-403F-B226-41C3F759AED9}" type="presOf" srcId="{62A4ADFD-9BCB-4D9D-8BB8-5C49A8FD7218}" destId="{53C07E26-A230-4A82-88BF-F89A009E0079}" srcOrd="0" destOrd="0" presId="urn:microsoft.com/office/officeart/2005/8/layout/default"/>
    <dgm:cxn modelId="{C63395A4-77A0-4365-B272-EEE4FA5A9843}" type="presOf" srcId="{492534BC-B530-410F-8D62-5C2BE096D572}" destId="{8A1DD65C-E3F9-4375-9648-A044F8FE0911}" srcOrd="0" destOrd="2" presId="urn:microsoft.com/office/officeart/2005/8/layout/default"/>
    <dgm:cxn modelId="{A0DF94A6-71B3-4039-A392-CB7765B1B25E}" type="presOf" srcId="{C3011492-6150-4192-92D5-0E79F1C073EF}" destId="{AFFBF72C-7512-4AE9-98C5-5E3037887AA1}" srcOrd="0" destOrd="1" presId="urn:microsoft.com/office/officeart/2005/8/layout/default"/>
    <dgm:cxn modelId="{45A3A3AE-50B0-427E-A42C-2BB3F0F17072}" type="presOf" srcId="{65957033-8AFB-410C-940B-E19064BB4E8D}" destId="{ADC42E5C-8108-4E56-9140-E13E1734BB9A}" srcOrd="0" destOrd="1" presId="urn:microsoft.com/office/officeart/2005/8/layout/default"/>
    <dgm:cxn modelId="{C0123CB3-A848-4C07-A1E2-AAC36408535A}" type="presOf" srcId="{0C4A39F6-DAB1-472F-81D6-339B6C121A5F}" destId="{8A1DD65C-E3F9-4375-9648-A044F8FE0911}" srcOrd="0" destOrd="0" presId="urn:microsoft.com/office/officeart/2005/8/layout/default"/>
    <dgm:cxn modelId="{4B39C6B5-49CD-4E5A-A670-DE75C952E3E3}" type="presOf" srcId="{D63C5872-0D63-451D-A8CE-FA530DB8DFE9}" destId="{8A1DD65C-E3F9-4375-9648-A044F8FE0911}" srcOrd="0" destOrd="1" presId="urn:microsoft.com/office/officeart/2005/8/layout/default"/>
    <dgm:cxn modelId="{56C417C2-E36C-4E8C-BA64-3E2263EDE860}" srcId="{30BBEA0E-1361-4BC9-8DD9-17C64A04861C}" destId="{0C4A39F6-DAB1-472F-81D6-339B6C121A5F}" srcOrd="0" destOrd="0" parTransId="{DF7C4667-661A-453A-A36E-CA84F0883EA4}" sibTransId="{9D652E28-6D0D-4F6B-90F0-014EB5054133}"/>
    <dgm:cxn modelId="{B9B608CC-D3C8-4537-9B3C-5407A89C197F}" type="presOf" srcId="{A8ACF071-5BD9-4A16-B89D-7138575630CD}" destId="{53C07E26-A230-4A82-88BF-F89A009E0079}" srcOrd="0" destOrd="1" presId="urn:microsoft.com/office/officeart/2005/8/layout/default"/>
    <dgm:cxn modelId="{73BDD1D4-1A53-4B71-BC33-479F39215593}" type="presOf" srcId="{30BBEA0E-1361-4BC9-8DD9-17C64A04861C}" destId="{060D054A-A79A-464E-ADC9-D8E457AD0E60}" srcOrd="0" destOrd="0" presId="urn:microsoft.com/office/officeart/2005/8/layout/default"/>
    <dgm:cxn modelId="{725851F0-A4B7-47AD-9015-A9FC7517CE40}" srcId="{62A4ADFD-9BCB-4D9D-8BB8-5C49A8FD7218}" destId="{A8ACF071-5BD9-4A16-B89D-7138575630CD}" srcOrd="0" destOrd="0" parTransId="{374C4FD9-662D-4FD8-B06B-5A4E6661963B}" sibTransId="{17C11DA3-5A2B-4530-BB84-279AA14D6C32}"/>
    <dgm:cxn modelId="{7AC46AF1-7271-4A10-BB3D-C9FEBF356234}" type="presOf" srcId="{64261939-F5B4-4F51-BE7B-CA27E66472EA}" destId="{C5C8FEE1-9D17-4180-A9A4-4D3209F8D9CE}" srcOrd="0" destOrd="1" presId="urn:microsoft.com/office/officeart/2005/8/layout/default"/>
    <dgm:cxn modelId="{3EA24E42-BBD4-49C7-9F1B-3D7E42934A78}" type="presParOf" srcId="{060D054A-A79A-464E-ADC9-D8E457AD0E60}" destId="{8A1DD65C-E3F9-4375-9648-A044F8FE0911}" srcOrd="0" destOrd="0" presId="urn:microsoft.com/office/officeart/2005/8/layout/default"/>
    <dgm:cxn modelId="{0AB2C3B7-F43E-4431-A741-5974B250C44F}" type="presParOf" srcId="{060D054A-A79A-464E-ADC9-D8E457AD0E60}" destId="{79A8BF0D-4BB4-420A-9255-270E30089E62}" srcOrd="1" destOrd="0" presId="urn:microsoft.com/office/officeart/2005/8/layout/default"/>
    <dgm:cxn modelId="{C664CF16-60E3-475A-9B22-72F52B139406}" type="presParOf" srcId="{060D054A-A79A-464E-ADC9-D8E457AD0E60}" destId="{53C07E26-A230-4A82-88BF-F89A009E0079}" srcOrd="2" destOrd="0" presId="urn:microsoft.com/office/officeart/2005/8/layout/default"/>
    <dgm:cxn modelId="{BC4636CB-CA45-4EE7-8782-7F4B480146C7}" type="presParOf" srcId="{060D054A-A79A-464E-ADC9-D8E457AD0E60}" destId="{3124F297-732A-4B3F-BEDC-2856F58D8D21}" srcOrd="3" destOrd="0" presId="urn:microsoft.com/office/officeart/2005/8/layout/default"/>
    <dgm:cxn modelId="{A4458B1C-263C-43F2-A86B-09C109660B6D}" type="presParOf" srcId="{060D054A-A79A-464E-ADC9-D8E457AD0E60}" destId="{C5C8FEE1-9D17-4180-A9A4-4D3209F8D9CE}" srcOrd="4" destOrd="0" presId="urn:microsoft.com/office/officeart/2005/8/layout/default"/>
    <dgm:cxn modelId="{3E8DAEDA-2C60-4D02-B15C-546BEF83697D}" type="presParOf" srcId="{060D054A-A79A-464E-ADC9-D8E457AD0E60}" destId="{2CD2A1E5-E316-49F2-953E-035792F94528}" srcOrd="5" destOrd="0" presId="urn:microsoft.com/office/officeart/2005/8/layout/default"/>
    <dgm:cxn modelId="{B74E9A69-C23F-4004-B0C8-602F3BD71A3A}" type="presParOf" srcId="{060D054A-A79A-464E-ADC9-D8E457AD0E60}" destId="{AFFBF72C-7512-4AE9-98C5-5E3037887AA1}" srcOrd="6" destOrd="0" presId="urn:microsoft.com/office/officeart/2005/8/layout/default"/>
    <dgm:cxn modelId="{CB1064F7-437C-4ECA-97D2-4A08C050F43B}" type="presParOf" srcId="{060D054A-A79A-464E-ADC9-D8E457AD0E60}" destId="{AFAF7772-6D35-4666-AE8B-28D754230843}" srcOrd="7" destOrd="0" presId="urn:microsoft.com/office/officeart/2005/8/layout/default"/>
    <dgm:cxn modelId="{6CE3A775-3ACC-4E76-A837-DBA528C99982}" type="presParOf" srcId="{060D054A-A79A-464E-ADC9-D8E457AD0E60}" destId="{ADC42E5C-8108-4E56-9140-E13E1734BB9A}"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6A8E6D-31BF-4117-835F-08B329DE81C6}" type="doc">
      <dgm:prSet loTypeId="urn:microsoft.com/office/officeart/2005/8/layout/vList5" loCatId="list" qsTypeId="urn:microsoft.com/office/officeart/2005/8/quickstyle/simple1" qsCatId="simple" csTypeId="urn:microsoft.com/office/officeart/2005/8/colors/accent2_1" csCatId="accent2" phldr="1"/>
      <dgm:spPr/>
      <dgm:t>
        <a:bodyPr/>
        <a:lstStyle/>
        <a:p>
          <a:endParaRPr lang="en-US"/>
        </a:p>
      </dgm:t>
    </dgm:pt>
    <dgm:pt modelId="{626CB852-F495-461B-85C9-79E5B68466D1}">
      <dgm:prSet custT="1"/>
      <dgm:spPr/>
      <dgm:t>
        <a:bodyPr/>
        <a:lstStyle/>
        <a:p>
          <a:pPr rtl="0"/>
          <a:r>
            <a:rPr lang="es-AR" sz="2000"/>
            <a:t>Preemptive</a:t>
          </a:r>
          <a:endParaRPr lang="es-AR" sz="2000" dirty="0"/>
        </a:p>
      </dgm:t>
    </dgm:pt>
    <dgm:pt modelId="{D66D1C82-AC93-4AEA-B1FE-C256DF03750C}" type="parTrans" cxnId="{B7EB60CC-0E22-4D42-969F-C87AE0B4F72D}">
      <dgm:prSet/>
      <dgm:spPr/>
      <dgm:t>
        <a:bodyPr/>
        <a:lstStyle/>
        <a:p>
          <a:endParaRPr lang="en-US" sz="2000"/>
        </a:p>
      </dgm:t>
    </dgm:pt>
    <dgm:pt modelId="{DA07282C-2D82-4746-A146-2C4110DB334C}" type="sibTrans" cxnId="{B7EB60CC-0E22-4D42-969F-C87AE0B4F72D}">
      <dgm:prSet/>
      <dgm:spPr/>
      <dgm:t>
        <a:bodyPr/>
        <a:lstStyle/>
        <a:p>
          <a:endParaRPr lang="en-US" sz="2000"/>
        </a:p>
      </dgm:t>
    </dgm:pt>
    <dgm:pt modelId="{28452A92-7D83-4860-814D-7E96CFAF1965}">
      <dgm:prSet custT="1"/>
      <dgm:spPr/>
      <dgm:t>
        <a:bodyPr/>
        <a:lstStyle/>
        <a:p>
          <a:pPr rtl="0"/>
          <a:r>
            <a:rPr lang="es-AR" sz="2000" dirty="0"/>
            <a:t>La tarea en ejecución puede ser interrumpida y asignar el procesador a cualquier otra.</a:t>
          </a:r>
          <a:endParaRPr lang="en-US" sz="2000" dirty="0"/>
        </a:p>
      </dgm:t>
    </dgm:pt>
    <dgm:pt modelId="{4521F455-DC26-4FD0-9143-2F82C3424849}" type="parTrans" cxnId="{F00044C8-7976-4B3D-83BE-3C4397E96086}">
      <dgm:prSet/>
      <dgm:spPr/>
      <dgm:t>
        <a:bodyPr/>
        <a:lstStyle/>
        <a:p>
          <a:endParaRPr lang="en-US" sz="2000"/>
        </a:p>
      </dgm:t>
    </dgm:pt>
    <dgm:pt modelId="{891928A3-D442-4228-9D7A-DC83392C3FAF}" type="sibTrans" cxnId="{F00044C8-7976-4B3D-83BE-3C4397E96086}">
      <dgm:prSet/>
      <dgm:spPr/>
      <dgm:t>
        <a:bodyPr/>
        <a:lstStyle/>
        <a:p>
          <a:endParaRPr lang="en-US" sz="2000"/>
        </a:p>
      </dgm:t>
    </dgm:pt>
    <dgm:pt modelId="{798E36ED-F199-4447-8F63-8517DB6E7845}">
      <dgm:prSet custT="1"/>
      <dgm:spPr/>
      <dgm:t>
        <a:bodyPr/>
        <a:lstStyle/>
        <a:p>
          <a:pPr rtl="0"/>
          <a:r>
            <a:rPr lang="es-AR" sz="2000" dirty="0"/>
            <a:t>Non </a:t>
          </a:r>
          <a:r>
            <a:rPr lang="es-AR" sz="2000" dirty="0" err="1"/>
            <a:t>Preemptive</a:t>
          </a:r>
          <a:endParaRPr lang="es-AR" sz="2000" dirty="0"/>
        </a:p>
      </dgm:t>
    </dgm:pt>
    <dgm:pt modelId="{8DA59114-4772-4670-A8F0-4880ED4908FB}" type="parTrans" cxnId="{FBC112FB-8BEE-43F9-BC1A-FDD46862B970}">
      <dgm:prSet/>
      <dgm:spPr/>
      <dgm:t>
        <a:bodyPr/>
        <a:lstStyle/>
        <a:p>
          <a:endParaRPr lang="en-US" sz="2000"/>
        </a:p>
      </dgm:t>
    </dgm:pt>
    <dgm:pt modelId="{2DA30351-4403-4C45-8EA1-52D64D79E07B}" type="sibTrans" cxnId="{FBC112FB-8BEE-43F9-BC1A-FDD46862B970}">
      <dgm:prSet/>
      <dgm:spPr/>
      <dgm:t>
        <a:bodyPr/>
        <a:lstStyle/>
        <a:p>
          <a:endParaRPr lang="en-US" sz="2000"/>
        </a:p>
      </dgm:t>
    </dgm:pt>
    <dgm:pt modelId="{DEDF81EA-A355-49FE-9618-8906A2B065BD}">
      <dgm:prSet custT="1"/>
      <dgm:spPr/>
      <dgm:t>
        <a:bodyPr/>
        <a:lstStyle/>
        <a:p>
          <a:pPr rtl="0"/>
          <a:r>
            <a:rPr lang="es-AR" sz="2000" dirty="0"/>
            <a:t>Una vez que comienza una tarea se ejecuta hasta que finaliza.</a:t>
          </a:r>
          <a:endParaRPr lang="en-US" sz="2000" dirty="0"/>
        </a:p>
      </dgm:t>
    </dgm:pt>
    <dgm:pt modelId="{1FC2DED1-E658-46F4-845D-8368B2069A4B}" type="parTrans" cxnId="{06CB9AEC-E86B-4057-9304-DB42F80B4954}">
      <dgm:prSet/>
      <dgm:spPr/>
      <dgm:t>
        <a:bodyPr/>
        <a:lstStyle/>
        <a:p>
          <a:endParaRPr lang="en-US" sz="2000"/>
        </a:p>
      </dgm:t>
    </dgm:pt>
    <dgm:pt modelId="{7E4768EE-C7B7-47C6-88DE-FA4FB79465E3}" type="sibTrans" cxnId="{06CB9AEC-E86B-4057-9304-DB42F80B4954}">
      <dgm:prSet/>
      <dgm:spPr/>
      <dgm:t>
        <a:bodyPr/>
        <a:lstStyle/>
        <a:p>
          <a:endParaRPr lang="en-US" sz="2000"/>
        </a:p>
      </dgm:t>
    </dgm:pt>
    <dgm:pt modelId="{ECCBEC4D-ED2D-41CA-AB2E-0663E970B6E3}">
      <dgm:prSet custT="1"/>
      <dgm:spPr/>
      <dgm:t>
        <a:bodyPr/>
        <a:lstStyle/>
        <a:p>
          <a:pPr rtl="0"/>
          <a:r>
            <a:rPr lang="es-AR" sz="2000" dirty="0" err="1"/>
            <a:t>Static</a:t>
          </a:r>
          <a:endParaRPr lang="es-AR" sz="2000" dirty="0"/>
        </a:p>
      </dgm:t>
    </dgm:pt>
    <dgm:pt modelId="{40F9C8BA-F6D6-43A6-B418-33675DEBFB05}" type="parTrans" cxnId="{61836343-1BF5-4D70-8D36-F5A498538B4E}">
      <dgm:prSet/>
      <dgm:spPr/>
      <dgm:t>
        <a:bodyPr/>
        <a:lstStyle/>
        <a:p>
          <a:endParaRPr lang="en-US" sz="2000"/>
        </a:p>
      </dgm:t>
    </dgm:pt>
    <dgm:pt modelId="{717F2557-6031-41A8-97F4-6569A5CAEA34}" type="sibTrans" cxnId="{61836343-1BF5-4D70-8D36-F5A498538B4E}">
      <dgm:prSet/>
      <dgm:spPr/>
      <dgm:t>
        <a:bodyPr/>
        <a:lstStyle/>
        <a:p>
          <a:endParaRPr lang="en-US" sz="2000"/>
        </a:p>
      </dgm:t>
    </dgm:pt>
    <dgm:pt modelId="{73BD51D1-C39D-45EF-9A83-83CCA00214FF}">
      <dgm:prSet custT="1"/>
      <dgm:spPr/>
      <dgm:t>
        <a:bodyPr/>
        <a:lstStyle/>
        <a:p>
          <a:pPr rtl="0"/>
          <a:r>
            <a:rPr lang="es-AR" sz="2000" dirty="0"/>
            <a:t>Son algoritmos donde las decisiones están basadas en parámetros fijos.</a:t>
          </a:r>
          <a:endParaRPr lang="en-US" sz="2000" dirty="0"/>
        </a:p>
      </dgm:t>
    </dgm:pt>
    <dgm:pt modelId="{5FF5BDA8-BB63-41CF-A9F6-B1C9873B9A36}" type="parTrans" cxnId="{45F9CEE9-C273-4FDA-AAE4-706C5375EC1E}">
      <dgm:prSet/>
      <dgm:spPr/>
      <dgm:t>
        <a:bodyPr/>
        <a:lstStyle/>
        <a:p>
          <a:endParaRPr lang="en-US" sz="2000"/>
        </a:p>
      </dgm:t>
    </dgm:pt>
    <dgm:pt modelId="{903E6C1F-F546-4FB5-AB7E-CC08BC160BCA}" type="sibTrans" cxnId="{45F9CEE9-C273-4FDA-AAE4-706C5375EC1E}">
      <dgm:prSet/>
      <dgm:spPr/>
      <dgm:t>
        <a:bodyPr/>
        <a:lstStyle/>
        <a:p>
          <a:endParaRPr lang="en-US" sz="2000"/>
        </a:p>
      </dgm:t>
    </dgm:pt>
    <dgm:pt modelId="{622D67B4-2863-49CF-A873-3F6AD8E96B2B}">
      <dgm:prSet custT="1"/>
      <dgm:spPr/>
      <dgm:t>
        <a:bodyPr/>
        <a:lstStyle/>
        <a:p>
          <a:pPr rtl="0"/>
          <a:r>
            <a:rPr lang="es-AR" sz="2000" dirty="0"/>
            <a:t>Dynamic</a:t>
          </a:r>
        </a:p>
      </dgm:t>
    </dgm:pt>
    <dgm:pt modelId="{1DF919B0-2E72-41F7-A607-46D12AF58A96}" type="parTrans" cxnId="{BE495DD3-AA80-403B-AC6E-8498FEB2C668}">
      <dgm:prSet/>
      <dgm:spPr/>
      <dgm:t>
        <a:bodyPr/>
        <a:lstStyle/>
        <a:p>
          <a:endParaRPr lang="en-US" sz="2000"/>
        </a:p>
      </dgm:t>
    </dgm:pt>
    <dgm:pt modelId="{15090E67-6D98-4B88-A2E0-C34028E0C187}" type="sibTrans" cxnId="{BE495DD3-AA80-403B-AC6E-8498FEB2C668}">
      <dgm:prSet/>
      <dgm:spPr/>
      <dgm:t>
        <a:bodyPr/>
        <a:lstStyle/>
        <a:p>
          <a:endParaRPr lang="en-US" sz="2000"/>
        </a:p>
      </dgm:t>
    </dgm:pt>
    <dgm:pt modelId="{33338108-89D5-402E-96D3-62FB7A8B5C84}">
      <dgm:prSet custT="1"/>
      <dgm:spPr/>
      <dgm:t>
        <a:bodyPr/>
        <a:lstStyle/>
        <a:p>
          <a:pPr rtl="0"/>
          <a:r>
            <a:rPr lang="es-AR" sz="2000" dirty="0"/>
            <a:t>Las decisiones se basan en parámetros cambiantes durante la ejecución del proceso.</a:t>
          </a:r>
          <a:endParaRPr lang="en-US" sz="2000" dirty="0"/>
        </a:p>
      </dgm:t>
    </dgm:pt>
    <dgm:pt modelId="{0F7D0944-E957-49D1-8F58-5621DED3C7A6}" type="parTrans" cxnId="{0A739B31-523F-464D-89CD-9D2176EB2162}">
      <dgm:prSet/>
      <dgm:spPr/>
      <dgm:t>
        <a:bodyPr/>
        <a:lstStyle/>
        <a:p>
          <a:endParaRPr lang="en-US" sz="2000"/>
        </a:p>
      </dgm:t>
    </dgm:pt>
    <dgm:pt modelId="{91D1F654-B55A-4FBB-801B-567E02535469}" type="sibTrans" cxnId="{0A739B31-523F-464D-89CD-9D2176EB2162}">
      <dgm:prSet/>
      <dgm:spPr/>
      <dgm:t>
        <a:bodyPr/>
        <a:lstStyle/>
        <a:p>
          <a:endParaRPr lang="en-US" sz="2000"/>
        </a:p>
      </dgm:t>
    </dgm:pt>
    <dgm:pt modelId="{018B9D9C-377B-4D6A-9148-5ACF58B888FA}" type="pres">
      <dgm:prSet presAssocID="{FB6A8E6D-31BF-4117-835F-08B329DE81C6}" presName="Name0" presStyleCnt="0">
        <dgm:presLayoutVars>
          <dgm:dir/>
          <dgm:animLvl val="lvl"/>
          <dgm:resizeHandles val="exact"/>
        </dgm:presLayoutVars>
      </dgm:prSet>
      <dgm:spPr/>
    </dgm:pt>
    <dgm:pt modelId="{680E08FD-5568-4208-AEA3-8290923773E1}" type="pres">
      <dgm:prSet presAssocID="{626CB852-F495-461B-85C9-79E5B68466D1}" presName="linNode" presStyleCnt="0"/>
      <dgm:spPr/>
    </dgm:pt>
    <dgm:pt modelId="{5A5A0D56-7CB6-44CC-BDBD-F91BD3BDE0EB}" type="pres">
      <dgm:prSet presAssocID="{626CB852-F495-461B-85C9-79E5B68466D1}" presName="parentText" presStyleLbl="node1" presStyleIdx="0" presStyleCnt="4" custScaleX="56252">
        <dgm:presLayoutVars>
          <dgm:chMax val="1"/>
          <dgm:bulletEnabled val="1"/>
        </dgm:presLayoutVars>
      </dgm:prSet>
      <dgm:spPr/>
    </dgm:pt>
    <dgm:pt modelId="{95624AC9-88AA-4F5C-8B2C-F4D16F1296B1}" type="pres">
      <dgm:prSet presAssocID="{626CB852-F495-461B-85C9-79E5B68466D1}" presName="descendantText" presStyleLbl="alignAccFollowNode1" presStyleIdx="0" presStyleCnt="4" custScaleX="124215">
        <dgm:presLayoutVars>
          <dgm:bulletEnabled val="1"/>
        </dgm:presLayoutVars>
      </dgm:prSet>
      <dgm:spPr/>
    </dgm:pt>
    <dgm:pt modelId="{DD33199A-A512-4754-989E-7F56F4BCCA00}" type="pres">
      <dgm:prSet presAssocID="{DA07282C-2D82-4746-A146-2C4110DB334C}" presName="sp" presStyleCnt="0"/>
      <dgm:spPr/>
    </dgm:pt>
    <dgm:pt modelId="{8CE37C0F-72CC-4EA8-A0D5-5D7394027C5C}" type="pres">
      <dgm:prSet presAssocID="{798E36ED-F199-4447-8F63-8517DB6E7845}" presName="linNode" presStyleCnt="0"/>
      <dgm:spPr/>
    </dgm:pt>
    <dgm:pt modelId="{09947F40-4DB9-4B84-B554-6DEE7831D1CA}" type="pres">
      <dgm:prSet presAssocID="{798E36ED-F199-4447-8F63-8517DB6E7845}" presName="parentText" presStyleLbl="node1" presStyleIdx="1" presStyleCnt="4" custScaleX="57661">
        <dgm:presLayoutVars>
          <dgm:chMax val="1"/>
          <dgm:bulletEnabled val="1"/>
        </dgm:presLayoutVars>
      </dgm:prSet>
      <dgm:spPr/>
    </dgm:pt>
    <dgm:pt modelId="{18AA0B31-8955-465A-B176-6E0824E1CEDF}" type="pres">
      <dgm:prSet presAssocID="{798E36ED-F199-4447-8F63-8517DB6E7845}" presName="descendantText" presStyleLbl="alignAccFollowNode1" presStyleIdx="1" presStyleCnt="4" custScaleX="127387" custScaleY="94749" custLinFactNeighborX="17" custLinFactNeighborY="-1133">
        <dgm:presLayoutVars>
          <dgm:bulletEnabled val="1"/>
        </dgm:presLayoutVars>
      </dgm:prSet>
      <dgm:spPr/>
    </dgm:pt>
    <dgm:pt modelId="{1DDA87B6-9A1F-446E-9E5D-5F0FD893E041}" type="pres">
      <dgm:prSet presAssocID="{2DA30351-4403-4C45-8EA1-52D64D79E07B}" presName="sp" presStyleCnt="0"/>
      <dgm:spPr/>
    </dgm:pt>
    <dgm:pt modelId="{E9A488B5-94D2-4238-8C34-47FDC997A9F7}" type="pres">
      <dgm:prSet presAssocID="{ECCBEC4D-ED2D-41CA-AB2E-0663E970B6E3}" presName="linNode" presStyleCnt="0"/>
      <dgm:spPr/>
    </dgm:pt>
    <dgm:pt modelId="{32521149-F425-4465-A1BE-6381541AE5EB}" type="pres">
      <dgm:prSet presAssocID="{ECCBEC4D-ED2D-41CA-AB2E-0663E970B6E3}" presName="parentText" presStyleLbl="node1" presStyleIdx="2" presStyleCnt="4" custScaleX="56250">
        <dgm:presLayoutVars>
          <dgm:chMax val="1"/>
          <dgm:bulletEnabled val="1"/>
        </dgm:presLayoutVars>
      </dgm:prSet>
      <dgm:spPr/>
    </dgm:pt>
    <dgm:pt modelId="{5200BD0F-439B-4880-BAEE-3EC63D21CA12}" type="pres">
      <dgm:prSet presAssocID="{ECCBEC4D-ED2D-41CA-AB2E-0663E970B6E3}" presName="descendantText" presStyleLbl="alignAccFollowNode1" presStyleIdx="2" presStyleCnt="4" custScaleX="124202">
        <dgm:presLayoutVars>
          <dgm:bulletEnabled val="1"/>
        </dgm:presLayoutVars>
      </dgm:prSet>
      <dgm:spPr/>
    </dgm:pt>
    <dgm:pt modelId="{D5CA64C2-04BA-4128-BDE4-B64B40115FF3}" type="pres">
      <dgm:prSet presAssocID="{717F2557-6031-41A8-97F4-6569A5CAEA34}" presName="sp" presStyleCnt="0"/>
      <dgm:spPr/>
    </dgm:pt>
    <dgm:pt modelId="{0B793CF5-9D16-4D0A-AA37-D7F9EA6B2F1E}" type="pres">
      <dgm:prSet presAssocID="{622D67B4-2863-49CF-A873-3F6AD8E96B2B}" presName="linNode" presStyleCnt="0"/>
      <dgm:spPr/>
    </dgm:pt>
    <dgm:pt modelId="{B1859D7B-7A5D-4D0C-AF2A-2B907DB3F0D4}" type="pres">
      <dgm:prSet presAssocID="{622D67B4-2863-49CF-A873-3F6AD8E96B2B}" presName="parentText" presStyleLbl="node1" presStyleIdx="3" presStyleCnt="4" custScaleX="56250">
        <dgm:presLayoutVars>
          <dgm:chMax val="1"/>
          <dgm:bulletEnabled val="1"/>
        </dgm:presLayoutVars>
      </dgm:prSet>
      <dgm:spPr/>
    </dgm:pt>
    <dgm:pt modelId="{FF1C6527-FB8A-4F98-A199-97523CA90D45}" type="pres">
      <dgm:prSet presAssocID="{622D67B4-2863-49CF-A873-3F6AD8E96B2B}" presName="descendantText" presStyleLbl="alignAccFollowNode1" presStyleIdx="3" presStyleCnt="4" custScaleX="124202">
        <dgm:presLayoutVars>
          <dgm:bulletEnabled val="1"/>
        </dgm:presLayoutVars>
      </dgm:prSet>
      <dgm:spPr/>
    </dgm:pt>
  </dgm:ptLst>
  <dgm:cxnLst>
    <dgm:cxn modelId="{44F1390E-D53F-400F-BC52-535273601687}" type="presOf" srcId="{FB6A8E6D-31BF-4117-835F-08B329DE81C6}" destId="{018B9D9C-377B-4D6A-9148-5ACF58B888FA}" srcOrd="0" destOrd="0" presId="urn:microsoft.com/office/officeart/2005/8/layout/vList5"/>
    <dgm:cxn modelId="{5842782D-D5A3-4EA2-AB3A-E2D5ED743F12}" type="presOf" srcId="{73BD51D1-C39D-45EF-9A83-83CCA00214FF}" destId="{5200BD0F-439B-4880-BAEE-3EC63D21CA12}" srcOrd="0" destOrd="0" presId="urn:microsoft.com/office/officeart/2005/8/layout/vList5"/>
    <dgm:cxn modelId="{0A739B31-523F-464D-89CD-9D2176EB2162}" srcId="{622D67B4-2863-49CF-A873-3F6AD8E96B2B}" destId="{33338108-89D5-402E-96D3-62FB7A8B5C84}" srcOrd="0" destOrd="0" parTransId="{0F7D0944-E957-49D1-8F58-5621DED3C7A6}" sibTransId="{91D1F654-B55A-4FBB-801B-567E02535469}"/>
    <dgm:cxn modelId="{61836343-1BF5-4D70-8D36-F5A498538B4E}" srcId="{FB6A8E6D-31BF-4117-835F-08B329DE81C6}" destId="{ECCBEC4D-ED2D-41CA-AB2E-0663E970B6E3}" srcOrd="2" destOrd="0" parTransId="{40F9C8BA-F6D6-43A6-B418-33675DEBFB05}" sibTransId="{717F2557-6031-41A8-97F4-6569A5CAEA34}"/>
    <dgm:cxn modelId="{DB378790-1278-4925-83F9-9BCB35EA9C31}" type="presOf" srcId="{622D67B4-2863-49CF-A873-3F6AD8E96B2B}" destId="{B1859D7B-7A5D-4D0C-AF2A-2B907DB3F0D4}" srcOrd="0" destOrd="0" presId="urn:microsoft.com/office/officeart/2005/8/layout/vList5"/>
    <dgm:cxn modelId="{059D17AB-BA01-4E24-8C1D-703ADBEFE2EB}" type="presOf" srcId="{28452A92-7D83-4860-814D-7E96CFAF1965}" destId="{95624AC9-88AA-4F5C-8B2C-F4D16F1296B1}" srcOrd="0" destOrd="0" presId="urn:microsoft.com/office/officeart/2005/8/layout/vList5"/>
    <dgm:cxn modelId="{89EAFAB0-F100-41B7-8628-EB50457DF329}" type="presOf" srcId="{798E36ED-F199-4447-8F63-8517DB6E7845}" destId="{09947F40-4DB9-4B84-B554-6DEE7831D1CA}" srcOrd="0" destOrd="0" presId="urn:microsoft.com/office/officeart/2005/8/layout/vList5"/>
    <dgm:cxn modelId="{28B4A2C6-1AC1-4841-93F5-391AA505A531}" type="presOf" srcId="{ECCBEC4D-ED2D-41CA-AB2E-0663E970B6E3}" destId="{32521149-F425-4465-A1BE-6381541AE5EB}" srcOrd="0" destOrd="0" presId="urn:microsoft.com/office/officeart/2005/8/layout/vList5"/>
    <dgm:cxn modelId="{F00044C8-7976-4B3D-83BE-3C4397E96086}" srcId="{626CB852-F495-461B-85C9-79E5B68466D1}" destId="{28452A92-7D83-4860-814D-7E96CFAF1965}" srcOrd="0" destOrd="0" parTransId="{4521F455-DC26-4FD0-9143-2F82C3424849}" sibTransId="{891928A3-D442-4228-9D7A-DC83392C3FAF}"/>
    <dgm:cxn modelId="{B7EB60CC-0E22-4D42-969F-C87AE0B4F72D}" srcId="{FB6A8E6D-31BF-4117-835F-08B329DE81C6}" destId="{626CB852-F495-461B-85C9-79E5B68466D1}" srcOrd="0" destOrd="0" parTransId="{D66D1C82-AC93-4AEA-B1FE-C256DF03750C}" sibTransId="{DA07282C-2D82-4746-A146-2C4110DB334C}"/>
    <dgm:cxn modelId="{BE495DD3-AA80-403B-AC6E-8498FEB2C668}" srcId="{FB6A8E6D-31BF-4117-835F-08B329DE81C6}" destId="{622D67B4-2863-49CF-A873-3F6AD8E96B2B}" srcOrd="3" destOrd="0" parTransId="{1DF919B0-2E72-41F7-A607-46D12AF58A96}" sibTransId="{15090E67-6D98-4B88-A2E0-C34028E0C187}"/>
    <dgm:cxn modelId="{1D5983E5-3D80-4D9F-A5AC-1F87800B2136}" type="presOf" srcId="{DEDF81EA-A355-49FE-9618-8906A2B065BD}" destId="{18AA0B31-8955-465A-B176-6E0824E1CEDF}" srcOrd="0" destOrd="0" presId="urn:microsoft.com/office/officeart/2005/8/layout/vList5"/>
    <dgm:cxn modelId="{ACC768E7-9AA3-42CC-AA87-8537CA20B6BA}" type="presOf" srcId="{33338108-89D5-402E-96D3-62FB7A8B5C84}" destId="{FF1C6527-FB8A-4F98-A199-97523CA90D45}" srcOrd="0" destOrd="0" presId="urn:microsoft.com/office/officeart/2005/8/layout/vList5"/>
    <dgm:cxn modelId="{45F9CEE9-C273-4FDA-AAE4-706C5375EC1E}" srcId="{ECCBEC4D-ED2D-41CA-AB2E-0663E970B6E3}" destId="{73BD51D1-C39D-45EF-9A83-83CCA00214FF}" srcOrd="0" destOrd="0" parTransId="{5FF5BDA8-BB63-41CF-A9F6-B1C9873B9A36}" sibTransId="{903E6C1F-F546-4FB5-AB7E-CC08BC160BCA}"/>
    <dgm:cxn modelId="{21D3E7E9-4587-4277-890E-656B11515C80}" type="presOf" srcId="{626CB852-F495-461B-85C9-79E5B68466D1}" destId="{5A5A0D56-7CB6-44CC-BDBD-F91BD3BDE0EB}" srcOrd="0" destOrd="0" presId="urn:microsoft.com/office/officeart/2005/8/layout/vList5"/>
    <dgm:cxn modelId="{06CB9AEC-E86B-4057-9304-DB42F80B4954}" srcId="{798E36ED-F199-4447-8F63-8517DB6E7845}" destId="{DEDF81EA-A355-49FE-9618-8906A2B065BD}" srcOrd="0" destOrd="0" parTransId="{1FC2DED1-E658-46F4-845D-8368B2069A4B}" sibTransId="{7E4768EE-C7B7-47C6-88DE-FA4FB79465E3}"/>
    <dgm:cxn modelId="{FBC112FB-8BEE-43F9-BC1A-FDD46862B970}" srcId="{FB6A8E6D-31BF-4117-835F-08B329DE81C6}" destId="{798E36ED-F199-4447-8F63-8517DB6E7845}" srcOrd="1" destOrd="0" parTransId="{8DA59114-4772-4670-A8F0-4880ED4908FB}" sibTransId="{2DA30351-4403-4C45-8EA1-52D64D79E07B}"/>
    <dgm:cxn modelId="{45D9029A-BF12-491B-B0C3-08B4470D1CE6}" type="presParOf" srcId="{018B9D9C-377B-4D6A-9148-5ACF58B888FA}" destId="{680E08FD-5568-4208-AEA3-8290923773E1}" srcOrd="0" destOrd="0" presId="urn:microsoft.com/office/officeart/2005/8/layout/vList5"/>
    <dgm:cxn modelId="{0E0811AE-9526-4AE4-84E7-078A5C8FB27A}" type="presParOf" srcId="{680E08FD-5568-4208-AEA3-8290923773E1}" destId="{5A5A0D56-7CB6-44CC-BDBD-F91BD3BDE0EB}" srcOrd="0" destOrd="0" presId="urn:microsoft.com/office/officeart/2005/8/layout/vList5"/>
    <dgm:cxn modelId="{B5724567-A612-470C-A38B-50CD791EFE3F}" type="presParOf" srcId="{680E08FD-5568-4208-AEA3-8290923773E1}" destId="{95624AC9-88AA-4F5C-8B2C-F4D16F1296B1}" srcOrd="1" destOrd="0" presId="urn:microsoft.com/office/officeart/2005/8/layout/vList5"/>
    <dgm:cxn modelId="{7869BE51-8B94-4A2E-98A2-F7744CAA37C1}" type="presParOf" srcId="{018B9D9C-377B-4D6A-9148-5ACF58B888FA}" destId="{DD33199A-A512-4754-989E-7F56F4BCCA00}" srcOrd="1" destOrd="0" presId="urn:microsoft.com/office/officeart/2005/8/layout/vList5"/>
    <dgm:cxn modelId="{52338CCB-D9C3-41A7-AEB4-C95CEE2C43C2}" type="presParOf" srcId="{018B9D9C-377B-4D6A-9148-5ACF58B888FA}" destId="{8CE37C0F-72CC-4EA8-A0D5-5D7394027C5C}" srcOrd="2" destOrd="0" presId="urn:microsoft.com/office/officeart/2005/8/layout/vList5"/>
    <dgm:cxn modelId="{AB15E449-62DF-445C-AE18-1BAC93A0DEC5}" type="presParOf" srcId="{8CE37C0F-72CC-4EA8-A0D5-5D7394027C5C}" destId="{09947F40-4DB9-4B84-B554-6DEE7831D1CA}" srcOrd="0" destOrd="0" presId="urn:microsoft.com/office/officeart/2005/8/layout/vList5"/>
    <dgm:cxn modelId="{11812562-2160-4391-BF63-40225E065382}" type="presParOf" srcId="{8CE37C0F-72CC-4EA8-A0D5-5D7394027C5C}" destId="{18AA0B31-8955-465A-B176-6E0824E1CEDF}" srcOrd="1" destOrd="0" presId="urn:microsoft.com/office/officeart/2005/8/layout/vList5"/>
    <dgm:cxn modelId="{FCB5A915-4CF4-4514-A1BA-F48D10F2BE4E}" type="presParOf" srcId="{018B9D9C-377B-4D6A-9148-5ACF58B888FA}" destId="{1DDA87B6-9A1F-446E-9E5D-5F0FD893E041}" srcOrd="3" destOrd="0" presId="urn:microsoft.com/office/officeart/2005/8/layout/vList5"/>
    <dgm:cxn modelId="{DFCB1CFB-6C93-4206-B8D1-B654DD6E24EB}" type="presParOf" srcId="{018B9D9C-377B-4D6A-9148-5ACF58B888FA}" destId="{E9A488B5-94D2-4238-8C34-47FDC997A9F7}" srcOrd="4" destOrd="0" presId="urn:microsoft.com/office/officeart/2005/8/layout/vList5"/>
    <dgm:cxn modelId="{E3FD4D58-DBE3-4C8C-A464-9004B8814B51}" type="presParOf" srcId="{E9A488B5-94D2-4238-8C34-47FDC997A9F7}" destId="{32521149-F425-4465-A1BE-6381541AE5EB}" srcOrd="0" destOrd="0" presId="urn:microsoft.com/office/officeart/2005/8/layout/vList5"/>
    <dgm:cxn modelId="{E2B85AA1-085C-460D-94B7-CFFB9F4A6E61}" type="presParOf" srcId="{E9A488B5-94D2-4238-8C34-47FDC997A9F7}" destId="{5200BD0F-439B-4880-BAEE-3EC63D21CA12}" srcOrd="1" destOrd="0" presId="urn:microsoft.com/office/officeart/2005/8/layout/vList5"/>
    <dgm:cxn modelId="{494AB083-21C5-4561-A8B0-11A05581F2CF}" type="presParOf" srcId="{018B9D9C-377B-4D6A-9148-5ACF58B888FA}" destId="{D5CA64C2-04BA-4128-BDE4-B64B40115FF3}" srcOrd="5" destOrd="0" presId="urn:microsoft.com/office/officeart/2005/8/layout/vList5"/>
    <dgm:cxn modelId="{B7F592A4-8A68-43AB-BDC6-8B24E6FDFF74}" type="presParOf" srcId="{018B9D9C-377B-4D6A-9148-5ACF58B888FA}" destId="{0B793CF5-9D16-4D0A-AA37-D7F9EA6B2F1E}" srcOrd="6" destOrd="0" presId="urn:microsoft.com/office/officeart/2005/8/layout/vList5"/>
    <dgm:cxn modelId="{2EE45F5E-2D01-4679-A7D1-866F9C95A0DE}" type="presParOf" srcId="{0B793CF5-9D16-4D0A-AA37-D7F9EA6B2F1E}" destId="{B1859D7B-7A5D-4D0C-AF2A-2B907DB3F0D4}" srcOrd="0" destOrd="0" presId="urn:microsoft.com/office/officeart/2005/8/layout/vList5"/>
    <dgm:cxn modelId="{971FAB06-8D0F-4459-80E2-E35057E490CF}" type="presParOf" srcId="{0B793CF5-9D16-4D0A-AA37-D7F9EA6B2F1E}" destId="{FF1C6527-FB8A-4F98-A199-97523CA90D4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6A8E6D-31BF-4117-835F-08B329DE81C6}" type="doc">
      <dgm:prSet loTypeId="urn:microsoft.com/office/officeart/2005/8/layout/vList5" loCatId="list" qsTypeId="urn:microsoft.com/office/officeart/2005/8/quickstyle/simple1" qsCatId="simple" csTypeId="urn:microsoft.com/office/officeart/2005/8/colors/accent2_1" csCatId="accent2" phldr="1"/>
      <dgm:spPr/>
      <dgm:t>
        <a:bodyPr/>
        <a:lstStyle/>
        <a:p>
          <a:endParaRPr lang="en-US"/>
        </a:p>
      </dgm:t>
    </dgm:pt>
    <dgm:pt modelId="{1E7E128B-9EC4-4E70-B074-EF07D0D12069}">
      <dgm:prSet/>
      <dgm:spPr/>
      <dgm:t>
        <a:bodyPr/>
        <a:lstStyle/>
        <a:p>
          <a:pPr rtl="0"/>
          <a:r>
            <a:rPr lang="es-AR" dirty="0"/>
            <a:t>Off Line</a:t>
          </a:r>
          <a:endParaRPr lang="en-US" dirty="0"/>
        </a:p>
      </dgm:t>
    </dgm:pt>
    <dgm:pt modelId="{62C45E12-877B-47DF-A77D-BD5823D7944C}" type="parTrans" cxnId="{D7C50039-63A4-4C78-8E11-D031C8953D49}">
      <dgm:prSet/>
      <dgm:spPr/>
      <dgm:t>
        <a:bodyPr/>
        <a:lstStyle/>
        <a:p>
          <a:endParaRPr lang="en-US"/>
        </a:p>
      </dgm:t>
    </dgm:pt>
    <dgm:pt modelId="{919A356C-D0E0-475B-BDFD-64945DFBA16A}" type="sibTrans" cxnId="{D7C50039-63A4-4C78-8E11-D031C8953D49}">
      <dgm:prSet/>
      <dgm:spPr/>
      <dgm:t>
        <a:bodyPr/>
        <a:lstStyle/>
        <a:p>
          <a:endParaRPr lang="en-US"/>
        </a:p>
      </dgm:t>
    </dgm:pt>
    <dgm:pt modelId="{B5CB5083-5715-4025-B517-4468C6A178DB}">
      <dgm:prSet/>
      <dgm:spPr/>
      <dgm:t>
        <a:bodyPr/>
        <a:lstStyle/>
        <a:p>
          <a:pPr rtl="0"/>
          <a:r>
            <a:rPr lang="es-AR" dirty="0"/>
            <a:t>Este se ejecuta sobre un conjunto de tareas antes de la activación de la tarea actual. </a:t>
          </a:r>
          <a:endParaRPr lang="en-US" dirty="0"/>
        </a:p>
      </dgm:t>
    </dgm:pt>
    <dgm:pt modelId="{D7485C6A-03AA-41F0-A9ED-C39D89EC4E54}" type="parTrans" cxnId="{6AE96E6E-D0B4-4365-9C28-BD06A1D2B13F}">
      <dgm:prSet/>
      <dgm:spPr/>
      <dgm:t>
        <a:bodyPr/>
        <a:lstStyle/>
        <a:p>
          <a:endParaRPr lang="en-US"/>
        </a:p>
      </dgm:t>
    </dgm:pt>
    <dgm:pt modelId="{E9851D50-E57E-426F-B1E9-96C89D4ADE4B}" type="sibTrans" cxnId="{6AE96E6E-D0B4-4365-9C28-BD06A1D2B13F}">
      <dgm:prSet/>
      <dgm:spPr/>
      <dgm:t>
        <a:bodyPr/>
        <a:lstStyle/>
        <a:p>
          <a:endParaRPr lang="en-US"/>
        </a:p>
      </dgm:t>
    </dgm:pt>
    <dgm:pt modelId="{4C77DCA0-2EA7-4568-8379-3421E1B15F86}">
      <dgm:prSet/>
      <dgm:spPr/>
      <dgm:t>
        <a:bodyPr/>
        <a:lstStyle/>
        <a:p>
          <a:pPr rtl="0"/>
          <a:r>
            <a:rPr lang="es-AR" dirty="0" err="1"/>
            <a:t>On</a:t>
          </a:r>
          <a:r>
            <a:rPr lang="es-AR" dirty="0"/>
            <a:t> Line</a:t>
          </a:r>
          <a:endParaRPr lang="en-US" dirty="0"/>
        </a:p>
      </dgm:t>
    </dgm:pt>
    <dgm:pt modelId="{D1DD1911-2637-4BC8-AE02-010A616C4D26}" type="parTrans" cxnId="{3AAA06EC-F116-4B84-B199-AAC49044A288}">
      <dgm:prSet/>
      <dgm:spPr/>
      <dgm:t>
        <a:bodyPr/>
        <a:lstStyle/>
        <a:p>
          <a:endParaRPr lang="en-US"/>
        </a:p>
      </dgm:t>
    </dgm:pt>
    <dgm:pt modelId="{2730D3A9-C8C7-4A8C-9C22-D8280BEB825D}" type="sibTrans" cxnId="{3AAA06EC-F116-4B84-B199-AAC49044A288}">
      <dgm:prSet/>
      <dgm:spPr/>
      <dgm:t>
        <a:bodyPr/>
        <a:lstStyle/>
        <a:p>
          <a:endParaRPr lang="en-US"/>
        </a:p>
      </dgm:t>
    </dgm:pt>
    <dgm:pt modelId="{2D28DD7D-666C-48E0-8390-C634697ED39D}">
      <dgm:prSet/>
      <dgm:spPr/>
      <dgm:t>
        <a:bodyPr/>
        <a:lstStyle/>
        <a:p>
          <a:pPr rtl="0"/>
          <a:r>
            <a:rPr lang="es-AR" dirty="0"/>
            <a:t>las decisiones de planificación se toman en tiempo de ejecución cada vez que entra una tarea nueva al sistema.</a:t>
          </a:r>
          <a:endParaRPr lang="en-US" dirty="0"/>
        </a:p>
      </dgm:t>
    </dgm:pt>
    <dgm:pt modelId="{4042E6B1-9F7F-4C9D-AB07-F54069E31002}" type="parTrans" cxnId="{E9F4A310-0E2D-483C-B323-A25F0B85AF40}">
      <dgm:prSet/>
      <dgm:spPr/>
      <dgm:t>
        <a:bodyPr/>
        <a:lstStyle/>
        <a:p>
          <a:endParaRPr lang="en-US"/>
        </a:p>
      </dgm:t>
    </dgm:pt>
    <dgm:pt modelId="{35D0E47F-3562-447F-88E9-B1617A586D49}" type="sibTrans" cxnId="{E9F4A310-0E2D-483C-B323-A25F0B85AF40}">
      <dgm:prSet/>
      <dgm:spPr/>
      <dgm:t>
        <a:bodyPr/>
        <a:lstStyle/>
        <a:p>
          <a:endParaRPr lang="en-US"/>
        </a:p>
      </dgm:t>
    </dgm:pt>
    <dgm:pt modelId="{9076B4AD-860E-4E8A-9700-D4F9C6D92B1E}">
      <dgm:prSet/>
      <dgm:spPr/>
      <dgm:t>
        <a:bodyPr/>
        <a:lstStyle/>
        <a:p>
          <a:pPr rtl="0"/>
          <a:r>
            <a:rPr lang="es-AR" dirty="0" err="1"/>
            <a:t>Optimal</a:t>
          </a:r>
          <a:endParaRPr lang="es-AR" dirty="0"/>
        </a:p>
      </dgm:t>
    </dgm:pt>
    <dgm:pt modelId="{272695D6-5953-495C-A2BA-E32DD2564DC3}" type="parTrans" cxnId="{3E83A617-5224-4C07-9C76-6C0CA8BD208F}">
      <dgm:prSet/>
      <dgm:spPr/>
      <dgm:t>
        <a:bodyPr/>
        <a:lstStyle/>
        <a:p>
          <a:endParaRPr lang="en-US"/>
        </a:p>
      </dgm:t>
    </dgm:pt>
    <dgm:pt modelId="{70A91EEE-F3FB-4B26-8381-9521A6BC8034}" type="sibTrans" cxnId="{3E83A617-5224-4C07-9C76-6C0CA8BD208F}">
      <dgm:prSet/>
      <dgm:spPr/>
      <dgm:t>
        <a:bodyPr/>
        <a:lstStyle/>
        <a:p>
          <a:endParaRPr lang="en-US"/>
        </a:p>
      </dgm:t>
    </dgm:pt>
    <dgm:pt modelId="{4501C4D4-2171-4F86-BAE5-6AB626B791AF}">
      <dgm:prSet/>
      <dgm:spPr/>
      <dgm:t>
        <a:bodyPr/>
        <a:lstStyle/>
        <a:p>
          <a:pPr rtl="0"/>
          <a:r>
            <a:rPr lang="es-AR" dirty="0"/>
            <a:t>Si minimiza algún costo dado sobre el conjunto de tareas. Cuando no se define ninguna función de costo y la única preocupación es adquirir un planificador posible, si existe.</a:t>
          </a:r>
          <a:endParaRPr lang="en-US" dirty="0"/>
        </a:p>
      </dgm:t>
    </dgm:pt>
    <dgm:pt modelId="{AB089AF0-B721-4152-99D2-5F31BEF53394}" type="parTrans" cxnId="{22804304-945D-4C89-8A05-D4357E6E618E}">
      <dgm:prSet/>
      <dgm:spPr/>
      <dgm:t>
        <a:bodyPr/>
        <a:lstStyle/>
        <a:p>
          <a:endParaRPr lang="en-US"/>
        </a:p>
      </dgm:t>
    </dgm:pt>
    <dgm:pt modelId="{E1993605-2C82-4BB4-9618-66DF8D8EE507}" type="sibTrans" cxnId="{22804304-945D-4C89-8A05-D4357E6E618E}">
      <dgm:prSet/>
      <dgm:spPr/>
      <dgm:t>
        <a:bodyPr/>
        <a:lstStyle/>
        <a:p>
          <a:endParaRPr lang="en-US"/>
        </a:p>
      </dgm:t>
    </dgm:pt>
    <dgm:pt modelId="{78C2312B-0B1F-422E-9325-C6C0FF01389F}">
      <dgm:prSet/>
      <dgm:spPr/>
      <dgm:t>
        <a:bodyPr/>
        <a:lstStyle/>
        <a:p>
          <a:pPr rtl="0"/>
          <a:r>
            <a:rPr lang="es-AR" dirty="0" err="1"/>
            <a:t>Heuristic</a:t>
          </a:r>
          <a:endParaRPr lang="es-AR" dirty="0"/>
        </a:p>
      </dgm:t>
    </dgm:pt>
    <dgm:pt modelId="{43B8F1E7-9644-4D67-820A-94790FAC092E}" type="parTrans" cxnId="{13F5F7B3-E702-4552-931B-5EB433AF8C9F}">
      <dgm:prSet/>
      <dgm:spPr/>
      <dgm:t>
        <a:bodyPr/>
        <a:lstStyle/>
        <a:p>
          <a:endParaRPr lang="en-US"/>
        </a:p>
      </dgm:t>
    </dgm:pt>
    <dgm:pt modelId="{8666C9BF-6946-4313-834B-900827D6EA0A}" type="sibTrans" cxnId="{13F5F7B3-E702-4552-931B-5EB433AF8C9F}">
      <dgm:prSet/>
      <dgm:spPr/>
      <dgm:t>
        <a:bodyPr/>
        <a:lstStyle/>
        <a:p>
          <a:endParaRPr lang="en-US"/>
        </a:p>
      </dgm:t>
    </dgm:pt>
    <dgm:pt modelId="{65D74E9F-486E-4411-B791-F4957DE3166D}">
      <dgm:prSet/>
      <dgm:spPr/>
      <dgm:t>
        <a:bodyPr/>
        <a:lstStyle/>
        <a:p>
          <a:pPr rtl="0"/>
          <a:r>
            <a:rPr lang="es-AR" dirty="0"/>
            <a:t>Si busca un planificador posible utilizando una función de objetivo  (función heurística), no garantiza encontrar un algoritmo óptimo, aunque exista.</a:t>
          </a:r>
          <a:endParaRPr lang="en-US" dirty="0"/>
        </a:p>
      </dgm:t>
    </dgm:pt>
    <dgm:pt modelId="{A115BC4C-8BCD-49D3-ACAA-109FFEB4DEF9}" type="parTrans" cxnId="{DF353EF2-42CE-446E-8EB4-1970073E7C0C}">
      <dgm:prSet/>
      <dgm:spPr/>
      <dgm:t>
        <a:bodyPr/>
        <a:lstStyle/>
        <a:p>
          <a:endParaRPr lang="en-US"/>
        </a:p>
      </dgm:t>
    </dgm:pt>
    <dgm:pt modelId="{0496F493-8C54-40F4-AD1E-A870C72DA54A}" type="sibTrans" cxnId="{DF353EF2-42CE-446E-8EB4-1970073E7C0C}">
      <dgm:prSet/>
      <dgm:spPr/>
      <dgm:t>
        <a:bodyPr/>
        <a:lstStyle/>
        <a:p>
          <a:endParaRPr lang="en-US"/>
        </a:p>
      </dgm:t>
    </dgm:pt>
    <dgm:pt modelId="{018B9D9C-377B-4D6A-9148-5ACF58B888FA}" type="pres">
      <dgm:prSet presAssocID="{FB6A8E6D-31BF-4117-835F-08B329DE81C6}" presName="Name0" presStyleCnt="0">
        <dgm:presLayoutVars>
          <dgm:dir/>
          <dgm:animLvl val="lvl"/>
          <dgm:resizeHandles val="exact"/>
        </dgm:presLayoutVars>
      </dgm:prSet>
      <dgm:spPr/>
    </dgm:pt>
    <dgm:pt modelId="{F4B2A3A0-D4B1-477F-92D1-45CE0638FC87}" type="pres">
      <dgm:prSet presAssocID="{1E7E128B-9EC4-4E70-B074-EF07D0D12069}" presName="linNode" presStyleCnt="0"/>
      <dgm:spPr/>
    </dgm:pt>
    <dgm:pt modelId="{FA14614F-5709-4630-B561-324C863921DC}" type="pres">
      <dgm:prSet presAssocID="{1E7E128B-9EC4-4E70-B074-EF07D0D12069}" presName="parentText" presStyleLbl="node1" presStyleIdx="0" presStyleCnt="4" custScaleX="56252">
        <dgm:presLayoutVars>
          <dgm:chMax val="1"/>
          <dgm:bulletEnabled val="1"/>
        </dgm:presLayoutVars>
      </dgm:prSet>
      <dgm:spPr/>
    </dgm:pt>
    <dgm:pt modelId="{663528FA-6547-44C8-86FA-5CDA1B2AEF77}" type="pres">
      <dgm:prSet presAssocID="{1E7E128B-9EC4-4E70-B074-EF07D0D12069}" presName="descendantText" presStyleLbl="alignAccFollowNode1" presStyleIdx="0" presStyleCnt="4" custScaleX="124731">
        <dgm:presLayoutVars>
          <dgm:bulletEnabled val="1"/>
        </dgm:presLayoutVars>
      </dgm:prSet>
      <dgm:spPr/>
    </dgm:pt>
    <dgm:pt modelId="{3C623EDB-2323-4416-B7EE-0889E1B6DAEE}" type="pres">
      <dgm:prSet presAssocID="{919A356C-D0E0-475B-BDFD-64945DFBA16A}" presName="sp" presStyleCnt="0"/>
      <dgm:spPr/>
    </dgm:pt>
    <dgm:pt modelId="{6F3C68B4-BCB3-4C59-8449-CA215CC817FA}" type="pres">
      <dgm:prSet presAssocID="{4C77DCA0-2EA7-4568-8379-3421E1B15F86}" presName="linNode" presStyleCnt="0"/>
      <dgm:spPr/>
    </dgm:pt>
    <dgm:pt modelId="{9CA5FD3B-FD61-48B5-A87C-8618C6F89CC2}" type="pres">
      <dgm:prSet presAssocID="{4C77DCA0-2EA7-4568-8379-3421E1B15F86}" presName="parentText" presStyleLbl="node1" presStyleIdx="1" presStyleCnt="4" custScaleX="56252">
        <dgm:presLayoutVars>
          <dgm:chMax val="1"/>
          <dgm:bulletEnabled val="1"/>
        </dgm:presLayoutVars>
      </dgm:prSet>
      <dgm:spPr/>
    </dgm:pt>
    <dgm:pt modelId="{BF80EDC2-0198-469D-8B14-58932BB7731F}" type="pres">
      <dgm:prSet presAssocID="{4C77DCA0-2EA7-4568-8379-3421E1B15F86}" presName="descendantText" presStyleLbl="alignAccFollowNode1" presStyleIdx="1" presStyleCnt="4" custScaleX="124199">
        <dgm:presLayoutVars>
          <dgm:bulletEnabled val="1"/>
        </dgm:presLayoutVars>
      </dgm:prSet>
      <dgm:spPr/>
    </dgm:pt>
    <dgm:pt modelId="{8A36395C-B1FD-4BAD-9242-BFA685CB06C9}" type="pres">
      <dgm:prSet presAssocID="{2730D3A9-C8C7-4A8C-9C22-D8280BEB825D}" presName="sp" presStyleCnt="0"/>
      <dgm:spPr/>
    </dgm:pt>
    <dgm:pt modelId="{2AC26F12-6BF6-4305-86AA-BD18150D5E74}" type="pres">
      <dgm:prSet presAssocID="{9076B4AD-860E-4E8A-9700-D4F9C6D92B1E}" presName="linNode" presStyleCnt="0"/>
      <dgm:spPr/>
    </dgm:pt>
    <dgm:pt modelId="{EE925E59-5045-4F45-8468-9F08118720AB}" type="pres">
      <dgm:prSet presAssocID="{9076B4AD-860E-4E8A-9700-D4F9C6D92B1E}" presName="parentText" presStyleLbl="node1" presStyleIdx="2" presStyleCnt="4" custScaleX="56252">
        <dgm:presLayoutVars>
          <dgm:chMax val="1"/>
          <dgm:bulletEnabled val="1"/>
        </dgm:presLayoutVars>
      </dgm:prSet>
      <dgm:spPr/>
    </dgm:pt>
    <dgm:pt modelId="{1C015331-87EF-4D8A-9719-A37306869D53}" type="pres">
      <dgm:prSet presAssocID="{9076B4AD-860E-4E8A-9700-D4F9C6D92B1E}" presName="descendantText" presStyleLbl="alignAccFollowNode1" presStyleIdx="2" presStyleCnt="4" custScaleX="124199">
        <dgm:presLayoutVars>
          <dgm:bulletEnabled val="1"/>
        </dgm:presLayoutVars>
      </dgm:prSet>
      <dgm:spPr/>
    </dgm:pt>
    <dgm:pt modelId="{7D5C9032-7FD2-41BB-934E-76D3A4705BA7}" type="pres">
      <dgm:prSet presAssocID="{70A91EEE-F3FB-4B26-8381-9521A6BC8034}" presName="sp" presStyleCnt="0"/>
      <dgm:spPr/>
    </dgm:pt>
    <dgm:pt modelId="{818F62E8-D43A-4C29-9A18-344B1BD7EE10}" type="pres">
      <dgm:prSet presAssocID="{78C2312B-0B1F-422E-9325-C6C0FF01389F}" presName="linNode" presStyleCnt="0"/>
      <dgm:spPr/>
    </dgm:pt>
    <dgm:pt modelId="{FB46674F-4D52-41E7-8CE4-CFEA0792897D}" type="pres">
      <dgm:prSet presAssocID="{78C2312B-0B1F-422E-9325-C6C0FF01389F}" presName="parentText" presStyleLbl="node1" presStyleIdx="3" presStyleCnt="4" custScaleX="55555" custLinFactNeighborX="196" custLinFactNeighborY="-3671">
        <dgm:presLayoutVars>
          <dgm:chMax val="1"/>
          <dgm:bulletEnabled val="1"/>
        </dgm:presLayoutVars>
      </dgm:prSet>
      <dgm:spPr/>
    </dgm:pt>
    <dgm:pt modelId="{47CCD616-8CD9-4830-965C-DE87DB6D0E51}" type="pres">
      <dgm:prSet presAssocID="{78C2312B-0B1F-422E-9325-C6C0FF01389F}" presName="descendantText" presStyleLbl="alignAccFollowNode1" presStyleIdx="3" presStyleCnt="4" custScaleX="127140">
        <dgm:presLayoutVars>
          <dgm:bulletEnabled val="1"/>
        </dgm:presLayoutVars>
      </dgm:prSet>
      <dgm:spPr/>
    </dgm:pt>
  </dgm:ptLst>
  <dgm:cxnLst>
    <dgm:cxn modelId="{22804304-945D-4C89-8A05-D4357E6E618E}" srcId="{9076B4AD-860E-4E8A-9700-D4F9C6D92B1E}" destId="{4501C4D4-2171-4F86-BAE5-6AB626B791AF}" srcOrd="0" destOrd="0" parTransId="{AB089AF0-B721-4152-99D2-5F31BEF53394}" sibTransId="{E1993605-2C82-4BB4-9618-66DF8D8EE507}"/>
    <dgm:cxn modelId="{44F1390E-D53F-400F-BC52-535273601687}" type="presOf" srcId="{FB6A8E6D-31BF-4117-835F-08B329DE81C6}" destId="{018B9D9C-377B-4D6A-9148-5ACF58B888FA}" srcOrd="0" destOrd="0" presId="urn:microsoft.com/office/officeart/2005/8/layout/vList5"/>
    <dgm:cxn modelId="{E9F4A310-0E2D-483C-B323-A25F0B85AF40}" srcId="{4C77DCA0-2EA7-4568-8379-3421E1B15F86}" destId="{2D28DD7D-666C-48E0-8390-C634697ED39D}" srcOrd="0" destOrd="0" parTransId="{4042E6B1-9F7F-4C9D-AB07-F54069E31002}" sibTransId="{35D0E47F-3562-447F-88E9-B1617A586D49}"/>
    <dgm:cxn modelId="{3E83A617-5224-4C07-9C76-6C0CA8BD208F}" srcId="{FB6A8E6D-31BF-4117-835F-08B329DE81C6}" destId="{9076B4AD-860E-4E8A-9700-D4F9C6D92B1E}" srcOrd="2" destOrd="0" parTransId="{272695D6-5953-495C-A2BA-E32DD2564DC3}" sibTransId="{70A91EEE-F3FB-4B26-8381-9521A6BC8034}"/>
    <dgm:cxn modelId="{7E4B2130-402E-472C-ADB9-59AF45C8B7CA}" type="presOf" srcId="{9076B4AD-860E-4E8A-9700-D4F9C6D92B1E}" destId="{EE925E59-5045-4F45-8468-9F08118720AB}" srcOrd="0" destOrd="0" presId="urn:microsoft.com/office/officeart/2005/8/layout/vList5"/>
    <dgm:cxn modelId="{0B244F35-D710-41C5-8D99-113119CEA1EB}" type="presOf" srcId="{1E7E128B-9EC4-4E70-B074-EF07D0D12069}" destId="{FA14614F-5709-4630-B561-324C863921DC}" srcOrd="0" destOrd="0" presId="urn:microsoft.com/office/officeart/2005/8/layout/vList5"/>
    <dgm:cxn modelId="{D7C50039-63A4-4C78-8E11-D031C8953D49}" srcId="{FB6A8E6D-31BF-4117-835F-08B329DE81C6}" destId="{1E7E128B-9EC4-4E70-B074-EF07D0D12069}" srcOrd="0" destOrd="0" parTransId="{62C45E12-877B-47DF-A77D-BD5823D7944C}" sibTransId="{919A356C-D0E0-475B-BDFD-64945DFBA16A}"/>
    <dgm:cxn modelId="{6EA4B942-8A4E-4BF9-A2F3-D6DA3503CA11}" type="presOf" srcId="{4C77DCA0-2EA7-4568-8379-3421E1B15F86}" destId="{9CA5FD3B-FD61-48B5-A87C-8618C6F89CC2}" srcOrd="0" destOrd="0" presId="urn:microsoft.com/office/officeart/2005/8/layout/vList5"/>
    <dgm:cxn modelId="{58744C66-8B19-4CB4-8975-6C2F2BA8506E}" type="presOf" srcId="{65D74E9F-486E-4411-B791-F4957DE3166D}" destId="{47CCD616-8CD9-4830-965C-DE87DB6D0E51}" srcOrd="0" destOrd="0" presId="urn:microsoft.com/office/officeart/2005/8/layout/vList5"/>
    <dgm:cxn modelId="{3288434C-C541-4DF6-9C56-D945AE058C89}" type="presOf" srcId="{2D28DD7D-666C-48E0-8390-C634697ED39D}" destId="{BF80EDC2-0198-469D-8B14-58932BB7731F}" srcOrd="0" destOrd="0" presId="urn:microsoft.com/office/officeart/2005/8/layout/vList5"/>
    <dgm:cxn modelId="{6AE96E6E-D0B4-4365-9C28-BD06A1D2B13F}" srcId="{1E7E128B-9EC4-4E70-B074-EF07D0D12069}" destId="{B5CB5083-5715-4025-B517-4468C6A178DB}" srcOrd="0" destOrd="0" parTransId="{D7485C6A-03AA-41F0-A9ED-C39D89EC4E54}" sibTransId="{E9851D50-E57E-426F-B1E9-96C89D4ADE4B}"/>
    <dgm:cxn modelId="{7D482C91-AAE9-441D-B771-2F74F5D5F3AE}" type="presOf" srcId="{78C2312B-0B1F-422E-9325-C6C0FF01389F}" destId="{FB46674F-4D52-41E7-8CE4-CFEA0792897D}" srcOrd="0" destOrd="0" presId="urn:microsoft.com/office/officeart/2005/8/layout/vList5"/>
    <dgm:cxn modelId="{13F5F7B3-E702-4552-931B-5EB433AF8C9F}" srcId="{FB6A8E6D-31BF-4117-835F-08B329DE81C6}" destId="{78C2312B-0B1F-422E-9325-C6C0FF01389F}" srcOrd="3" destOrd="0" parTransId="{43B8F1E7-9644-4D67-820A-94790FAC092E}" sibTransId="{8666C9BF-6946-4313-834B-900827D6EA0A}"/>
    <dgm:cxn modelId="{2A47F1B4-5761-472A-9DAB-5BEA39DFF9CC}" type="presOf" srcId="{B5CB5083-5715-4025-B517-4468C6A178DB}" destId="{663528FA-6547-44C8-86FA-5CDA1B2AEF77}" srcOrd="0" destOrd="0" presId="urn:microsoft.com/office/officeart/2005/8/layout/vList5"/>
    <dgm:cxn modelId="{F240F8E6-9C15-46EE-99A4-81A1C2CEE291}" type="presOf" srcId="{4501C4D4-2171-4F86-BAE5-6AB626B791AF}" destId="{1C015331-87EF-4D8A-9719-A37306869D53}" srcOrd="0" destOrd="0" presId="urn:microsoft.com/office/officeart/2005/8/layout/vList5"/>
    <dgm:cxn modelId="{3AAA06EC-F116-4B84-B199-AAC49044A288}" srcId="{FB6A8E6D-31BF-4117-835F-08B329DE81C6}" destId="{4C77DCA0-2EA7-4568-8379-3421E1B15F86}" srcOrd="1" destOrd="0" parTransId="{D1DD1911-2637-4BC8-AE02-010A616C4D26}" sibTransId="{2730D3A9-C8C7-4A8C-9C22-D8280BEB825D}"/>
    <dgm:cxn modelId="{DF353EF2-42CE-446E-8EB4-1970073E7C0C}" srcId="{78C2312B-0B1F-422E-9325-C6C0FF01389F}" destId="{65D74E9F-486E-4411-B791-F4957DE3166D}" srcOrd="0" destOrd="0" parTransId="{A115BC4C-8BCD-49D3-ACAA-109FFEB4DEF9}" sibTransId="{0496F493-8C54-40F4-AD1E-A870C72DA54A}"/>
    <dgm:cxn modelId="{14BBB7A9-8798-4BC4-8B79-79ECB089F791}" type="presParOf" srcId="{018B9D9C-377B-4D6A-9148-5ACF58B888FA}" destId="{F4B2A3A0-D4B1-477F-92D1-45CE0638FC87}" srcOrd="0" destOrd="0" presId="urn:microsoft.com/office/officeart/2005/8/layout/vList5"/>
    <dgm:cxn modelId="{42121595-6EB8-470F-916A-2E461C4E092A}" type="presParOf" srcId="{F4B2A3A0-D4B1-477F-92D1-45CE0638FC87}" destId="{FA14614F-5709-4630-B561-324C863921DC}" srcOrd="0" destOrd="0" presId="urn:microsoft.com/office/officeart/2005/8/layout/vList5"/>
    <dgm:cxn modelId="{5A6866CF-B3DD-4B47-975C-66AF9C334B95}" type="presParOf" srcId="{F4B2A3A0-D4B1-477F-92D1-45CE0638FC87}" destId="{663528FA-6547-44C8-86FA-5CDA1B2AEF77}" srcOrd="1" destOrd="0" presId="urn:microsoft.com/office/officeart/2005/8/layout/vList5"/>
    <dgm:cxn modelId="{319095C9-5E81-4A08-A33C-CB91EE875D13}" type="presParOf" srcId="{018B9D9C-377B-4D6A-9148-5ACF58B888FA}" destId="{3C623EDB-2323-4416-B7EE-0889E1B6DAEE}" srcOrd="1" destOrd="0" presId="urn:microsoft.com/office/officeart/2005/8/layout/vList5"/>
    <dgm:cxn modelId="{F6CC6B93-9828-4FB4-92E1-856D8961EC9F}" type="presParOf" srcId="{018B9D9C-377B-4D6A-9148-5ACF58B888FA}" destId="{6F3C68B4-BCB3-4C59-8449-CA215CC817FA}" srcOrd="2" destOrd="0" presId="urn:microsoft.com/office/officeart/2005/8/layout/vList5"/>
    <dgm:cxn modelId="{70E8004F-52A3-4AFA-9E4F-3FE9C1EF4EBC}" type="presParOf" srcId="{6F3C68B4-BCB3-4C59-8449-CA215CC817FA}" destId="{9CA5FD3B-FD61-48B5-A87C-8618C6F89CC2}" srcOrd="0" destOrd="0" presId="urn:microsoft.com/office/officeart/2005/8/layout/vList5"/>
    <dgm:cxn modelId="{2EEB57EE-8964-4988-90BB-EB8A846417B8}" type="presParOf" srcId="{6F3C68B4-BCB3-4C59-8449-CA215CC817FA}" destId="{BF80EDC2-0198-469D-8B14-58932BB7731F}" srcOrd="1" destOrd="0" presId="urn:microsoft.com/office/officeart/2005/8/layout/vList5"/>
    <dgm:cxn modelId="{E80AC1F4-EED7-40B6-A739-0386667FD003}" type="presParOf" srcId="{018B9D9C-377B-4D6A-9148-5ACF58B888FA}" destId="{8A36395C-B1FD-4BAD-9242-BFA685CB06C9}" srcOrd="3" destOrd="0" presId="urn:microsoft.com/office/officeart/2005/8/layout/vList5"/>
    <dgm:cxn modelId="{528E36F3-BF42-4C84-AD49-6B143DB84A66}" type="presParOf" srcId="{018B9D9C-377B-4D6A-9148-5ACF58B888FA}" destId="{2AC26F12-6BF6-4305-86AA-BD18150D5E74}" srcOrd="4" destOrd="0" presId="urn:microsoft.com/office/officeart/2005/8/layout/vList5"/>
    <dgm:cxn modelId="{D60809E8-4141-4EA9-93DF-348737FE0830}" type="presParOf" srcId="{2AC26F12-6BF6-4305-86AA-BD18150D5E74}" destId="{EE925E59-5045-4F45-8468-9F08118720AB}" srcOrd="0" destOrd="0" presId="urn:microsoft.com/office/officeart/2005/8/layout/vList5"/>
    <dgm:cxn modelId="{EBF237C6-33BA-48A3-AC3D-693B4B5EFC50}" type="presParOf" srcId="{2AC26F12-6BF6-4305-86AA-BD18150D5E74}" destId="{1C015331-87EF-4D8A-9719-A37306869D53}" srcOrd="1" destOrd="0" presId="urn:microsoft.com/office/officeart/2005/8/layout/vList5"/>
    <dgm:cxn modelId="{174933EB-DA1F-47D1-9FF7-A469DC23C4E2}" type="presParOf" srcId="{018B9D9C-377B-4D6A-9148-5ACF58B888FA}" destId="{7D5C9032-7FD2-41BB-934E-76D3A4705BA7}" srcOrd="5" destOrd="0" presId="urn:microsoft.com/office/officeart/2005/8/layout/vList5"/>
    <dgm:cxn modelId="{3A403DD4-945E-415A-AD4E-1804867B65B4}" type="presParOf" srcId="{018B9D9C-377B-4D6A-9148-5ACF58B888FA}" destId="{818F62E8-D43A-4C29-9A18-344B1BD7EE10}" srcOrd="6" destOrd="0" presId="urn:microsoft.com/office/officeart/2005/8/layout/vList5"/>
    <dgm:cxn modelId="{F106BF98-052A-4C83-8DBA-4C7DF03F8C92}" type="presParOf" srcId="{818F62E8-D43A-4C29-9A18-344B1BD7EE10}" destId="{FB46674F-4D52-41E7-8CE4-CFEA0792897D}" srcOrd="0" destOrd="0" presId="urn:microsoft.com/office/officeart/2005/8/layout/vList5"/>
    <dgm:cxn modelId="{08A617A8-0CB6-4F33-9482-59ADC21B0645}" type="presParOf" srcId="{818F62E8-D43A-4C29-9A18-344B1BD7EE10}" destId="{47CCD616-8CD9-4830-965C-DE87DB6D0E5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FE4B9F-B404-4A50-9FCD-460660E92D46}">
      <dsp:nvSpPr>
        <dsp:cNvPr id="0" name=""/>
        <dsp:cNvSpPr/>
      </dsp:nvSpPr>
      <dsp:spPr>
        <a:xfrm>
          <a:off x="2888393" y="1814421"/>
          <a:ext cx="423968" cy="2577216"/>
        </a:xfrm>
        <a:custGeom>
          <a:avLst/>
          <a:gdLst/>
          <a:ahLst/>
          <a:cxnLst/>
          <a:rect l="0" t="0" r="0" b="0"/>
          <a:pathLst>
            <a:path>
              <a:moveTo>
                <a:pt x="0" y="0"/>
              </a:moveTo>
              <a:lnTo>
                <a:pt x="0" y="2577216"/>
              </a:lnTo>
              <a:lnTo>
                <a:pt x="423968" y="2577216"/>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989100-96F5-46F4-8E6B-42C650952C85}">
      <dsp:nvSpPr>
        <dsp:cNvPr id="0" name=""/>
        <dsp:cNvSpPr/>
      </dsp:nvSpPr>
      <dsp:spPr>
        <a:xfrm>
          <a:off x="2888393" y="1814421"/>
          <a:ext cx="423968" cy="1713112"/>
        </a:xfrm>
        <a:custGeom>
          <a:avLst/>
          <a:gdLst/>
          <a:ahLst/>
          <a:cxnLst/>
          <a:rect l="0" t="0" r="0" b="0"/>
          <a:pathLst>
            <a:path>
              <a:moveTo>
                <a:pt x="0" y="0"/>
              </a:moveTo>
              <a:lnTo>
                <a:pt x="0" y="1713112"/>
              </a:lnTo>
              <a:lnTo>
                <a:pt x="423968" y="1713112"/>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4D087F-BC39-4225-A898-124EDF845896}">
      <dsp:nvSpPr>
        <dsp:cNvPr id="0" name=""/>
        <dsp:cNvSpPr/>
      </dsp:nvSpPr>
      <dsp:spPr>
        <a:xfrm>
          <a:off x="2888393" y="1814421"/>
          <a:ext cx="436812" cy="796725"/>
        </a:xfrm>
        <a:custGeom>
          <a:avLst/>
          <a:gdLst/>
          <a:ahLst/>
          <a:cxnLst/>
          <a:rect l="0" t="0" r="0" b="0"/>
          <a:pathLst>
            <a:path>
              <a:moveTo>
                <a:pt x="0" y="0"/>
              </a:moveTo>
              <a:lnTo>
                <a:pt x="0" y="796725"/>
              </a:lnTo>
              <a:lnTo>
                <a:pt x="436812" y="796725"/>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1612A0-131C-451E-BE69-7D233BE42F5B}">
      <dsp:nvSpPr>
        <dsp:cNvPr id="0" name=""/>
        <dsp:cNvSpPr/>
      </dsp:nvSpPr>
      <dsp:spPr>
        <a:xfrm>
          <a:off x="2554693" y="754207"/>
          <a:ext cx="1230089" cy="309981"/>
        </a:xfrm>
        <a:custGeom>
          <a:avLst/>
          <a:gdLst/>
          <a:ahLst/>
          <a:cxnLst/>
          <a:rect l="0" t="0" r="0" b="0"/>
          <a:pathLst>
            <a:path>
              <a:moveTo>
                <a:pt x="0" y="0"/>
              </a:moveTo>
              <a:lnTo>
                <a:pt x="0" y="152432"/>
              </a:lnTo>
              <a:lnTo>
                <a:pt x="1230089" y="152432"/>
              </a:lnTo>
              <a:lnTo>
                <a:pt x="1230089" y="309981"/>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61E573-E661-4766-B9D1-3646D2420016}">
      <dsp:nvSpPr>
        <dsp:cNvPr id="0" name=""/>
        <dsp:cNvSpPr/>
      </dsp:nvSpPr>
      <dsp:spPr>
        <a:xfrm>
          <a:off x="445475" y="1814421"/>
          <a:ext cx="151547" cy="1999101"/>
        </a:xfrm>
        <a:custGeom>
          <a:avLst/>
          <a:gdLst/>
          <a:ahLst/>
          <a:cxnLst/>
          <a:rect l="0" t="0" r="0" b="0"/>
          <a:pathLst>
            <a:path>
              <a:moveTo>
                <a:pt x="0" y="0"/>
              </a:moveTo>
              <a:lnTo>
                <a:pt x="0" y="1999101"/>
              </a:lnTo>
              <a:lnTo>
                <a:pt x="151547" y="1999101"/>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A8146E-63AA-4E46-B0CE-762698171398}">
      <dsp:nvSpPr>
        <dsp:cNvPr id="0" name=""/>
        <dsp:cNvSpPr/>
      </dsp:nvSpPr>
      <dsp:spPr>
        <a:xfrm>
          <a:off x="1297302" y="754207"/>
          <a:ext cx="1257390" cy="309981"/>
        </a:xfrm>
        <a:custGeom>
          <a:avLst/>
          <a:gdLst/>
          <a:ahLst/>
          <a:cxnLst/>
          <a:rect l="0" t="0" r="0" b="0"/>
          <a:pathLst>
            <a:path>
              <a:moveTo>
                <a:pt x="1257390" y="0"/>
              </a:moveTo>
              <a:lnTo>
                <a:pt x="1257390" y="152432"/>
              </a:lnTo>
              <a:lnTo>
                <a:pt x="0" y="152432"/>
              </a:lnTo>
              <a:lnTo>
                <a:pt x="0" y="309981"/>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40485C-F6E5-48B2-954B-E0B64ACA85BA}">
      <dsp:nvSpPr>
        <dsp:cNvPr id="0" name=""/>
        <dsp:cNvSpPr/>
      </dsp:nvSpPr>
      <dsp:spPr>
        <a:xfrm>
          <a:off x="1290715" y="3973"/>
          <a:ext cx="2527956" cy="750233"/>
        </a:xfrm>
        <a:prstGeom prst="rect">
          <a:avLst/>
        </a:prstGeom>
        <a:solidFill>
          <a:schemeClr val="lt1">
            <a:hueOff val="0"/>
            <a:satOff val="0"/>
            <a:lumOff val="0"/>
            <a:alphaOff val="0"/>
          </a:schemeClr>
        </a:solidFill>
        <a:ln w="1587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AR" sz="2400" b="1" i="0" kern="1200" dirty="0">
              <a:effectLst>
                <a:outerShdw blurRad="38100" dist="38100" dir="2700000" algn="tl">
                  <a:srgbClr val="000000">
                    <a:alpha val="43137"/>
                  </a:srgbClr>
                </a:outerShdw>
              </a:effectLst>
              <a:latin typeface="+mn-lt"/>
            </a:rPr>
            <a:t>Tipos</a:t>
          </a:r>
        </a:p>
      </dsp:txBody>
      <dsp:txXfrm>
        <a:off x="1290715" y="3973"/>
        <a:ext cx="2527956" cy="750233"/>
      </dsp:txXfrm>
    </dsp:sp>
    <dsp:sp modelId="{62163AD9-7BFD-466D-9BE0-E44530AC9BE8}">
      <dsp:nvSpPr>
        <dsp:cNvPr id="0" name=""/>
        <dsp:cNvSpPr/>
      </dsp:nvSpPr>
      <dsp:spPr>
        <a:xfrm>
          <a:off x="232519" y="1064188"/>
          <a:ext cx="2129567" cy="750233"/>
        </a:xfrm>
        <a:prstGeom prst="rect">
          <a:avLst/>
        </a:prstGeom>
        <a:solidFill>
          <a:schemeClr val="lt1">
            <a:hueOff val="0"/>
            <a:satOff val="0"/>
            <a:lumOff val="0"/>
            <a:alphaOff val="0"/>
          </a:schemeClr>
        </a:solidFill>
        <a:ln w="1587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AR" sz="1800" i="0" kern="1200">
              <a:effectLst>
                <a:outerShdw blurRad="38100" dist="38100" dir="2700000" algn="tl">
                  <a:srgbClr val="000000">
                    <a:alpha val="43137"/>
                  </a:srgbClr>
                </a:outerShdw>
              </a:effectLst>
              <a:latin typeface="+mn-lt"/>
              <a:cs typeface="Consolas" pitchFamily="49" charset="0"/>
            </a:rPr>
            <a:t>Estricto - HARD</a:t>
          </a:r>
          <a:endParaRPr lang="es-AR" sz="1800" i="0" kern="1200" dirty="0">
            <a:effectLst>
              <a:outerShdw blurRad="38100" dist="38100" dir="2700000" algn="tl">
                <a:srgbClr val="000000">
                  <a:alpha val="43137"/>
                </a:srgbClr>
              </a:outerShdw>
            </a:effectLst>
            <a:latin typeface="+mn-lt"/>
            <a:cs typeface="Consolas" pitchFamily="49" charset="0"/>
          </a:endParaRPr>
        </a:p>
      </dsp:txBody>
      <dsp:txXfrm>
        <a:off x="232519" y="1064188"/>
        <a:ext cx="2129567" cy="750233"/>
      </dsp:txXfrm>
    </dsp:sp>
    <dsp:sp modelId="{A6EFE3F0-E123-4FA8-9A2E-432243D6D9B9}">
      <dsp:nvSpPr>
        <dsp:cNvPr id="0" name=""/>
        <dsp:cNvSpPr/>
      </dsp:nvSpPr>
      <dsp:spPr>
        <a:xfrm>
          <a:off x="597023" y="3008403"/>
          <a:ext cx="2099917" cy="1610240"/>
        </a:xfrm>
        <a:prstGeom prst="rect">
          <a:avLst/>
        </a:prstGeom>
        <a:solidFill>
          <a:schemeClr val="lt1">
            <a:hueOff val="0"/>
            <a:satOff val="0"/>
            <a:lumOff val="0"/>
            <a:alphaOff val="0"/>
          </a:schemeClr>
        </a:solidFill>
        <a:ln w="1587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s-AR" sz="2600" i="0" kern="1200">
              <a:latin typeface="+mn-lt"/>
              <a:cs typeface="Consolas" pitchFamily="49" charset="0"/>
            </a:rPr>
            <a:t>Repuestas en tiempo límite </a:t>
          </a:r>
          <a:r>
            <a:rPr lang="es-AR" sz="2600" i="0" u="sng" kern="1200">
              <a:latin typeface="+mn-lt"/>
              <a:cs typeface="Consolas" pitchFamily="49" charset="0"/>
            </a:rPr>
            <a:t>Imperativo</a:t>
          </a:r>
          <a:endParaRPr lang="es-AR" sz="2600" i="0" u="sng" kern="1200" dirty="0">
            <a:latin typeface="+mn-lt"/>
            <a:cs typeface="Consolas" pitchFamily="49" charset="0"/>
          </a:endParaRPr>
        </a:p>
      </dsp:txBody>
      <dsp:txXfrm>
        <a:off x="597023" y="3008403"/>
        <a:ext cx="2099917" cy="1610240"/>
      </dsp:txXfrm>
    </dsp:sp>
    <dsp:sp modelId="{54656421-0A29-4724-8A14-DA82708CFBB1}">
      <dsp:nvSpPr>
        <dsp:cNvPr id="0" name=""/>
        <dsp:cNvSpPr/>
      </dsp:nvSpPr>
      <dsp:spPr>
        <a:xfrm>
          <a:off x="2664295" y="1064188"/>
          <a:ext cx="2240976" cy="750233"/>
        </a:xfrm>
        <a:prstGeom prst="rect">
          <a:avLst/>
        </a:prstGeom>
        <a:solidFill>
          <a:schemeClr val="lt1">
            <a:hueOff val="0"/>
            <a:satOff val="0"/>
            <a:lumOff val="0"/>
            <a:alphaOff val="0"/>
          </a:schemeClr>
        </a:solidFill>
        <a:ln w="1587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AR" sz="1800" i="0" u="none" kern="1200" dirty="0">
              <a:effectLst>
                <a:outerShdw blurRad="38100" dist="38100" dir="2700000" algn="tl">
                  <a:srgbClr val="000000">
                    <a:alpha val="43137"/>
                  </a:srgbClr>
                </a:outerShdw>
              </a:effectLst>
              <a:latin typeface="+mn-lt"/>
              <a:cs typeface="Consolas" pitchFamily="49" charset="0"/>
            </a:rPr>
            <a:t>No Estricto-SOFT</a:t>
          </a:r>
        </a:p>
      </dsp:txBody>
      <dsp:txXfrm>
        <a:off x="2664295" y="1064188"/>
        <a:ext cx="2240976" cy="750233"/>
      </dsp:txXfrm>
    </dsp:sp>
    <dsp:sp modelId="{885AD48D-5660-4EE5-9F77-4CA2599FA2DC}">
      <dsp:nvSpPr>
        <dsp:cNvPr id="0" name=""/>
        <dsp:cNvSpPr/>
      </dsp:nvSpPr>
      <dsp:spPr>
        <a:xfrm>
          <a:off x="3325205" y="2236030"/>
          <a:ext cx="5192244" cy="750233"/>
        </a:xfrm>
        <a:prstGeom prst="rect">
          <a:avLst/>
        </a:prstGeom>
        <a:solidFill>
          <a:schemeClr val="lt1">
            <a:hueOff val="0"/>
            <a:satOff val="0"/>
            <a:lumOff val="0"/>
            <a:alphaOff val="0"/>
          </a:schemeClr>
        </a:solidFill>
        <a:ln w="1587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s-AR" sz="2600" i="0" u="none" kern="1200" dirty="0">
              <a:effectLst/>
              <a:latin typeface="+mn-lt"/>
              <a:cs typeface="Consolas" pitchFamily="49" charset="0"/>
            </a:rPr>
            <a:t>Tiempo Límite no alcanzable ocasionalmente</a:t>
          </a:r>
        </a:p>
      </dsp:txBody>
      <dsp:txXfrm>
        <a:off x="3325205" y="2236030"/>
        <a:ext cx="5192244" cy="750233"/>
      </dsp:txXfrm>
    </dsp:sp>
    <dsp:sp modelId="{C163FBC5-AE85-45D3-BD3A-9C4C522260A6}">
      <dsp:nvSpPr>
        <dsp:cNvPr id="0" name=""/>
        <dsp:cNvSpPr/>
      </dsp:nvSpPr>
      <dsp:spPr>
        <a:xfrm>
          <a:off x="3312361" y="3152417"/>
          <a:ext cx="5228090" cy="750233"/>
        </a:xfrm>
        <a:prstGeom prst="rect">
          <a:avLst/>
        </a:prstGeom>
        <a:solidFill>
          <a:schemeClr val="lt1">
            <a:hueOff val="0"/>
            <a:satOff val="0"/>
            <a:lumOff val="0"/>
            <a:alphaOff val="0"/>
          </a:schemeClr>
        </a:solidFill>
        <a:ln w="1587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s-AR" sz="2600" i="0" u="none" kern="1200" dirty="0">
              <a:effectLst/>
              <a:latin typeface="+mn-lt"/>
              <a:cs typeface="Consolas" pitchFamily="49" charset="0"/>
            </a:rPr>
            <a:t>Puede haber más de un tiempo Límite</a:t>
          </a:r>
        </a:p>
      </dsp:txBody>
      <dsp:txXfrm>
        <a:off x="3312361" y="3152417"/>
        <a:ext cx="5228090" cy="750233"/>
      </dsp:txXfrm>
    </dsp:sp>
    <dsp:sp modelId="{191D6642-5345-4DFE-B1F7-7D6472C9AF2B}">
      <dsp:nvSpPr>
        <dsp:cNvPr id="0" name=""/>
        <dsp:cNvSpPr/>
      </dsp:nvSpPr>
      <dsp:spPr>
        <a:xfrm>
          <a:off x="3312361" y="4016521"/>
          <a:ext cx="5258144" cy="750233"/>
        </a:xfrm>
        <a:prstGeom prst="rect">
          <a:avLst/>
        </a:prstGeom>
        <a:solidFill>
          <a:schemeClr val="lt1">
            <a:hueOff val="0"/>
            <a:satOff val="0"/>
            <a:lumOff val="0"/>
            <a:alphaOff val="0"/>
          </a:schemeClr>
        </a:solidFill>
        <a:ln w="1587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AR" sz="2600" i="0" u="none" kern="1200" dirty="0">
              <a:effectLst/>
              <a:latin typeface="+mn-lt"/>
              <a:cs typeface="Consolas" pitchFamily="49" charset="0"/>
            </a:rPr>
            <a:t>El servicio se puede retardar</a:t>
          </a:r>
        </a:p>
      </dsp:txBody>
      <dsp:txXfrm>
        <a:off x="3312361" y="4016521"/>
        <a:ext cx="5258144" cy="7502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1DD65C-E3F9-4375-9648-A044F8FE0911}">
      <dsp:nvSpPr>
        <dsp:cNvPr id="0" name=""/>
        <dsp:cNvSpPr/>
      </dsp:nvSpPr>
      <dsp:spPr>
        <a:xfrm>
          <a:off x="1420977" y="2404"/>
          <a:ext cx="2742422" cy="1645453"/>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s-AR" sz="1600" b="1" kern="1200" cap="all" spc="0" dirty="0">
              <a:effectLst>
                <a:reflection blurRad="12700" stA="28000" endPos="45000" dist="1000" dir="5400000" sy="-100000" algn="bl" rotWithShape="0"/>
              </a:effectLst>
            </a:rPr>
            <a:t>Oportunidad</a:t>
          </a:r>
        </a:p>
        <a:p>
          <a:pPr marL="0" lvl="0" indent="0" algn="ctr" defTabSz="711200">
            <a:lnSpc>
              <a:spcPct val="90000"/>
            </a:lnSpc>
            <a:spcBef>
              <a:spcPct val="0"/>
            </a:spcBef>
            <a:spcAft>
              <a:spcPct val="35000"/>
            </a:spcAft>
            <a:buNone/>
          </a:pPr>
          <a:r>
            <a:rPr lang="es-AR" sz="1600" b="1" kern="1200" cap="all" spc="0" dirty="0">
              <a:effectLst>
                <a:reflection blurRad="12700" stA="28000" endPos="45000" dist="1000" dir="5400000" sy="-100000" algn="bl" rotWithShape="0"/>
              </a:effectLst>
            </a:rPr>
            <a:t>-Timelines-</a:t>
          </a:r>
        </a:p>
        <a:p>
          <a:pPr marL="114300" lvl="1" indent="-114300" algn="ctr" defTabSz="533400">
            <a:lnSpc>
              <a:spcPct val="90000"/>
            </a:lnSpc>
            <a:spcBef>
              <a:spcPct val="0"/>
            </a:spcBef>
            <a:spcAft>
              <a:spcPct val="15000"/>
            </a:spcAft>
            <a:buChar char="•"/>
          </a:pPr>
          <a:r>
            <a:rPr lang="es-AR" sz="1200" b="1" kern="1200" cap="all" spc="0" dirty="0">
              <a:effectLst>
                <a:reflection blurRad="12700" stA="28000" endPos="45000" dist="1000" dir="5400000" sy="-100000" algn="bl" rotWithShape="0"/>
              </a:effectLst>
            </a:rPr>
            <a:t>Resultado correcto</a:t>
          </a:r>
        </a:p>
        <a:p>
          <a:pPr marL="114300" lvl="1" indent="-114300" algn="ctr" defTabSz="533400">
            <a:lnSpc>
              <a:spcPct val="90000"/>
            </a:lnSpc>
            <a:spcBef>
              <a:spcPct val="0"/>
            </a:spcBef>
            <a:spcAft>
              <a:spcPct val="15000"/>
            </a:spcAft>
            <a:buChar char="•"/>
          </a:pPr>
          <a:r>
            <a:rPr lang="es-AR" sz="1200" b="1" kern="1200" cap="all" spc="0" dirty="0">
              <a:effectLst>
                <a:reflection blurRad="12700" stA="28000" endPos="45000" dist="1000" dir="5400000" sy="-100000" algn="bl" rotWithShape="0"/>
              </a:effectLst>
            </a:rPr>
            <a:t>En el dominio del Tiempo</a:t>
          </a:r>
          <a:endParaRPr lang="es-AR" sz="1200" b="1" kern="1200" dirty="0"/>
        </a:p>
      </dsp:txBody>
      <dsp:txXfrm>
        <a:off x="1420977" y="2404"/>
        <a:ext cx="2742422" cy="1645453"/>
      </dsp:txXfrm>
    </dsp:sp>
    <dsp:sp modelId="{53C07E26-A230-4A82-88BF-F89A009E0079}">
      <dsp:nvSpPr>
        <dsp:cNvPr id="0" name=""/>
        <dsp:cNvSpPr/>
      </dsp:nvSpPr>
      <dsp:spPr>
        <a:xfrm>
          <a:off x="4437642" y="2404"/>
          <a:ext cx="2742422" cy="1645453"/>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s-ES" sz="1600" b="1" i="0" kern="1200" cap="all" spc="0" dirty="0">
              <a:effectLst>
                <a:reflection blurRad="12700" stA="28000" endPos="45000" dist="1000" dir="5400000" sy="-100000" algn="bl" rotWithShape="0"/>
              </a:effectLst>
            </a:rPr>
            <a:t>Diseño para </a:t>
          </a:r>
        </a:p>
        <a:p>
          <a:pPr marL="0" lvl="0" indent="0" algn="ctr" defTabSz="711200">
            <a:lnSpc>
              <a:spcPct val="90000"/>
            </a:lnSpc>
            <a:spcBef>
              <a:spcPct val="0"/>
            </a:spcBef>
            <a:spcAft>
              <a:spcPct val="35000"/>
            </a:spcAft>
            <a:buNone/>
          </a:pPr>
          <a:r>
            <a:rPr lang="es-ES" sz="1600" b="1" i="0" kern="1200" cap="all" spc="0" dirty="0">
              <a:effectLst>
                <a:reflection blurRad="12700" stA="28000" endPos="45000" dist="1000" dir="5400000" sy="-100000" algn="bl" rotWithShape="0"/>
              </a:effectLst>
            </a:rPr>
            <a:t> Máxima Carga</a:t>
          </a:r>
        </a:p>
        <a:p>
          <a:pPr marL="0" lvl="0" indent="0" algn="ctr" defTabSz="711200">
            <a:lnSpc>
              <a:spcPct val="90000"/>
            </a:lnSpc>
            <a:spcBef>
              <a:spcPct val="0"/>
            </a:spcBef>
            <a:spcAft>
              <a:spcPct val="35000"/>
            </a:spcAft>
            <a:buNone/>
          </a:pPr>
          <a:r>
            <a:rPr lang="es-ES" sz="1600" b="1" i="0" kern="1200" cap="all" spc="0" dirty="0">
              <a:effectLst>
                <a:reflection blurRad="12700" stA="28000" endPos="45000" dist="1000" dir="5400000" sy="-100000" algn="bl" rotWithShape="0"/>
              </a:effectLst>
            </a:rPr>
            <a:t>-</a:t>
          </a:r>
          <a:r>
            <a:rPr lang="es-ES" sz="1600" b="1" i="0" kern="1200" cap="all" spc="0" dirty="0" err="1">
              <a:effectLst>
                <a:reflection blurRad="12700" stA="28000" endPos="45000" dist="1000" dir="5400000" sy="-100000" algn="bl" rotWithShape="0"/>
              </a:effectLst>
            </a:rPr>
            <a:t>Peak</a:t>
          </a:r>
          <a:r>
            <a:rPr lang="es-ES" sz="1600" b="1" i="0" kern="1200" cap="all" spc="0" dirty="0">
              <a:effectLst>
                <a:reflection blurRad="12700" stA="28000" endPos="45000" dist="1000" dir="5400000" sy="-100000" algn="bl" rotWithShape="0"/>
              </a:effectLst>
            </a:rPr>
            <a:t> load-</a:t>
          </a:r>
          <a:endParaRPr lang="es-AR" sz="1600" b="1" kern="1200" cap="all" spc="0" dirty="0">
            <a:effectLst>
              <a:reflection blurRad="12700" stA="28000" endPos="45000" dist="1000" dir="5400000" sy="-100000" algn="bl" rotWithShape="0"/>
            </a:effectLst>
          </a:endParaRPr>
        </a:p>
        <a:p>
          <a:pPr marL="114300" lvl="1" indent="-114300" algn="ctr" defTabSz="533400">
            <a:lnSpc>
              <a:spcPct val="90000"/>
            </a:lnSpc>
            <a:spcBef>
              <a:spcPct val="0"/>
            </a:spcBef>
            <a:spcAft>
              <a:spcPct val="15000"/>
            </a:spcAft>
            <a:buChar char="•"/>
          </a:pPr>
          <a:r>
            <a:rPr lang="es-AR" sz="1200" b="1" kern="1200" cap="all" spc="0" dirty="0">
              <a:effectLst>
                <a:reflection blurRad="12700" stA="28000" endPos="45000" dist="1000" dir="5400000" sy="-100000" algn="bl" rotWithShape="0"/>
              </a:effectLst>
            </a:rPr>
            <a:t>En estas condiciones no deben colapsar</a:t>
          </a:r>
        </a:p>
      </dsp:txBody>
      <dsp:txXfrm>
        <a:off x="4437642" y="2404"/>
        <a:ext cx="2742422" cy="1645453"/>
      </dsp:txXfrm>
    </dsp:sp>
    <dsp:sp modelId="{C5C8FEE1-9D17-4180-A9A4-4D3209F8D9CE}">
      <dsp:nvSpPr>
        <dsp:cNvPr id="0" name=""/>
        <dsp:cNvSpPr/>
      </dsp:nvSpPr>
      <dsp:spPr>
        <a:xfrm>
          <a:off x="1420977" y="1922100"/>
          <a:ext cx="2742422" cy="1645453"/>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s-AR" sz="1600" b="1" kern="1200" cap="all" spc="0" dirty="0">
              <a:effectLst>
                <a:reflection blurRad="12700" stA="28000" endPos="45000" dist="1000" dir="5400000" sy="-100000" algn="bl" rotWithShape="0"/>
              </a:effectLst>
            </a:rPr>
            <a:t>Previsibilidad</a:t>
          </a:r>
        </a:p>
        <a:p>
          <a:pPr marL="0" lvl="0" indent="0" algn="ctr" defTabSz="711200">
            <a:lnSpc>
              <a:spcPct val="90000"/>
            </a:lnSpc>
            <a:spcBef>
              <a:spcPct val="0"/>
            </a:spcBef>
            <a:spcAft>
              <a:spcPct val="35000"/>
            </a:spcAft>
            <a:buNone/>
          </a:pPr>
          <a:r>
            <a:rPr lang="es-AR" sz="1600" b="1" kern="1200" cap="all" spc="0" dirty="0">
              <a:effectLst>
                <a:reflection blurRad="12700" stA="28000" endPos="45000" dist="1000" dir="5400000" sy="-100000" algn="bl" rotWithShape="0"/>
              </a:effectLst>
            </a:rPr>
            <a:t>-</a:t>
          </a:r>
          <a:r>
            <a:rPr lang="es-AR" sz="1600" b="1" kern="1200" cap="all" spc="0" dirty="0" err="1">
              <a:effectLst>
                <a:reflection blurRad="12700" stA="28000" endPos="45000" dist="1000" dir="5400000" sy="-100000" algn="bl" rotWithShape="0"/>
              </a:effectLst>
            </a:rPr>
            <a:t>Predictability</a:t>
          </a:r>
          <a:r>
            <a:rPr lang="es-AR" sz="1600" b="1" kern="1200" cap="all" spc="0" dirty="0">
              <a:effectLst>
                <a:reflection blurRad="12700" stA="28000" endPos="45000" dist="1000" dir="5400000" sy="-100000" algn="bl" rotWithShape="0"/>
              </a:effectLst>
            </a:rPr>
            <a:t>-</a:t>
          </a:r>
          <a:endParaRPr lang="es-AR" sz="1600" b="1" kern="1200" dirty="0"/>
        </a:p>
        <a:p>
          <a:pPr marL="114300" lvl="1" indent="-114300" algn="ctr" defTabSz="533400" rtl="0">
            <a:lnSpc>
              <a:spcPct val="90000"/>
            </a:lnSpc>
            <a:spcBef>
              <a:spcPct val="0"/>
            </a:spcBef>
            <a:spcAft>
              <a:spcPct val="15000"/>
            </a:spcAft>
            <a:buChar char="•"/>
          </a:pPr>
          <a:r>
            <a:rPr lang="es-AR" sz="1200" b="1" kern="1200" cap="all" spc="0" dirty="0">
              <a:effectLst>
                <a:reflection blurRad="12700" stA="28000" endPos="45000" dist="1000" dir="5400000" sy="-100000" algn="bl" rotWithShape="0"/>
              </a:effectLst>
            </a:rPr>
            <a:t>El sistema debe poder predecir las consecuencias de cualquier  decisión de </a:t>
          </a:r>
          <a:r>
            <a:rPr lang="es-AR" sz="1200" b="1" kern="1200" cap="all" spc="0" dirty="0">
              <a:effectLst>
                <a:reflection blurRad="12700" stA="28000" endPos="45000" dist="1000" dir="5400000" sy="-100000" algn="bl" rotWithShape="0"/>
              </a:effectLst>
              <a:latin typeface="Century Gothic" panose="020B0502020202020204"/>
              <a:ea typeface="+mn-lt"/>
              <a:cs typeface="+mn-lt"/>
            </a:rPr>
            <a:t>planificación</a:t>
          </a:r>
        </a:p>
      </dsp:txBody>
      <dsp:txXfrm>
        <a:off x="1420977" y="1922100"/>
        <a:ext cx="2742422" cy="1645453"/>
      </dsp:txXfrm>
    </dsp:sp>
    <dsp:sp modelId="{AFFBF72C-7512-4AE9-98C5-5E3037887AA1}">
      <dsp:nvSpPr>
        <dsp:cNvPr id="0" name=""/>
        <dsp:cNvSpPr/>
      </dsp:nvSpPr>
      <dsp:spPr>
        <a:xfrm>
          <a:off x="4437642" y="1922100"/>
          <a:ext cx="2742422" cy="1645453"/>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t" anchorCtr="0">
          <a:noAutofit/>
        </a:bodyPr>
        <a:lstStyle/>
        <a:p>
          <a:pPr marL="0" lvl="0" indent="0" algn="ctr" defTabSz="622300">
            <a:lnSpc>
              <a:spcPct val="90000"/>
            </a:lnSpc>
            <a:spcBef>
              <a:spcPct val="0"/>
            </a:spcBef>
            <a:spcAft>
              <a:spcPct val="35000"/>
            </a:spcAft>
            <a:buNone/>
          </a:pPr>
          <a:r>
            <a:rPr lang="es-AR" sz="1400" b="1" kern="1200" cap="all" spc="0" dirty="0">
              <a:effectLst>
                <a:reflection blurRad="12700" stA="28000" endPos="45000" dist="1000" dir="5400000" sy="-100000" algn="bl" rotWithShape="0"/>
              </a:effectLst>
              <a:latin typeface="+mn-lt"/>
              <a:ea typeface="+mn-lt"/>
              <a:cs typeface="+mn-lt"/>
            </a:rPr>
            <a:t>Tolerante</a:t>
          </a:r>
          <a:r>
            <a:rPr lang="es-AR" sz="1400" b="1" kern="1200" cap="all" spc="0" dirty="0">
              <a:effectLst>
                <a:reflection blurRad="12700" stA="28000" endPos="45000" dist="1000" dir="5400000" sy="-100000" algn="bl" rotWithShape="0"/>
              </a:effectLst>
              <a:latin typeface="+mn-lt"/>
            </a:rPr>
            <a:t> a Fallos</a:t>
          </a:r>
          <a:endParaRPr lang="es-AR" sz="1400" b="1" kern="1200" cap="all" spc="0" dirty="0">
            <a:effectLst>
              <a:reflection blurRad="12700" stA="28000" endPos="45000" dist="1000" dir="5400000" sy="-100000" algn="bl" rotWithShape="0"/>
            </a:effectLst>
            <a:latin typeface="Century Gothic" panose="020B0502020202020204"/>
          </a:endParaRPr>
        </a:p>
        <a:p>
          <a:pPr marL="0" lvl="0" indent="0" algn="ctr" defTabSz="622300">
            <a:lnSpc>
              <a:spcPct val="90000"/>
            </a:lnSpc>
            <a:spcBef>
              <a:spcPct val="0"/>
            </a:spcBef>
            <a:spcAft>
              <a:spcPct val="35000"/>
            </a:spcAft>
            <a:buNone/>
          </a:pPr>
          <a:r>
            <a:rPr lang="es-AR" sz="1400" b="1" kern="1200" cap="all" spc="0" dirty="0">
              <a:effectLst>
                <a:reflection blurRad="12700" stA="28000" endPos="45000" dist="1000" dir="5400000" sy="-100000" algn="bl" rotWithShape="0"/>
              </a:effectLst>
              <a:latin typeface="+mn-lt"/>
            </a:rPr>
            <a:t>-</a:t>
          </a:r>
          <a:r>
            <a:rPr lang="es-AR" sz="1400" b="1" kern="1200" cap="all" spc="0" dirty="0" err="1">
              <a:effectLst>
                <a:reflection blurRad="12700" stA="28000" endPos="45000" dist="1000" dir="5400000" sy="-100000" algn="bl" rotWithShape="0"/>
              </a:effectLst>
              <a:latin typeface="+mn-lt"/>
            </a:rPr>
            <a:t>Fault</a:t>
          </a:r>
          <a:r>
            <a:rPr lang="es-AR" sz="1400" b="1" kern="1200" cap="all" spc="0" dirty="0">
              <a:effectLst>
                <a:reflection blurRad="12700" stA="28000" endPos="45000" dist="1000" dir="5400000" sy="-100000" algn="bl" rotWithShape="0"/>
              </a:effectLst>
              <a:latin typeface="+mn-lt"/>
            </a:rPr>
            <a:t>  </a:t>
          </a:r>
          <a:r>
            <a:rPr lang="es-AR" sz="1400" b="1" kern="1200" cap="all" spc="0" dirty="0" err="1">
              <a:effectLst>
                <a:reflection blurRad="12700" stA="28000" endPos="45000" dist="1000" dir="5400000" sy="-100000" algn="bl" rotWithShape="0"/>
              </a:effectLst>
              <a:latin typeface="+mn-lt"/>
            </a:rPr>
            <a:t>tolerance</a:t>
          </a:r>
          <a:r>
            <a:rPr lang="es-AR" sz="1400" b="1" kern="1200" cap="all" spc="0" dirty="0">
              <a:effectLst>
                <a:reflection blurRad="12700" stA="28000" endPos="45000" dist="1000" dir="5400000" sy="-100000" algn="bl" rotWithShape="0"/>
              </a:effectLst>
              <a:latin typeface="+mn-lt"/>
            </a:rPr>
            <a:t>-</a:t>
          </a:r>
          <a:endParaRPr lang="es-ES" b="1" kern="1200" cap="none" dirty="0"/>
        </a:p>
        <a:p>
          <a:pPr marL="57150" lvl="1" indent="-57150" algn="ctr" defTabSz="488950" rtl="0">
            <a:lnSpc>
              <a:spcPct val="90000"/>
            </a:lnSpc>
            <a:spcBef>
              <a:spcPct val="0"/>
            </a:spcBef>
            <a:spcAft>
              <a:spcPct val="15000"/>
            </a:spcAft>
            <a:buChar char="•"/>
          </a:pPr>
          <a:r>
            <a:rPr lang="es-AR" sz="1100" b="1" kern="1200" cap="all" spc="0" dirty="0">
              <a:effectLst>
                <a:reflection blurRad="12700" stA="28000" endPos="45000" dist="1000" dir="5400000" sy="-100000" algn="bl" rotWithShape="0"/>
              </a:effectLst>
              <a:latin typeface="+mn-lt"/>
            </a:rPr>
            <a:t>El </a:t>
          </a:r>
          <a:r>
            <a:rPr lang="es-AR" sz="1100" b="1" kern="1200" cap="all" spc="0" dirty="0" err="1">
              <a:effectLst>
                <a:reflection blurRad="12700" stA="28000" endPos="45000" dist="1000" dir="5400000" sy="-100000" algn="bl" rotWithShape="0"/>
              </a:effectLst>
              <a:latin typeface="+mn-lt"/>
            </a:rPr>
            <a:t>hw</a:t>
          </a:r>
          <a:r>
            <a:rPr lang="es-AR" sz="1100" b="1" kern="1200" cap="all" spc="0" dirty="0">
              <a:effectLst>
                <a:reflection blurRad="12700" stA="28000" endPos="45000" dist="1000" dir="5400000" sy="-100000" algn="bl" rotWithShape="0"/>
              </a:effectLst>
              <a:latin typeface="+mn-lt"/>
            </a:rPr>
            <a:t> debe estar preparado para resistir fallos</a:t>
          </a:r>
        </a:p>
      </dsp:txBody>
      <dsp:txXfrm>
        <a:off x="4437642" y="1922100"/>
        <a:ext cx="2742422" cy="1645453"/>
      </dsp:txXfrm>
    </dsp:sp>
    <dsp:sp modelId="{ADC42E5C-8108-4E56-9140-E13E1734BB9A}">
      <dsp:nvSpPr>
        <dsp:cNvPr id="0" name=""/>
        <dsp:cNvSpPr/>
      </dsp:nvSpPr>
      <dsp:spPr>
        <a:xfrm>
          <a:off x="2929310" y="3841795"/>
          <a:ext cx="2742422" cy="1645453"/>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AR" sz="1600" b="1" kern="1200" cap="all" spc="0" dirty="0">
              <a:effectLst>
                <a:reflection blurRad="12700" stA="28000" endPos="45000" dist="1000" dir="5400000" sy="-100000" algn="bl" rotWithShape="0"/>
              </a:effectLst>
              <a:latin typeface="+mn-lt"/>
            </a:rPr>
            <a:t>Mantenimiento</a:t>
          </a:r>
          <a:endParaRPr lang="es-ES" sz="1600" b="1" kern="1200" dirty="0"/>
        </a:p>
        <a:p>
          <a:pPr marL="114300" lvl="1" indent="-114300" algn="ctr" defTabSz="533400" rtl="0">
            <a:lnSpc>
              <a:spcPct val="90000"/>
            </a:lnSpc>
            <a:spcBef>
              <a:spcPct val="0"/>
            </a:spcBef>
            <a:spcAft>
              <a:spcPct val="15000"/>
            </a:spcAft>
            <a:buChar char="•"/>
          </a:pPr>
          <a:r>
            <a:rPr lang="es-AR" sz="1200" b="1" kern="1200" cap="all" spc="0" dirty="0">
              <a:effectLst>
                <a:reflection blurRad="12700" stA="28000" endPos="45000" dist="1000" dir="5400000" sy="-100000" algn="bl" rotWithShape="0"/>
              </a:effectLst>
              <a:latin typeface="+mn-lt"/>
            </a:rPr>
            <a:t>Estructura fácil de aceptar modificaciones</a:t>
          </a:r>
        </a:p>
      </dsp:txBody>
      <dsp:txXfrm>
        <a:off x="2929310" y="3841795"/>
        <a:ext cx="2742422" cy="16454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624AC9-88AA-4F5C-8B2C-F4D16F1296B1}">
      <dsp:nvSpPr>
        <dsp:cNvPr id="0" name=""/>
        <dsp:cNvSpPr/>
      </dsp:nvSpPr>
      <dsp:spPr>
        <a:xfrm rot="5400000">
          <a:off x="4594611" y="-2785946"/>
          <a:ext cx="869187" cy="6662894"/>
        </a:xfrm>
        <a:prstGeom prst="round2SameRect">
          <a:avLst/>
        </a:prstGeom>
        <a:solidFill>
          <a:schemeClr val="lt1">
            <a:alpha val="90000"/>
            <a:tint val="40000"/>
            <a:hueOff val="0"/>
            <a:satOff val="0"/>
            <a:lumOff val="0"/>
            <a:alphaOff val="0"/>
          </a:schemeClr>
        </a:solidFill>
        <a:ln w="15875" cap="rnd"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rtl="0">
            <a:lnSpc>
              <a:spcPct val="90000"/>
            </a:lnSpc>
            <a:spcBef>
              <a:spcPct val="0"/>
            </a:spcBef>
            <a:spcAft>
              <a:spcPct val="15000"/>
            </a:spcAft>
            <a:buChar char="•"/>
          </a:pPr>
          <a:r>
            <a:rPr lang="es-AR" sz="2000" kern="1200" dirty="0"/>
            <a:t>La tarea en ejecución puede ser interrumpida y asignar el procesador a cualquier otra.</a:t>
          </a:r>
          <a:endParaRPr lang="en-US" sz="2000" kern="1200" dirty="0"/>
        </a:p>
      </dsp:txBody>
      <dsp:txXfrm rot="-5400000">
        <a:off x="1697758" y="153337"/>
        <a:ext cx="6620464" cy="784327"/>
      </dsp:txXfrm>
    </dsp:sp>
    <dsp:sp modelId="{5A5A0D56-7CB6-44CC-BDBD-F91BD3BDE0EB}">
      <dsp:nvSpPr>
        <dsp:cNvPr id="0" name=""/>
        <dsp:cNvSpPr/>
      </dsp:nvSpPr>
      <dsp:spPr>
        <a:xfrm>
          <a:off x="494" y="2258"/>
          <a:ext cx="1697263" cy="1086483"/>
        </a:xfrm>
        <a:prstGeom prst="roundRect">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0">
            <a:lnSpc>
              <a:spcPct val="90000"/>
            </a:lnSpc>
            <a:spcBef>
              <a:spcPct val="0"/>
            </a:spcBef>
            <a:spcAft>
              <a:spcPct val="35000"/>
            </a:spcAft>
            <a:buNone/>
          </a:pPr>
          <a:r>
            <a:rPr lang="es-AR" sz="2000" kern="1200"/>
            <a:t>Preemptive</a:t>
          </a:r>
          <a:endParaRPr lang="es-AR" sz="2000" kern="1200" dirty="0"/>
        </a:p>
      </dsp:txBody>
      <dsp:txXfrm>
        <a:off x="53532" y="55296"/>
        <a:ext cx="1591187" cy="980407"/>
      </dsp:txXfrm>
    </dsp:sp>
    <dsp:sp modelId="{18AA0B31-8955-465A-B176-6E0824E1CEDF}">
      <dsp:nvSpPr>
        <dsp:cNvPr id="0" name=""/>
        <dsp:cNvSpPr/>
      </dsp:nvSpPr>
      <dsp:spPr>
        <a:xfrm rot="5400000">
          <a:off x="4629697" y="-1663320"/>
          <a:ext cx="823546" cy="6679563"/>
        </a:xfrm>
        <a:prstGeom prst="round2SameRect">
          <a:avLst/>
        </a:prstGeom>
        <a:solidFill>
          <a:schemeClr val="lt1">
            <a:alpha val="90000"/>
            <a:tint val="40000"/>
            <a:hueOff val="0"/>
            <a:satOff val="0"/>
            <a:lumOff val="0"/>
            <a:alphaOff val="0"/>
          </a:schemeClr>
        </a:solidFill>
        <a:ln w="15875" cap="rnd"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rtl="0">
            <a:lnSpc>
              <a:spcPct val="90000"/>
            </a:lnSpc>
            <a:spcBef>
              <a:spcPct val="0"/>
            </a:spcBef>
            <a:spcAft>
              <a:spcPct val="15000"/>
            </a:spcAft>
            <a:buChar char="•"/>
          </a:pPr>
          <a:r>
            <a:rPr lang="es-AR" sz="2000" kern="1200" dirty="0"/>
            <a:t>Una vez que comienza una tarea se ejecuta hasta que finaliza.</a:t>
          </a:r>
          <a:endParaRPr lang="en-US" sz="2000" kern="1200" dirty="0"/>
        </a:p>
      </dsp:txBody>
      <dsp:txXfrm rot="-5400000">
        <a:off x="1701689" y="1304890"/>
        <a:ext cx="6639361" cy="743142"/>
      </dsp:txXfrm>
    </dsp:sp>
    <dsp:sp modelId="{09947F40-4DB9-4B84-B554-6DEE7831D1CA}">
      <dsp:nvSpPr>
        <dsp:cNvPr id="0" name=""/>
        <dsp:cNvSpPr/>
      </dsp:nvSpPr>
      <dsp:spPr>
        <a:xfrm>
          <a:off x="494" y="1143067"/>
          <a:ext cx="1700699" cy="1086483"/>
        </a:xfrm>
        <a:prstGeom prst="roundRect">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0">
            <a:lnSpc>
              <a:spcPct val="90000"/>
            </a:lnSpc>
            <a:spcBef>
              <a:spcPct val="0"/>
            </a:spcBef>
            <a:spcAft>
              <a:spcPct val="35000"/>
            </a:spcAft>
            <a:buNone/>
          </a:pPr>
          <a:r>
            <a:rPr lang="es-AR" sz="2000" kern="1200" dirty="0"/>
            <a:t>Non </a:t>
          </a:r>
          <a:r>
            <a:rPr lang="es-AR" sz="2000" kern="1200" dirty="0" err="1"/>
            <a:t>Preemptive</a:t>
          </a:r>
          <a:endParaRPr lang="es-AR" sz="2000" kern="1200" dirty="0"/>
        </a:p>
      </dsp:txBody>
      <dsp:txXfrm>
        <a:off x="53532" y="1196105"/>
        <a:ext cx="1594623" cy="980407"/>
      </dsp:txXfrm>
    </dsp:sp>
    <dsp:sp modelId="{5200BD0F-439B-4880-BAEE-3EC63D21CA12}">
      <dsp:nvSpPr>
        <dsp:cNvPr id="0" name=""/>
        <dsp:cNvSpPr/>
      </dsp:nvSpPr>
      <dsp:spPr>
        <a:xfrm rot="5400000">
          <a:off x="4594202" y="-503981"/>
          <a:ext cx="869187" cy="6662196"/>
        </a:xfrm>
        <a:prstGeom prst="round2SameRect">
          <a:avLst/>
        </a:prstGeom>
        <a:solidFill>
          <a:schemeClr val="lt1">
            <a:alpha val="90000"/>
            <a:tint val="40000"/>
            <a:hueOff val="0"/>
            <a:satOff val="0"/>
            <a:lumOff val="0"/>
            <a:alphaOff val="0"/>
          </a:schemeClr>
        </a:solidFill>
        <a:ln w="15875" cap="rnd"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rtl="0">
            <a:lnSpc>
              <a:spcPct val="90000"/>
            </a:lnSpc>
            <a:spcBef>
              <a:spcPct val="0"/>
            </a:spcBef>
            <a:spcAft>
              <a:spcPct val="15000"/>
            </a:spcAft>
            <a:buChar char="•"/>
          </a:pPr>
          <a:r>
            <a:rPr lang="es-AR" sz="2000" kern="1200" dirty="0"/>
            <a:t>Son algoritmos donde las decisiones están basadas en parámetros fijos.</a:t>
          </a:r>
          <a:endParaRPr lang="en-US" sz="2000" kern="1200" dirty="0"/>
        </a:p>
      </dsp:txBody>
      <dsp:txXfrm rot="-5400000">
        <a:off x="1697698" y="2434953"/>
        <a:ext cx="6619766" cy="784327"/>
      </dsp:txXfrm>
    </dsp:sp>
    <dsp:sp modelId="{32521149-F425-4465-A1BE-6381541AE5EB}">
      <dsp:nvSpPr>
        <dsp:cNvPr id="0" name=""/>
        <dsp:cNvSpPr/>
      </dsp:nvSpPr>
      <dsp:spPr>
        <a:xfrm>
          <a:off x="494" y="2283875"/>
          <a:ext cx="1697203" cy="1086483"/>
        </a:xfrm>
        <a:prstGeom prst="roundRect">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0">
            <a:lnSpc>
              <a:spcPct val="90000"/>
            </a:lnSpc>
            <a:spcBef>
              <a:spcPct val="0"/>
            </a:spcBef>
            <a:spcAft>
              <a:spcPct val="35000"/>
            </a:spcAft>
            <a:buNone/>
          </a:pPr>
          <a:r>
            <a:rPr lang="es-AR" sz="2000" kern="1200" dirty="0" err="1"/>
            <a:t>Static</a:t>
          </a:r>
          <a:endParaRPr lang="es-AR" sz="2000" kern="1200" dirty="0"/>
        </a:p>
      </dsp:txBody>
      <dsp:txXfrm>
        <a:off x="53532" y="2336913"/>
        <a:ext cx="1591127" cy="980407"/>
      </dsp:txXfrm>
    </dsp:sp>
    <dsp:sp modelId="{FF1C6527-FB8A-4F98-A199-97523CA90D45}">
      <dsp:nvSpPr>
        <dsp:cNvPr id="0" name=""/>
        <dsp:cNvSpPr/>
      </dsp:nvSpPr>
      <dsp:spPr>
        <a:xfrm rot="5400000">
          <a:off x="4594202" y="636826"/>
          <a:ext cx="869187" cy="6662196"/>
        </a:xfrm>
        <a:prstGeom prst="round2SameRect">
          <a:avLst/>
        </a:prstGeom>
        <a:solidFill>
          <a:schemeClr val="lt1">
            <a:alpha val="90000"/>
            <a:tint val="40000"/>
            <a:hueOff val="0"/>
            <a:satOff val="0"/>
            <a:lumOff val="0"/>
            <a:alphaOff val="0"/>
          </a:schemeClr>
        </a:solidFill>
        <a:ln w="15875" cap="rnd"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rtl="0">
            <a:lnSpc>
              <a:spcPct val="90000"/>
            </a:lnSpc>
            <a:spcBef>
              <a:spcPct val="0"/>
            </a:spcBef>
            <a:spcAft>
              <a:spcPct val="15000"/>
            </a:spcAft>
            <a:buChar char="•"/>
          </a:pPr>
          <a:r>
            <a:rPr lang="es-AR" sz="2000" kern="1200" dirty="0"/>
            <a:t>Las decisiones se basan en parámetros cambiantes durante la ejecución del proceso.</a:t>
          </a:r>
          <a:endParaRPr lang="en-US" sz="2000" kern="1200" dirty="0"/>
        </a:p>
      </dsp:txBody>
      <dsp:txXfrm rot="-5400000">
        <a:off x="1697698" y="3575760"/>
        <a:ext cx="6619766" cy="784327"/>
      </dsp:txXfrm>
    </dsp:sp>
    <dsp:sp modelId="{B1859D7B-7A5D-4D0C-AF2A-2B907DB3F0D4}">
      <dsp:nvSpPr>
        <dsp:cNvPr id="0" name=""/>
        <dsp:cNvSpPr/>
      </dsp:nvSpPr>
      <dsp:spPr>
        <a:xfrm>
          <a:off x="494" y="3424683"/>
          <a:ext cx="1697203" cy="1086483"/>
        </a:xfrm>
        <a:prstGeom prst="roundRect">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0">
            <a:lnSpc>
              <a:spcPct val="90000"/>
            </a:lnSpc>
            <a:spcBef>
              <a:spcPct val="0"/>
            </a:spcBef>
            <a:spcAft>
              <a:spcPct val="35000"/>
            </a:spcAft>
            <a:buNone/>
          </a:pPr>
          <a:r>
            <a:rPr lang="es-AR" sz="2000" kern="1200" dirty="0"/>
            <a:t>Dynamic</a:t>
          </a:r>
        </a:p>
      </dsp:txBody>
      <dsp:txXfrm>
        <a:off x="53532" y="3477721"/>
        <a:ext cx="1591127" cy="9804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3528FA-6547-44C8-86FA-5CDA1B2AEF77}">
      <dsp:nvSpPr>
        <dsp:cNvPr id="0" name=""/>
        <dsp:cNvSpPr/>
      </dsp:nvSpPr>
      <dsp:spPr>
        <a:xfrm rot="5400000">
          <a:off x="4458300" y="-2687876"/>
          <a:ext cx="910343" cy="6518414"/>
        </a:xfrm>
        <a:prstGeom prst="round2SameRect">
          <a:avLst/>
        </a:prstGeom>
        <a:solidFill>
          <a:schemeClr val="lt1">
            <a:alpha val="90000"/>
            <a:tint val="40000"/>
            <a:hueOff val="0"/>
            <a:satOff val="0"/>
            <a:lumOff val="0"/>
            <a:alphaOff val="0"/>
          </a:schemeClr>
        </a:solidFill>
        <a:ln w="15875" cap="rnd"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a:lnSpc>
              <a:spcPct val="90000"/>
            </a:lnSpc>
            <a:spcBef>
              <a:spcPct val="0"/>
            </a:spcBef>
            <a:spcAft>
              <a:spcPct val="15000"/>
            </a:spcAft>
            <a:buChar char="•"/>
          </a:pPr>
          <a:r>
            <a:rPr lang="es-AR" sz="1700" kern="1200" dirty="0"/>
            <a:t>Este se ejecuta sobre un conjunto de tareas antes de la activación de la tarea actual. </a:t>
          </a:r>
          <a:endParaRPr lang="en-US" sz="1700" kern="1200" dirty="0"/>
        </a:p>
      </dsp:txBody>
      <dsp:txXfrm rot="-5400000">
        <a:off x="1654265" y="160598"/>
        <a:ext cx="6473975" cy="821465"/>
      </dsp:txXfrm>
    </dsp:sp>
    <dsp:sp modelId="{FA14614F-5709-4630-B561-324C863921DC}">
      <dsp:nvSpPr>
        <dsp:cNvPr id="0" name=""/>
        <dsp:cNvSpPr/>
      </dsp:nvSpPr>
      <dsp:spPr>
        <a:xfrm>
          <a:off x="674" y="2365"/>
          <a:ext cx="1653590" cy="1137929"/>
        </a:xfrm>
        <a:prstGeom prst="roundRect">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s-AR" sz="2400" kern="1200" dirty="0"/>
            <a:t>Off Line</a:t>
          </a:r>
          <a:endParaRPr lang="en-US" sz="2400" kern="1200" dirty="0"/>
        </a:p>
      </dsp:txBody>
      <dsp:txXfrm>
        <a:off x="56223" y="57914"/>
        <a:ext cx="1542492" cy="1026831"/>
      </dsp:txXfrm>
    </dsp:sp>
    <dsp:sp modelId="{BF80EDC2-0198-469D-8B14-58932BB7731F}">
      <dsp:nvSpPr>
        <dsp:cNvPr id="0" name=""/>
        <dsp:cNvSpPr/>
      </dsp:nvSpPr>
      <dsp:spPr>
        <a:xfrm rot="5400000">
          <a:off x="4449188" y="-1482321"/>
          <a:ext cx="910343" cy="6496956"/>
        </a:xfrm>
        <a:prstGeom prst="round2SameRect">
          <a:avLst/>
        </a:prstGeom>
        <a:solidFill>
          <a:schemeClr val="lt1">
            <a:alpha val="90000"/>
            <a:tint val="40000"/>
            <a:hueOff val="0"/>
            <a:satOff val="0"/>
            <a:lumOff val="0"/>
            <a:alphaOff val="0"/>
          </a:schemeClr>
        </a:solidFill>
        <a:ln w="15875" cap="rnd"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a:lnSpc>
              <a:spcPct val="90000"/>
            </a:lnSpc>
            <a:spcBef>
              <a:spcPct val="0"/>
            </a:spcBef>
            <a:spcAft>
              <a:spcPct val="15000"/>
            </a:spcAft>
            <a:buChar char="•"/>
          </a:pPr>
          <a:r>
            <a:rPr lang="es-AR" sz="1700" kern="1200" dirty="0"/>
            <a:t>las decisiones de planificación se toman en tiempo de ejecución cada vez que entra una tarea nueva al sistema.</a:t>
          </a:r>
          <a:endParaRPr lang="en-US" sz="1700" kern="1200" dirty="0"/>
        </a:p>
      </dsp:txBody>
      <dsp:txXfrm rot="-5400000">
        <a:off x="1655882" y="1355424"/>
        <a:ext cx="6452517" cy="821465"/>
      </dsp:txXfrm>
    </dsp:sp>
    <dsp:sp modelId="{9CA5FD3B-FD61-48B5-A87C-8618C6F89CC2}">
      <dsp:nvSpPr>
        <dsp:cNvPr id="0" name=""/>
        <dsp:cNvSpPr/>
      </dsp:nvSpPr>
      <dsp:spPr>
        <a:xfrm>
          <a:off x="674" y="1197191"/>
          <a:ext cx="1655207" cy="1137929"/>
        </a:xfrm>
        <a:prstGeom prst="roundRect">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s-AR" sz="2400" kern="1200" dirty="0" err="1"/>
            <a:t>On</a:t>
          </a:r>
          <a:r>
            <a:rPr lang="es-AR" sz="2400" kern="1200" dirty="0"/>
            <a:t> Line</a:t>
          </a:r>
          <a:endParaRPr lang="en-US" sz="2400" kern="1200" dirty="0"/>
        </a:p>
      </dsp:txBody>
      <dsp:txXfrm>
        <a:off x="56223" y="1252740"/>
        <a:ext cx="1544109" cy="1026831"/>
      </dsp:txXfrm>
    </dsp:sp>
    <dsp:sp modelId="{1C015331-87EF-4D8A-9719-A37306869D53}">
      <dsp:nvSpPr>
        <dsp:cNvPr id="0" name=""/>
        <dsp:cNvSpPr/>
      </dsp:nvSpPr>
      <dsp:spPr>
        <a:xfrm rot="5400000">
          <a:off x="4449188" y="-287495"/>
          <a:ext cx="910343" cy="6496956"/>
        </a:xfrm>
        <a:prstGeom prst="round2SameRect">
          <a:avLst/>
        </a:prstGeom>
        <a:solidFill>
          <a:schemeClr val="lt1">
            <a:alpha val="90000"/>
            <a:tint val="40000"/>
            <a:hueOff val="0"/>
            <a:satOff val="0"/>
            <a:lumOff val="0"/>
            <a:alphaOff val="0"/>
          </a:schemeClr>
        </a:solidFill>
        <a:ln w="15875" cap="rnd"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a:lnSpc>
              <a:spcPct val="90000"/>
            </a:lnSpc>
            <a:spcBef>
              <a:spcPct val="0"/>
            </a:spcBef>
            <a:spcAft>
              <a:spcPct val="15000"/>
            </a:spcAft>
            <a:buChar char="•"/>
          </a:pPr>
          <a:r>
            <a:rPr lang="es-AR" sz="1700" kern="1200" dirty="0"/>
            <a:t>Si minimiza algún costo dado sobre el conjunto de tareas. Cuando no se define ninguna función de costo y la única preocupación es adquirir un planificador posible, si existe.</a:t>
          </a:r>
          <a:endParaRPr lang="en-US" sz="1700" kern="1200" dirty="0"/>
        </a:p>
      </dsp:txBody>
      <dsp:txXfrm rot="-5400000">
        <a:off x="1655882" y="2550250"/>
        <a:ext cx="6452517" cy="821465"/>
      </dsp:txXfrm>
    </dsp:sp>
    <dsp:sp modelId="{EE925E59-5045-4F45-8468-9F08118720AB}">
      <dsp:nvSpPr>
        <dsp:cNvPr id="0" name=""/>
        <dsp:cNvSpPr/>
      </dsp:nvSpPr>
      <dsp:spPr>
        <a:xfrm>
          <a:off x="674" y="2392017"/>
          <a:ext cx="1655207" cy="1137929"/>
        </a:xfrm>
        <a:prstGeom prst="roundRect">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s-AR" sz="2400" kern="1200" dirty="0" err="1"/>
            <a:t>Optimal</a:t>
          </a:r>
          <a:endParaRPr lang="es-AR" sz="2400" kern="1200" dirty="0"/>
        </a:p>
      </dsp:txBody>
      <dsp:txXfrm>
        <a:off x="56223" y="2447566"/>
        <a:ext cx="1544109" cy="1026831"/>
      </dsp:txXfrm>
    </dsp:sp>
    <dsp:sp modelId="{47CCD616-8CD9-4830-965C-DE87DB6D0E51}">
      <dsp:nvSpPr>
        <dsp:cNvPr id="0" name=""/>
        <dsp:cNvSpPr/>
      </dsp:nvSpPr>
      <dsp:spPr>
        <a:xfrm rot="5400000">
          <a:off x="4437788" y="875871"/>
          <a:ext cx="910343" cy="6559873"/>
        </a:xfrm>
        <a:prstGeom prst="round2SameRect">
          <a:avLst/>
        </a:prstGeom>
        <a:solidFill>
          <a:schemeClr val="lt1">
            <a:alpha val="90000"/>
            <a:tint val="40000"/>
            <a:hueOff val="0"/>
            <a:satOff val="0"/>
            <a:lumOff val="0"/>
            <a:alphaOff val="0"/>
          </a:schemeClr>
        </a:solidFill>
        <a:ln w="15875" cap="rnd"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a:lnSpc>
              <a:spcPct val="90000"/>
            </a:lnSpc>
            <a:spcBef>
              <a:spcPct val="0"/>
            </a:spcBef>
            <a:spcAft>
              <a:spcPct val="15000"/>
            </a:spcAft>
            <a:buChar char="•"/>
          </a:pPr>
          <a:r>
            <a:rPr lang="es-AR" sz="1700" kern="1200" dirty="0"/>
            <a:t>Si busca un planificador posible utilizando una función de objetivo  (función heurística), no garantiza encontrar un algoritmo óptimo, aunque exista.</a:t>
          </a:r>
          <a:endParaRPr lang="en-US" sz="1700" kern="1200" dirty="0"/>
        </a:p>
      </dsp:txBody>
      <dsp:txXfrm rot="-5400000">
        <a:off x="1613024" y="3745075"/>
        <a:ext cx="6515434" cy="821465"/>
      </dsp:txXfrm>
    </dsp:sp>
    <dsp:sp modelId="{FB46674F-4D52-41E7-8CE4-CFEA0792897D}">
      <dsp:nvSpPr>
        <dsp:cNvPr id="0" name=""/>
        <dsp:cNvSpPr/>
      </dsp:nvSpPr>
      <dsp:spPr>
        <a:xfrm>
          <a:off x="10787" y="3545070"/>
          <a:ext cx="1612348" cy="1137929"/>
        </a:xfrm>
        <a:prstGeom prst="roundRect">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s-AR" sz="2400" kern="1200" dirty="0" err="1"/>
            <a:t>Heuristic</a:t>
          </a:r>
          <a:endParaRPr lang="es-AR" sz="2400" kern="1200" dirty="0"/>
        </a:p>
      </dsp:txBody>
      <dsp:txXfrm>
        <a:off x="66336" y="3600619"/>
        <a:ext cx="1501250" cy="102683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53DA06-16B0-42AD-91BC-663991187086}" type="datetimeFigureOut">
              <a:rPr lang="es-ES" smtClean="0"/>
              <a:pPr/>
              <a:t>04/09/2024</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1AEF7A-5FD5-4404-856B-0246095DF2A0}" type="slidenum">
              <a:rPr lang="es-AR" smtClean="0"/>
              <a:pPr/>
              <a:t>‹Nº›</a:t>
            </a:fld>
            <a:endParaRPr lang="es-A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A31AEF7A-5FD5-4404-856B-0246095DF2A0}" type="slidenum">
              <a:rPr lang="es-AR" smtClean="0"/>
              <a:pPr/>
              <a:t>1</a:t>
            </a:fld>
            <a:endParaRPr lang="es-AR"/>
          </a:p>
        </p:txBody>
      </p:sp>
    </p:spTree>
    <p:extLst>
      <p:ext uri="{BB962C8B-B14F-4D97-AF65-F5344CB8AC3E}">
        <p14:creationId xmlns:p14="http://schemas.microsoft.com/office/powerpoint/2010/main" val="2119960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b="1" dirty="0" err="1"/>
              <a:t>Priority-based</a:t>
            </a:r>
            <a:r>
              <a:rPr lang="es-AR" b="1" dirty="0"/>
              <a:t> </a:t>
            </a:r>
            <a:r>
              <a:rPr lang="es-AR" b="1" dirty="0" err="1"/>
              <a:t>Scheduling</a:t>
            </a:r>
            <a:endParaRPr lang="es-AR" b="1" dirty="0" err="1">
              <a:ea typeface="Calibri"/>
              <a:cs typeface="Calibri"/>
            </a:endParaRPr>
          </a:p>
          <a:p>
            <a:endParaRPr lang="es-AR" b="1" dirty="0"/>
          </a:p>
          <a:p>
            <a:r>
              <a:rPr lang="es-ES" dirty="0"/>
              <a:t>Ejemplo de Prioridad Dinámica: Sistema de Planificación con Decaimiento de Prioridad</a:t>
            </a:r>
            <a:endParaRPr lang="es-ES" dirty="0">
              <a:ea typeface="Calibri"/>
              <a:cs typeface="Calibri"/>
            </a:endParaRPr>
          </a:p>
          <a:p>
            <a:r>
              <a:rPr lang="es-ES" dirty="0"/>
              <a:t>Supongamos un sistema operativo que utiliza una política de prioridad dinámica basada en el decaimiento de prioridad (o envejecimiento). En esta política, las prioridades de los procesos cambian con el tiempo, de forma que los procesos que han estado esperando mucho tiempo para ejecutarse aumentan su prioridad.</a:t>
            </a:r>
            <a:endParaRPr lang="es-ES" dirty="0">
              <a:ea typeface="Calibri"/>
              <a:cs typeface="Calibri"/>
            </a:endParaRPr>
          </a:p>
          <a:p>
            <a:endParaRPr lang="es-ES" b="1" dirty="0">
              <a:ea typeface="Calibri"/>
              <a:cs typeface="Calibri"/>
            </a:endParaRPr>
          </a:p>
          <a:p>
            <a:endParaRPr lang="es-ES" b="1" dirty="0"/>
          </a:p>
          <a:p>
            <a:r>
              <a:rPr lang="es-ES" b="1" dirty="0" err="1"/>
              <a:t>Proportional</a:t>
            </a:r>
            <a:r>
              <a:rPr lang="es-ES" b="1" dirty="0"/>
              <a:t> Share </a:t>
            </a:r>
            <a:r>
              <a:rPr lang="es-ES" b="1" dirty="0" err="1"/>
              <a:t>Scheduling</a:t>
            </a:r>
            <a:endParaRPr lang="es-ES">
              <a:ea typeface="Calibri"/>
              <a:cs typeface="Calibri"/>
            </a:endParaRPr>
          </a:p>
          <a:p>
            <a:r>
              <a:rPr lang="en-US" b="1" dirty="0"/>
              <a:t>1. </a:t>
            </a:r>
            <a:r>
              <a:rPr lang="en-US" b="1" dirty="0" err="1"/>
              <a:t>Conceptos</a:t>
            </a:r>
            <a:r>
              <a:rPr lang="en-US" b="1" dirty="0"/>
              <a:t> Clave:</a:t>
            </a:r>
            <a:endParaRPr lang="es-ES" dirty="0"/>
          </a:p>
          <a:p>
            <a:r>
              <a:rPr lang="en-US" b="1" dirty="0"/>
              <a:t> </a:t>
            </a:r>
            <a:r>
              <a:rPr lang="en-US" b="1" dirty="0" err="1"/>
              <a:t>Cuota</a:t>
            </a:r>
            <a:r>
              <a:rPr lang="en-US" b="1" dirty="0"/>
              <a:t> (Share)</a:t>
            </a:r>
            <a:r>
              <a:rPr lang="en-US" dirty="0"/>
              <a:t>: Cada </a:t>
            </a:r>
            <a:r>
              <a:rPr lang="en-US" dirty="0" err="1"/>
              <a:t>proceso</a:t>
            </a:r>
            <a:r>
              <a:rPr lang="en-US" dirty="0"/>
              <a:t> o </a:t>
            </a:r>
            <a:r>
              <a:rPr lang="en-US" dirty="0" err="1"/>
              <a:t>tarea</a:t>
            </a:r>
            <a:r>
              <a:rPr lang="en-US" dirty="0"/>
              <a:t> </a:t>
            </a:r>
            <a:r>
              <a:rPr lang="en-US" dirty="0" err="1"/>
              <a:t>recibe</a:t>
            </a:r>
            <a:r>
              <a:rPr lang="en-US" dirty="0"/>
              <a:t> </a:t>
            </a:r>
            <a:r>
              <a:rPr lang="en-US" dirty="0" err="1"/>
              <a:t>una</a:t>
            </a:r>
            <a:r>
              <a:rPr lang="en-US" dirty="0"/>
              <a:t> </a:t>
            </a:r>
            <a:r>
              <a:rPr lang="en-US" dirty="0" err="1"/>
              <a:t>proporción</a:t>
            </a:r>
            <a:r>
              <a:rPr lang="en-US" dirty="0"/>
              <a:t> del total de </a:t>
            </a:r>
            <a:r>
              <a:rPr lang="en-US" dirty="0" err="1"/>
              <a:t>recursos</a:t>
            </a:r>
            <a:r>
              <a:rPr lang="en-US" dirty="0"/>
              <a:t> </a:t>
            </a:r>
            <a:r>
              <a:rPr lang="en-US" dirty="0" err="1"/>
              <a:t>disponibles</a:t>
            </a:r>
            <a:r>
              <a:rPr lang="en-US" dirty="0"/>
              <a:t>. Esta </a:t>
            </a:r>
            <a:r>
              <a:rPr lang="en-US" dirty="0" err="1"/>
              <a:t>proporción</a:t>
            </a:r>
            <a:r>
              <a:rPr lang="en-US" dirty="0"/>
              <a:t> se </a:t>
            </a:r>
            <a:r>
              <a:rPr lang="en-US" dirty="0" err="1"/>
              <a:t>determina</a:t>
            </a:r>
            <a:r>
              <a:rPr lang="en-US" dirty="0"/>
              <a:t> </a:t>
            </a:r>
            <a:r>
              <a:rPr lang="en-US" dirty="0" err="1"/>
              <a:t>en</a:t>
            </a:r>
            <a:r>
              <a:rPr lang="en-US" dirty="0"/>
              <a:t> </a:t>
            </a:r>
            <a:r>
              <a:rPr lang="en-US" dirty="0" err="1"/>
              <a:t>función</a:t>
            </a:r>
            <a:r>
              <a:rPr lang="en-US" dirty="0"/>
              <a:t> de </a:t>
            </a:r>
            <a:r>
              <a:rPr lang="en-US" dirty="0" err="1"/>
              <a:t>una</a:t>
            </a:r>
            <a:r>
              <a:rPr lang="en-US" dirty="0"/>
              <a:t> </a:t>
            </a:r>
            <a:r>
              <a:rPr lang="en-US" dirty="0" err="1"/>
              <a:t>cuota</a:t>
            </a:r>
            <a:r>
              <a:rPr lang="en-US" dirty="0"/>
              <a:t> </a:t>
            </a:r>
            <a:r>
              <a:rPr lang="en-US" dirty="0" err="1"/>
              <a:t>asignada</a:t>
            </a:r>
            <a:r>
              <a:rPr lang="en-US" dirty="0"/>
              <a:t> a </a:t>
            </a:r>
            <a:r>
              <a:rPr lang="en-US" dirty="0" err="1"/>
              <a:t>cada</a:t>
            </a:r>
            <a:r>
              <a:rPr lang="en-US" dirty="0"/>
              <a:t> </a:t>
            </a:r>
            <a:r>
              <a:rPr lang="en-US" dirty="0" err="1"/>
              <a:t>proceso</a:t>
            </a:r>
            <a:r>
              <a:rPr lang="en-US" dirty="0"/>
              <a:t>.</a:t>
            </a:r>
            <a:endParaRPr lang="es-ES" dirty="0">
              <a:ea typeface="Calibri"/>
              <a:cs typeface="Calibri"/>
            </a:endParaRPr>
          </a:p>
          <a:p>
            <a:r>
              <a:rPr lang="en-US" b="1"/>
              <a:t> División de </a:t>
            </a:r>
            <a:r>
              <a:rPr lang="en-US" b="1" err="1"/>
              <a:t>Recursos</a:t>
            </a:r>
            <a:r>
              <a:rPr lang="en-US"/>
              <a:t>: Los </a:t>
            </a:r>
            <a:r>
              <a:rPr lang="en-US" err="1"/>
              <a:t>recursos</a:t>
            </a:r>
            <a:r>
              <a:rPr lang="en-US"/>
              <a:t> se </a:t>
            </a:r>
            <a:r>
              <a:rPr lang="en-US" err="1"/>
              <a:t>dividen</a:t>
            </a:r>
            <a:r>
              <a:rPr lang="en-US" dirty="0"/>
              <a:t> </a:t>
            </a:r>
            <a:r>
              <a:rPr lang="en-US" err="1"/>
              <a:t>en</a:t>
            </a:r>
            <a:r>
              <a:rPr lang="en-US" dirty="0"/>
              <a:t> </a:t>
            </a:r>
            <a:r>
              <a:rPr lang="en-US" err="1"/>
              <a:t>función</a:t>
            </a:r>
            <a:r>
              <a:rPr lang="en-US"/>
              <a:t> de </a:t>
            </a:r>
            <a:r>
              <a:rPr lang="en-US" err="1"/>
              <a:t>estas</a:t>
            </a:r>
            <a:r>
              <a:rPr lang="en-US" dirty="0"/>
              <a:t> </a:t>
            </a:r>
            <a:r>
              <a:rPr lang="en-US" err="1"/>
              <a:t>cuotas</a:t>
            </a:r>
            <a:r>
              <a:rPr lang="en-US"/>
              <a:t>, </a:t>
            </a:r>
            <a:r>
              <a:rPr lang="en-US" err="1"/>
              <a:t>asegurando</a:t>
            </a:r>
            <a:r>
              <a:rPr lang="en-US"/>
              <a:t> que </a:t>
            </a:r>
            <a:r>
              <a:rPr lang="en-US" err="1"/>
              <a:t>cada</a:t>
            </a:r>
            <a:r>
              <a:rPr lang="en-US" dirty="0"/>
              <a:t> </a:t>
            </a:r>
            <a:r>
              <a:rPr lang="en-US" err="1"/>
              <a:t>tarea</a:t>
            </a:r>
            <a:r>
              <a:rPr lang="en-US" dirty="0"/>
              <a:t> </a:t>
            </a:r>
            <a:r>
              <a:rPr lang="en-US" err="1"/>
              <a:t>recibe</a:t>
            </a:r>
            <a:r>
              <a:rPr lang="en-US" dirty="0"/>
              <a:t> </a:t>
            </a:r>
            <a:r>
              <a:rPr lang="en-US" err="1"/>
              <a:t>una</a:t>
            </a:r>
            <a:r>
              <a:rPr lang="en-US" dirty="0"/>
              <a:t> </a:t>
            </a:r>
            <a:r>
              <a:rPr lang="en-US" err="1"/>
              <a:t>parte</a:t>
            </a:r>
            <a:r>
              <a:rPr lang="en-US" dirty="0"/>
              <a:t> </a:t>
            </a:r>
            <a:r>
              <a:rPr lang="en-US" err="1"/>
              <a:t>justa</a:t>
            </a:r>
            <a:r>
              <a:rPr lang="en-US" dirty="0"/>
              <a:t> </a:t>
            </a:r>
            <a:r>
              <a:rPr lang="en-US" err="1"/>
              <a:t>según</a:t>
            </a:r>
            <a:r>
              <a:rPr lang="en-US" dirty="0"/>
              <a:t> </a:t>
            </a:r>
            <a:r>
              <a:rPr lang="en-US" err="1"/>
              <a:t>su</a:t>
            </a:r>
            <a:r>
              <a:rPr lang="en-US" dirty="0"/>
              <a:t> </a:t>
            </a:r>
            <a:r>
              <a:rPr lang="en-US" err="1"/>
              <a:t>cuota</a:t>
            </a:r>
            <a:r>
              <a:rPr lang="en-US" dirty="0"/>
              <a:t> </a:t>
            </a:r>
            <a:r>
              <a:rPr lang="en-US" err="1"/>
              <a:t>especificada</a:t>
            </a:r>
            <a:r>
              <a:rPr lang="en-US" dirty="0"/>
              <a:t>.</a:t>
            </a:r>
            <a:endParaRPr lang="es-ES" dirty="0">
              <a:ea typeface="Calibri"/>
              <a:cs typeface="Calibri"/>
            </a:endParaRPr>
          </a:p>
          <a:p>
            <a:endParaRPr lang="en-US" dirty="0"/>
          </a:p>
          <a:p>
            <a:r>
              <a:rPr lang="en-US" b="1" dirty="0"/>
              <a:t>2. </a:t>
            </a:r>
            <a:r>
              <a:rPr lang="en-US" b="1" dirty="0" err="1"/>
              <a:t>Tipos</a:t>
            </a:r>
            <a:r>
              <a:rPr lang="en-US" b="1" dirty="0"/>
              <a:t> de Proportional Share Scheduling:</a:t>
            </a:r>
            <a:endParaRPr lang="es-ES" dirty="0"/>
          </a:p>
          <a:p>
            <a:r>
              <a:rPr lang="en-US" b="1" dirty="0"/>
              <a:t>Lottery Scheduling</a:t>
            </a:r>
            <a:r>
              <a:rPr lang="en-US" dirty="0"/>
              <a:t>:</a:t>
            </a:r>
            <a:endParaRPr lang="es-ES" dirty="0">
              <a:ea typeface="Calibri"/>
              <a:cs typeface="Calibri"/>
            </a:endParaRPr>
          </a:p>
          <a:p>
            <a:pPr marL="0" lvl="1"/>
            <a:r>
              <a:rPr lang="en-US" b="1"/>
              <a:t> </a:t>
            </a:r>
            <a:r>
              <a:rPr lang="en-US" b="1" dirty="0"/>
              <a:t>Descripción</a:t>
            </a:r>
            <a:r>
              <a:rPr lang="en-US" dirty="0"/>
              <a:t>: En </a:t>
            </a:r>
            <a:r>
              <a:rPr lang="en-US" err="1"/>
              <a:t>este</a:t>
            </a:r>
            <a:r>
              <a:rPr lang="en-US" dirty="0"/>
              <a:t> </a:t>
            </a:r>
            <a:r>
              <a:rPr lang="en-US" err="1"/>
              <a:t>enfoque</a:t>
            </a:r>
            <a:r>
              <a:rPr lang="en-US" dirty="0"/>
              <a:t>, </a:t>
            </a:r>
            <a:r>
              <a:rPr lang="en-US" err="1"/>
              <a:t>cada</a:t>
            </a:r>
            <a:r>
              <a:rPr lang="en-US" dirty="0"/>
              <a:t> </a:t>
            </a:r>
            <a:r>
              <a:rPr lang="en-US" err="1"/>
              <a:t>tarea</a:t>
            </a:r>
            <a:r>
              <a:rPr lang="en-US" dirty="0"/>
              <a:t> o </a:t>
            </a:r>
            <a:r>
              <a:rPr lang="en-US" err="1"/>
              <a:t>proceso</a:t>
            </a:r>
            <a:r>
              <a:rPr lang="en-US" dirty="0"/>
              <a:t> </a:t>
            </a:r>
            <a:r>
              <a:rPr lang="en-US" err="1"/>
              <a:t>recibe</a:t>
            </a:r>
            <a:r>
              <a:rPr lang="en-US" dirty="0"/>
              <a:t> un </a:t>
            </a:r>
            <a:r>
              <a:rPr lang="en-US" err="1"/>
              <a:t>número</a:t>
            </a:r>
            <a:r>
              <a:rPr lang="en-US" dirty="0"/>
              <a:t> de </a:t>
            </a:r>
            <a:r>
              <a:rPr lang="en-US" err="1"/>
              <a:t>boletos</a:t>
            </a:r>
            <a:r>
              <a:rPr lang="en-US" dirty="0"/>
              <a:t> de </a:t>
            </a:r>
            <a:r>
              <a:rPr lang="en-US" err="1"/>
              <a:t>lotería</a:t>
            </a:r>
            <a:r>
              <a:rPr lang="en-US" dirty="0"/>
              <a:t>. En </a:t>
            </a:r>
            <a:r>
              <a:rPr lang="en-US" err="1"/>
              <a:t>cada</a:t>
            </a:r>
            <a:r>
              <a:rPr lang="en-US" dirty="0"/>
              <a:t> </a:t>
            </a:r>
            <a:r>
              <a:rPr lang="en-US" err="1"/>
              <a:t>intervalo</a:t>
            </a:r>
            <a:r>
              <a:rPr lang="en-US" dirty="0"/>
              <a:t> de </a:t>
            </a:r>
            <a:r>
              <a:rPr lang="en-US" err="1"/>
              <a:t>tiempo</a:t>
            </a:r>
            <a:r>
              <a:rPr lang="en-US" dirty="0"/>
              <a:t>, se </a:t>
            </a:r>
            <a:r>
              <a:rPr lang="en-US" err="1"/>
              <a:t>realiza</a:t>
            </a:r>
            <a:r>
              <a:rPr lang="en-US" dirty="0"/>
              <a:t> un </a:t>
            </a:r>
            <a:r>
              <a:rPr lang="en-US" err="1"/>
              <a:t>sorteo</a:t>
            </a:r>
            <a:r>
              <a:rPr lang="en-US" dirty="0"/>
              <a:t> para </a:t>
            </a:r>
            <a:r>
              <a:rPr lang="en-US" err="1"/>
              <a:t>decidir</a:t>
            </a:r>
            <a:r>
              <a:rPr lang="en-US" dirty="0"/>
              <a:t> </a:t>
            </a:r>
            <a:r>
              <a:rPr lang="en-US" err="1"/>
              <a:t>qué</a:t>
            </a:r>
            <a:r>
              <a:rPr lang="en-US" dirty="0"/>
              <a:t> </a:t>
            </a:r>
            <a:r>
              <a:rPr lang="en-US" err="1"/>
              <a:t>tarea</a:t>
            </a:r>
            <a:r>
              <a:rPr lang="en-US" dirty="0"/>
              <a:t> </a:t>
            </a:r>
            <a:r>
              <a:rPr lang="en-US" err="1"/>
              <a:t>recibirá</a:t>
            </a:r>
            <a:r>
              <a:rPr lang="en-US" dirty="0"/>
              <a:t> </a:t>
            </a:r>
            <a:r>
              <a:rPr lang="en-US" err="1"/>
              <a:t>recursos</a:t>
            </a:r>
            <a:r>
              <a:rPr lang="en-US" dirty="0"/>
              <a:t> (o </a:t>
            </a:r>
            <a:r>
              <a:rPr lang="en-US" err="1"/>
              <a:t>será</a:t>
            </a:r>
            <a:r>
              <a:rPr lang="en-US" dirty="0"/>
              <a:t> </a:t>
            </a:r>
            <a:r>
              <a:rPr lang="en-US" err="1"/>
              <a:t>ejecutada</a:t>
            </a:r>
            <a:r>
              <a:rPr lang="en-US" dirty="0"/>
              <a:t>). La </a:t>
            </a:r>
            <a:r>
              <a:rPr lang="en-US" err="1"/>
              <a:t>probabilidad</a:t>
            </a:r>
            <a:r>
              <a:rPr lang="en-US" dirty="0"/>
              <a:t> de que </a:t>
            </a:r>
            <a:r>
              <a:rPr lang="en-US" err="1"/>
              <a:t>una</a:t>
            </a:r>
            <a:r>
              <a:rPr lang="en-US" dirty="0"/>
              <a:t> </a:t>
            </a:r>
            <a:r>
              <a:rPr lang="en-US" err="1"/>
              <a:t>tarea</a:t>
            </a:r>
            <a:r>
              <a:rPr lang="en-US" dirty="0"/>
              <a:t> sea </a:t>
            </a:r>
            <a:r>
              <a:rPr lang="en-US" err="1"/>
              <a:t>seleccionada</a:t>
            </a:r>
            <a:r>
              <a:rPr lang="en-US" dirty="0"/>
              <a:t> es </a:t>
            </a:r>
            <a:r>
              <a:rPr lang="en-US" err="1"/>
              <a:t>proporcional</a:t>
            </a:r>
            <a:r>
              <a:rPr lang="en-US" dirty="0"/>
              <a:t> al </a:t>
            </a:r>
            <a:r>
              <a:rPr lang="en-US" err="1"/>
              <a:t>número</a:t>
            </a:r>
            <a:r>
              <a:rPr lang="en-US" dirty="0"/>
              <a:t> de </a:t>
            </a:r>
            <a:r>
              <a:rPr lang="en-US" err="1"/>
              <a:t>boletos</a:t>
            </a:r>
            <a:r>
              <a:rPr lang="en-US" dirty="0"/>
              <a:t> que </a:t>
            </a:r>
            <a:r>
              <a:rPr lang="en-US" err="1"/>
              <a:t>posee</a:t>
            </a:r>
            <a:r>
              <a:rPr lang="en-US" dirty="0"/>
              <a:t>.</a:t>
            </a:r>
            <a:endParaRPr lang="es-ES" dirty="0">
              <a:ea typeface="Calibri"/>
              <a:cs typeface="Calibri"/>
            </a:endParaRPr>
          </a:p>
          <a:p>
            <a:pPr marL="0" lvl="1"/>
            <a:r>
              <a:rPr lang="en-US" b="1"/>
              <a:t> </a:t>
            </a:r>
            <a:r>
              <a:rPr lang="en-US" b="1" dirty="0"/>
              <a:t>Ventajas</a:t>
            </a:r>
            <a:r>
              <a:rPr lang="en-US" dirty="0"/>
              <a:t>: Es simple de </a:t>
            </a:r>
            <a:r>
              <a:rPr lang="en-US" err="1"/>
              <a:t>implementar</a:t>
            </a:r>
            <a:r>
              <a:rPr lang="en-US" dirty="0"/>
              <a:t> y </a:t>
            </a:r>
            <a:r>
              <a:rPr lang="en-US" err="1"/>
              <a:t>proporciona</a:t>
            </a:r>
            <a:r>
              <a:rPr lang="en-US" dirty="0"/>
              <a:t> </a:t>
            </a:r>
            <a:r>
              <a:rPr lang="en-US" err="1"/>
              <a:t>una</a:t>
            </a:r>
            <a:r>
              <a:rPr lang="en-US" dirty="0"/>
              <a:t> forma flexible de </a:t>
            </a:r>
            <a:r>
              <a:rPr lang="en-US" err="1"/>
              <a:t>manejar</a:t>
            </a:r>
            <a:r>
              <a:rPr lang="en-US" dirty="0"/>
              <a:t> </a:t>
            </a:r>
            <a:r>
              <a:rPr lang="en-US" err="1"/>
              <a:t>prioridades</a:t>
            </a:r>
            <a:r>
              <a:rPr lang="en-US" dirty="0"/>
              <a:t>.</a:t>
            </a:r>
            <a:endParaRPr lang="es-ES" dirty="0">
              <a:ea typeface="Calibri"/>
              <a:cs typeface="Calibri"/>
            </a:endParaRPr>
          </a:p>
          <a:p>
            <a:pPr marL="0" lvl="1"/>
            <a:r>
              <a:rPr lang="en-US" b="1"/>
              <a:t> </a:t>
            </a:r>
            <a:r>
              <a:rPr lang="en-US" b="1" dirty="0"/>
              <a:t>Desventajas</a:t>
            </a:r>
            <a:r>
              <a:rPr lang="en-US" dirty="0"/>
              <a:t>: </a:t>
            </a:r>
            <a:r>
              <a:rPr lang="en-US" err="1"/>
              <a:t>Puede</a:t>
            </a:r>
            <a:r>
              <a:rPr lang="en-US" dirty="0"/>
              <a:t> </a:t>
            </a:r>
            <a:r>
              <a:rPr lang="en-US" err="1"/>
              <a:t>introducir</a:t>
            </a:r>
            <a:r>
              <a:rPr lang="en-US" dirty="0"/>
              <a:t> </a:t>
            </a:r>
            <a:r>
              <a:rPr lang="en-US" err="1"/>
              <a:t>cierta</a:t>
            </a:r>
            <a:r>
              <a:rPr lang="en-US" dirty="0"/>
              <a:t> </a:t>
            </a:r>
            <a:r>
              <a:rPr lang="en-US" err="1"/>
              <a:t>variabilidad</a:t>
            </a:r>
            <a:r>
              <a:rPr lang="en-US" dirty="0"/>
              <a:t> </a:t>
            </a:r>
            <a:r>
              <a:rPr lang="en-US" err="1"/>
              <a:t>en</a:t>
            </a:r>
            <a:r>
              <a:rPr lang="en-US" dirty="0"/>
              <a:t> la </a:t>
            </a:r>
            <a:r>
              <a:rPr lang="en-US" err="1"/>
              <a:t>asignación</a:t>
            </a:r>
            <a:r>
              <a:rPr lang="en-US" dirty="0"/>
              <a:t> de </a:t>
            </a:r>
            <a:r>
              <a:rPr lang="en-US" err="1"/>
              <a:t>recursos</a:t>
            </a:r>
            <a:r>
              <a:rPr lang="en-US" dirty="0"/>
              <a:t>.</a:t>
            </a:r>
            <a:endParaRPr lang="es-ES" dirty="0">
              <a:ea typeface="Calibri"/>
              <a:cs typeface="Calibri"/>
            </a:endParaRPr>
          </a:p>
          <a:p>
            <a:r>
              <a:rPr lang="en-US" b="1" dirty="0"/>
              <a:t>Stride Scheduling</a:t>
            </a:r>
            <a:r>
              <a:rPr lang="en-US" dirty="0"/>
              <a:t>:</a:t>
            </a:r>
            <a:endParaRPr lang="es-ES" dirty="0">
              <a:ea typeface="Calibri"/>
              <a:cs typeface="Calibri"/>
            </a:endParaRPr>
          </a:p>
          <a:p>
            <a:pPr marL="0" lvl="1"/>
            <a:r>
              <a:rPr lang="en-US" b="1"/>
              <a:t> </a:t>
            </a:r>
            <a:r>
              <a:rPr lang="en-US" b="1" dirty="0"/>
              <a:t>Descripción</a:t>
            </a:r>
            <a:r>
              <a:rPr lang="en-US" dirty="0"/>
              <a:t>: </a:t>
            </a:r>
            <a:r>
              <a:rPr lang="en-US" err="1"/>
              <a:t>Asigna</a:t>
            </a:r>
            <a:r>
              <a:rPr lang="en-US" dirty="0"/>
              <a:t> a </a:t>
            </a:r>
            <a:r>
              <a:rPr lang="en-US" err="1"/>
              <a:t>cada</a:t>
            </a:r>
            <a:r>
              <a:rPr lang="en-US" dirty="0"/>
              <a:t> </a:t>
            </a:r>
            <a:r>
              <a:rPr lang="en-US" err="1"/>
              <a:t>tarea</a:t>
            </a:r>
            <a:r>
              <a:rPr lang="en-US" dirty="0"/>
              <a:t> un "stride" </a:t>
            </a:r>
            <a:r>
              <a:rPr lang="en-US" err="1"/>
              <a:t>basado</a:t>
            </a:r>
            <a:r>
              <a:rPr lang="en-US" dirty="0"/>
              <a:t> </a:t>
            </a:r>
            <a:r>
              <a:rPr lang="en-US" err="1"/>
              <a:t>en</a:t>
            </a:r>
            <a:r>
              <a:rPr lang="en-US" dirty="0"/>
              <a:t> </a:t>
            </a:r>
            <a:r>
              <a:rPr lang="en-US" err="1"/>
              <a:t>su</a:t>
            </a:r>
            <a:r>
              <a:rPr lang="en-US" dirty="0"/>
              <a:t> </a:t>
            </a:r>
            <a:r>
              <a:rPr lang="en-US" err="1"/>
              <a:t>cuota</a:t>
            </a:r>
            <a:r>
              <a:rPr lang="en-US" dirty="0"/>
              <a:t> de </a:t>
            </a:r>
            <a:r>
              <a:rPr lang="en-US" err="1"/>
              <a:t>recursos</a:t>
            </a:r>
            <a:r>
              <a:rPr lang="en-US" dirty="0"/>
              <a:t>. El stride es un valor que </a:t>
            </a:r>
            <a:r>
              <a:rPr lang="en-US" err="1"/>
              <a:t>representa</a:t>
            </a:r>
            <a:r>
              <a:rPr lang="en-US" dirty="0"/>
              <a:t> la </a:t>
            </a:r>
            <a:r>
              <a:rPr lang="en-US" err="1"/>
              <a:t>proporción</a:t>
            </a:r>
            <a:r>
              <a:rPr lang="en-US" dirty="0"/>
              <a:t> de </a:t>
            </a:r>
            <a:r>
              <a:rPr lang="en-US" err="1"/>
              <a:t>tiempo</a:t>
            </a:r>
            <a:r>
              <a:rPr lang="en-US" dirty="0"/>
              <a:t> que la </a:t>
            </a:r>
            <a:r>
              <a:rPr lang="en-US" err="1"/>
              <a:t>tarea</a:t>
            </a:r>
            <a:r>
              <a:rPr lang="en-US" dirty="0"/>
              <a:t> </a:t>
            </a:r>
            <a:r>
              <a:rPr lang="en-US" err="1"/>
              <a:t>debería</a:t>
            </a:r>
            <a:r>
              <a:rPr lang="en-US" dirty="0"/>
              <a:t> </a:t>
            </a:r>
            <a:r>
              <a:rPr lang="en-US" err="1"/>
              <a:t>recibir</a:t>
            </a:r>
            <a:r>
              <a:rPr lang="en-US" dirty="0"/>
              <a:t>. Cada </a:t>
            </a:r>
            <a:r>
              <a:rPr lang="en-US" err="1"/>
              <a:t>vez</a:t>
            </a:r>
            <a:r>
              <a:rPr lang="en-US" dirty="0"/>
              <a:t> que </a:t>
            </a:r>
            <a:r>
              <a:rPr lang="en-US" err="1"/>
              <a:t>una</a:t>
            </a:r>
            <a:r>
              <a:rPr lang="en-US" dirty="0"/>
              <a:t> </a:t>
            </a:r>
            <a:r>
              <a:rPr lang="en-US" err="1"/>
              <a:t>tarea</a:t>
            </a:r>
            <a:r>
              <a:rPr lang="en-US" dirty="0"/>
              <a:t> se </a:t>
            </a:r>
            <a:r>
              <a:rPr lang="en-US" err="1"/>
              <a:t>ejecuta</a:t>
            </a:r>
            <a:r>
              <a:rPr lang="en-US" dirty="0"/>
              <a:t>, </a:t>
            </a:r>
            <a:r>
              <a:rPr lang="en-US" err="1"/>
              <a:t>su</a:t>
            </a:r>
            <a:r>
              <a:rPr lang="en-US" dirty="0"/>
              <a:t> stride se </a:t>
            </a:r>
            <a:r>
              <a:rPr lang="en-US" err="1"/>
              <a:t>decrementa</a:t>
            </a:r>
            <a:r>
              <a:rPr lang="en-US" dirty="0"/>
              <a:t>. La </a:t>
            </a:r>
            <a:r>
              <a:rPr lang="en-US" err="1"/>
              <a:t>tarea</a:t>
            </a:r>
            <a:r>
              <a:rPr lang="en-US" dirty="0"/>
              <a:t> con </a:t>
            </a:r>
            <a:r>
              <a:rPr lang="en-US" err="1"/>
              <a:t>el</a:t>
            </a:r>
            <a:r>
              <a:rPr lang="en-US" dirty="0"/>
              <a:t> </a:t>
            </a:r>
            <a:r>
              <a:rPr lang="en-US" err="1"/>
              <a:t>menor</a:t>
            </a:r>
            <a:r>
              <a:rPr lang="en-US" dirty="0"/>
              <a:t> valor de stride se </a:t>
            </a:r>
            <a:r>
              <a:rPr lang="en-US" err="1"/>
              <a:t>selecciona</a:t>
            </a:r>
            <a:r>
              <a:rPr lang="en-US" dirty="0"/>
              <a:t> para la </a:t>
            </a:r>
            <a:r>
              <a:rPr lang="en-US" err="1"/>
              <a:t>próxima</a:t>
            </a:r>
            <a:r>
              <a:rPr lang="en-US" dirty="0"/>
              <a:t> </a:t>
            </a:r>
            <a:r>
              <a:rPr lang="en-US" err="1"/>
              <a:t>ejecución</a:t>
            </a:r>
            <a:r>
              <a:rPr lang="en-US" dirty="0"/>
              <a:t>.</a:t>
            </a:r>
            <a:endParaRPr lang="es-ES" dirty="0">
              <a:ea typeface="Calibri"/>
              <a:cs typeface="Calibri"/>
            </a:endParaRPr>
          </a:p>
          <a:p>
            <a:pPr marL="0" lvl="1"/>
            <a:r>
              <a:rPr lang="en-US" b="1"/>
              <a:t> </a:t>
            </a:r>
            <a:r>
              <a:rPr lang="en-US" b="1" dirty="0"/>
              <a:t>Ventajas</a:t>
            </a:r>
            <a:r>
              <a:rPr lang="en-US" dirty="0"/>
              <a:t>: Más </a:t>
            </a:r>
            <a:r>
              <a:rPr lang="en-US" err="1"/>
              <a:t>predictivo</a:t>
            </a:r>
            <a:r>
              <a:rPr lang="en-US" dirty="0"/>
              <a:t> y </a:t>
            </a:r>
            <a:r>
              <a:rPr lang="en-US" err="1"/>
              <a:t>justo</a:t>
            </a:r>
            <a:r>
              <a:rPr lang="en-US" dirty="0"/>
              <a:t> </a:t>
            </a:r>
            <a:r>
              <a:rPr lang="en-US" err="1"/>
              <a:t>en</a:t>
            </a:r>
            <a:r>
              <a:rPr lang="en-US" dirty="0"/>
              <a:t> </a:t>
            </a:r>
            <a:r>
              <a:rPr lang="en-US" err="1"/>
              <a:t>comparación</a:t>
            </a:r>
            <a:r>
              <a:rPr lang="en-US" dirty="0"/>
              <a:t> con </a:t>
            </a:r>
            <a:r>
              <a:rPr lang="en-US" err="1"/>
              <a:t>el</a:t>
            </a:r>
            <a:r>
              <a:rPr lang="en-US" dirty="0"/>
              <a:t> lottery scheduling. </a:t>
            </a:r>
            <a:r>
              <a:rPr lang="en-US" err="1"/>
              <a:t>Asegura</a:t>
            </a:r>
            <a:r>
              <a:rPr lang="en-US" dirty="0"/>
              <a:t> que las </a:t>
            </a:r>
            <a:r>
              <a:rPr lang="en-US" err="1"/>
              <a:t>cuotas</a:t>
            </a:r>
            <a:r>
              <a:rPr lang="en-US" dirty="0"/>
              <a:t> </a:t>
            </a:r>
            <a:r>
              <a:rPr lang="en-US" err="1"/>
              <a:t>sean</a:t>
            </a:r>
            <a:r>
              <a:rPr lang="en-US" dirty="0"/>
              <a:t> </a:t>
            </a:r>
            <a:r>
              <a:rPr lang="en-US" err="1"/>
              <a:t>respetadas</a:t>
            </a:r>
            <a:r>
              <a:rPr lang="en-US" dirty="0"/>
              <a:t> de </a:t>
            </a:r>
            <a:r>
              <a:rPr lang="en-US" err="1"/>
              <a:t>manera</a:t>
            </a:r>
            <a:r>
              <a:rPr lang="en-US" dirty="0"/>
              <a:t> </a:t>
            </a:r>
            <a:r>
              <a:rPr lang="en-US" err="1"/>
              <a:t>precisa</a:t>
            </a:r>
            <a:r>
              <a:rPr lang="en-US" dirty="0"/>
              <a:t>.</a:t>
            </a:r>
            <a:endParaRPr lang="es-ES" dirty="0">
              <a:ea typeface="Calibri"/>
              <a:cs typeface="Calibri"/>
            </a:endParaRPr>
          </a:p>
          <a:p>
            <a:pPr marL="285750" lvl="1" indent="-285750">
              <a:buFont typeface="Arial"/>
              <a:buChar char="•"/>
            </a:pPr>
            <a:r>
              <a:rPr lang="en-US" b="1" dirty="0" err="1"/>
              <a:t>Desventajas</a:t>
            </a:r>
            <a:r>
              <a:rPr lang="en-US" dirty="0"/>
              <a:t>: </a:t>
            </a:r>
            <a:r>
              <a:rPr lang="en-US" dirty="0" err="1"/>
              <a:t>Puede</a:t>
            </a:r>
            <a:r>
              <a:rPr lang="en-US" dirty="0"/>
              <a:t> ser </a:t>
            </a:r>
            <a:r>
              <a:rPr lang="en-US" dirty="0" err="1"/>
              <a:t>más</a:t>
            </a:r>
            <a:r>
              <a:rPr lang="en-US" dirty="0"/>
              <a:t> </a:t>
            </a:r>
            <a:r>
              <a:rPr lang="en-US" dirty="0" err="1"/>
              <a:t>complejo</a:t>
            </a:r>
            <a:r>
              <a:rPr lang="en-US" dirty="0"/>
              <a:t> de </a:t>
            </a:r>
            <a:r>
              <a:rPr lang="en-US" dirty="0" err="1"/>
              <a:t>implementar</a:t>
            </a:r>
            <a:r>
              <a:rPr lang="en-US" dirty="0"/>
              <a:t> y </a:t>
            </a:r>
            <a:r>
              <a:rPr lang="en-US" dirty="0" err="1"/>
              <a:t>requiere</a:t>
            </a:r>
            <a:r>
              <a:rPr lang="en-US" dirty="0"/>
              <a:t> </a:t>
            </a:r>
            <a:r>
              <a:rPr lang="en-US" dirty="0" err="1"/>
              <a:t>mantenimiento</a:t>
            </a:r>
            <a:r>
              <a:rPr lang="en-US" dirty="0"/>
              <a:t> </a:t>
            </a:r>
            <a:r>
              <a:rPr lang="en-US" dirty="0" err="1"/>
              <a:t>adicional</a:t>
            </a:r>
            <a:r>
              <a:rPr lang="en-US" dirty="0"/>
              <a:t> para </a:t>
            </a:r>
            <a:r>
              <a:rPr lang="en-US" dirty="0" err="1"/>
              <a:t>gestionar</a:t>
            </a:r>
            <a:r>
              <a:rPr lang="en-US" dirty="0"/>
              <a:t> </a:t>
            </a:r>
            <a:r>
              <a:rPr lang="en-US" dirty="0" err="1"/>
              <a:t>los</a:t>
            </a:r>
            <a:r>
              <a:rPr lang="en-US" dirty="0"/>
              <a:t> </a:t>
            </a:r>
            <a:r>
              <a:rPr lang="en-US" dirty="0" err="1"/>
              <a:t>valores</a:t>
            </a:r>
            <a:r>
              <a:rPr lang="en-US" dirty="0"/>
              <a:t> de stride.</a:t>
            </a:r>
            <a:endParaRPr lang="es-ES" dirty="0"/>
          </a:p>
          <a:p>
            <a:endParaRPr lang="en-US" dirty="0">
              <a:ea typeface="Calibri"/>
              <a:cs typeface="Calibri"/>
            </a:endParaRPr>
          </a:p>
        </p:txBody>
      </p:sp>
      <p:sp>
        <p:nvSpPr>
          <p:cNvPr id="4" name="Marcador de número de diapositiva 3"/>
          <p:cNvSpPr>
            <a:spLocks noGrp="1"/>
          </p:cNvSpPr>
          <p:nvPr>
            <p:ph type="sldNum" sz="quarter" idx="5"/>
          </p:nvPr>
        </p:nvSpPr>
        <p:spPr/>
        <p:txBody>
          <a:bodyPr/>
          <a:lstStyle/>
          <a:p>
            <a:fld id="{A31AEF7A-5FD5-4404-856B-0246095DF2A0}" type="slidenum">
              <a:rPr lang="es-AR" smtClean="0"/>
              <a:pPr/>
              <a:t>39</a:t>
            </a:fld>
            <a:endParaRPr lang="es-AR"/>
          </a:p>
        </p:txBody>
      </p:sp>
    </p:spTree>
    <p:extLst>
      <p:ext uri="{BB962C8B-B14F-4D97-AF65-F5344CB8AC3E}">
        <p14:creationId xmlns:p14="http://schemas.microsoft.com/office/powerpoint/2010/main" val="3338949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A9BBF58-1E71-4159-8971-3E0F6C3F0AA0}" type="datetime1">
              <a:rPr lang="es-ES" smtClean="0"/>
              <a:pPr/>
              <a:t>04/09/2024</a:t>
            </a:fld>
            <a:endParaRPr lang="es-AR"/>
          </a:p>
        </p:txBody>
      </p:sp>
      <p:sp>
        <p:nvSpPr>
          <p:cNvPr id="5" name="Footer Placeholder 4"/>
          <p:cNvSpPr>
            <a:spLocks noGrp="1"/>
          </p:cNvSpPr>
          <p:nvPr>
            <p:ph type="ftr" sz="quarter" idx="11"/>
          </p:nvPr>
        </p:nvSpPr>
        <p:spPr/>
        <p:txBody>
          <a:bodyPr/>
          <a:lstStyle/>
          <a:p>
            <a:endParaRPr lang="es-A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345069400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A9BBF58-1E71-4159-8971-3E0F6C3F0AA0}" type="datetime1">
              <a:rPr lang="es-ES" smtClean="0"/>
              <a:pPr/>
              <a:t>04/09/2024</a:t>
            </a:fld>
            <a:endParaRPr lang="es-AR"/>
          </a:p>
        </p:txBody>
      </p:sp>
      <p:sp>
        <p:nvSpPr>
          <p:cNvPr id="5" name="Footer Placeholder 4"/>
          <p:cNvSpPr>
            <a:spLocks noGrp="1"/>
          </p:cNvSpPr>
          <p:nvPr>
            <p:ph type="ftr" sz="quarter" idx="11"/>
          </p:nvPr>
        </p:nvSpPr>
        <p:spPr/>
        <p:txBody>
          <a:bodyPr/>
          <a:lstStyle/>
          <a:p>
            <a:endParaRPr lang="es-A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234851275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A9BBF58-1E71-4159-8971-3E0F6C3F0AA0}" type="datetime1">
              <a:rPr lang="es-ES" smtClean="0"/>
              <a:pPr/>
              <a:t>04/09/2024</a:t>
            </a:fld>
            <a:endParaRPr lang="es-AR"/>
          </a:p>
        </p:txBody>
      </p:sp>
      <p:sp>
        <p:nvSpPr>
          <p:cNvPr id="5" name="Footer Placeholder 4"/>
          <p:cNvSpPr>
            <a:spLocks noGrp="1"/>
          </p:cNvSpPr>
          <p:nvPr>
            <p:ph type="ftr" sz="quarter" idx="11"/>
          </p:nvPr>
        </p:nvSpPr>
        <p:spPr/>
        <p:txBody>
          <a:bodyPr/>
          <a:lstStyle/>
          <a:p>
            <a:endParaRPr lang="es-A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22171735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A9BBF58-1E71-4159-8971-3E0F6C3F0AA0}" type="datetime1">
              <a:rPr lang="es-ES" smtClean="0"/>
              <a:pPr/>
              <a:t>04/09/2024</a:t>
            </a:fld>
            <a:endParaRPr lang="es-AR"/>
          </a:p>
        </p:txBody>
      </p:sp>
      <p:sp>
        <p:nvSpPr>
          <p:cNvPr id="6" name="Footer Placeholder 5"/>
          <p:cNvSpPr>
            <a:spLocks noGrp="1"/>
          </p:cNvSpPr>
          <p:nvPr>
            <p:ph type="ftr" sz="quarter" idx="11"/>
          </p:nvPr>
        </p:nvSpPr>
        <p:spPr/>
        <p:txBody>
          <a:bodyPr/>
          <a:lstStyle/>
          <a:p>
            <a:endParaRPr lang="es-AR"/>
          </a:p>
        </p:txBody>
      </p:sp>
      <p:sp>
        <p:nvSpPr>
          <p:cNvPr id="12"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3" name="Slide Number Placeholder 5"/>
          <p:cNvSpPr>
            <a:spLocks noGrp="1"/>
          </p:cNvSpPr>
          <p:nvPr>
            <p:ph type="sldNum" sz="quarter" idx="12"/>
          </p:nvPr>
        </p:nvSpPr>
        <p:spPr>
          <a:xfrm>
            <a:off x="511228" y="787783"/>
            <a:ext cx="584978" cy="365125"/>
          </a:xfrm>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207644466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A9BBF58-1E71-4159-8971-3E0F6C3F0AA0}" type="datetime1">
              <a:rPr lang="es-ES" smtClean="0"/>
              <a:pPr/>
              <a:t>04/09/2024</a:t>
            </a:fld>
            <a:endParaRPr lang="es-AR"/>
          </a:p>
        </p:txBody>
      </p:sp>
      <p:sp>
        <p:nvSpPr>
          <p:cNvPr id="8" name="Footer Placeholder 7"/>
          <p:cNvSpPr>
            <a:spLocks noGrp="1"/>
          </p:cNvSpPr>
          <p:nvPr>
            <p:ph type="ftr" sz="quarter" idx="11"/>
          </p:nvPr>
        </p:nvSpPr>
        <p:spPr/>
        <p:txBody>
          <a:bodyPr/>
          <a:lstStyle/>
          <a:p>
            <a:endParaRPr lang="es-A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249195228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A9BBF58-1E71-4159-8971-3E0F6C3F0AA0}" type="datetime1">
              <a:rPr lang="es-ES" smtClean="0"/>
              <a:pPr/>
              <a:t>04/09/2024</a:t>
            </a:fld>
            <a:endParaRPr lang="es-AR"/>
          </a:p>
        </p:txBody>
      </p:sp>
      <p:sp>
        <p:nvSpPr>
          <p:cNvPr id="4" name="Footer Placeholder 3"/>
          <p:cNvSpPr>
            <a:spLocks noGrp="1"/>
          </p:cNvSpPr>
          <p:nvPr>
            <p:ph type="ftr" sz="quarter" idx="11"/>
          </p:nvPr>
        </p:nvSpPr>
        <p:spPr/>
        <p:txBody>
          <a:bodyPr/>
          <a:lstStyle/>
          <a:p>
            <a:endParaRPr lang="es-A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289470782"/>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9BBF58-1E71-4159-8971-3E0F6C3F0AA0}" type="datetime1">
              <a:rPr lang="es-ES" smtClean="0"/>
              <a:pPr/>
              <a:t>04/09/2024</a:t>
            </a:fld>
            <a:endParaRPr lang="es-AR"/>
          </a:p>
        </p:txBody>
      </p:sp>
      <p:sp>
        <p:nvSpPr>
          <p:cNvPr id="3" name="Footer Placeholder 2"/>
          <p:cNvSpPr>
            <a:spLocks noGrp="1"/>
          </p:cNvSpPr>
          <p:nvPr>
            <p:ph type="ftr" sz="quarter" idx="11"/>
          </p:nvPr>
        </p:nvSpPr>
        <p:spPr/>
        <p:txBody>
          <a:bodyPr/>
          <a:lstStyle/>
          <a:p>
            <a:endParaRPr lang="es-A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377252572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A9BBF58-1E71-4159-8971-3E0F6C3F0AA0}" type="datetime1">
              <a:rPr lang="es-ES" smtClean="0"/>
              <a:pPr/>
              <a:t>04/09/2024</a:t>
            </a:fld>
            <a:endParaRPr lang="es-AR"/>
          </a:p>
        </p:txBody>
      </p:sp>
      <p:sp>
        <p:nvSpPr>
          <p:cNvPr id="6" name="Footer Placeholder 5"/>
          <p:cNvSpPr>
            <a:spLocks noGrp="1"/>
          </p:cNvSpPr>
          <p:nvPr>
            <p:ph type="ftr" sz="quarter" idx="11"/>
          </p:nvPr>
        </p:nvSpPr>
        <p:spPr/>
        <p:txBody>
          <a:bodyPr/>
          <a:lstStyle/>
          <a:p>
            <a:endParaRPr lang="es-A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294159002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A9BBF58-1E71-4159-8971-3E0F6C3F0AA0}" type="datetime1">
              <a:rPr lang="es-ES" smtClean="0"/>
              <a:pPr/>
              <a:t>04/09/2024</a:t>
            </a:fld>
            <a:endParaRPr lang="es-AR"/>
          </a:p>
        </p:txBody>
      </p:sp>
      <p:sp>
        <p:nvSpPr>
          <p:cNvPr id="6" name="Footer Placeholder 5"/>
          <p:cNvSpPr>
            <a:spLocks noGrp="1"/>
          </p:cNvSpPr>
          <p:nvPr>
            <p:ph type="ftr" sz="quarter" idx="11"/>
          </p:nvPr>
        </p:nvSpPr>
        <p:spPr/>
        <p:txBody>
          <a:bodyPr/>
          <a:lstStyle/>
          <a:p>
            <a:endParaRPr lang="es-A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945520247"/>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A9BBF58-1E71-4159-8971-3E0F6C3F0AA0}" type="datetime1">
              <a:rPr lang="es-ES" smtClean="0"/>
              <a:pPr/>
              <a:t>04/09/2024</a:t>
            </a:fld>
            <a:endParaRPr lang="es-AR"/>
          </a:p>
        </p:txBody>
      </p:sp>
      <p:sp>
        <p:nvSpPr>
          <p:cNvPr id="5" name="Footer Placeholder 4"/>
          <p:cNvSpPr>
            <a:spLocks noGrp="1"/>
          </p:cNvSpPr>
          <p:nvPr>
            <p:ph type="ftr" sz="quarter" idx="11"/>
          </p:nvPr>
        </p:nvSpPr>
        <p:spPr/>
        <p:txBody>
          <a:bodyPr/>
          <a:lstStyle/>
          <a:p>
            <a:endParaRPr lang="es-A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43247029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A9BBF58-1E71-4159-8971-3E0F6C3F0AA0}" type="datetime1">
              <a:rPr lang="es-ES" smtClean="0"/>
              <a:pPr/>
              <a:t>04/09/2024</a:t>
            </a:fld>
            <a:endParaRPr lang="es-AR"/>
          </a:p>
        </p:txBody>
      </p:sp>
      <p:sp>
        <p:nvSpPr>
          <p:cNvPr id="5" name="Footer Placeholder 4"/>
          <p:cNvSpPr>
            <a:spLocks noGrp="1"/>
          </p:cNvSpPr>
          <p:nvPr>
            <p:ph type="ftr" sz="quarter" idx="11"/>
          </p:nvPr>
        </p:nvSpPr>
        <p:spPr/>
        <p:txBody>
          <a:bodyPr/>
          <a:lstStyle/>
          <a:p>
            <a:endParaRPr lang="es-A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A38239A-EB90-4045-A7DC-03E6D006563B}" type="slidenum">
              <a:rPr lang="es-AR" smtClean="0"/>
              <a:pPr/>
              <a:t>‹Nº›</a:t>
            </a:fld>
            <a:endParaRPr lang="es-A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2522604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1A9BBF58-1E71-4159-8971-3E0F6C3F0AA0}" type="datetime1">
              <a:rPr lang="es-ES" smtClean="0"/>
              <a:pPr/>
              <a:t>04/09/2024</a:t>
            </a:fld>
            <a:endParaRPr lang="es-AR"/>
          </a:p>
        </p:txBody>
      </p:sp>
      <p:sp>
        <p:nvSpPr>
          <p:cNvPr id="6" name="Footer Placeholder 5"/>
          <p:cNvSpPr>
            <a:spLocks noGrp="1"/>
          </p:cNvSpPr>
          <p:nvPr>
            <p:ph type="ftr" sz="quarter" idx="11"/>
          </p:nvPr>
        </p:nvSpPr>
        <p:spPr/>
        <p:txBody>
          <a:bodyPr/>
          <a:lstStyle/>
          <a:p>
            <a:endParaRPr lang="es-A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90483555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1A9BBF58-1E71-4159-8971-3E0F6C3F0AA0}" type="datetime1">
              <a:rPr lang="es-ES" smtClean="0"/>
              <a:pPr/>
              <a:t>04/09/2024</a:t>
            </a:fld>
            <a:endParaRPr lang="es-AR"/>
          </a:p>
        </p:txBody>
      </p:sp>
      <p:sp>
        <p:nvSpPr>
          <p:cNvPr id="6" name="Footer Placeholder 5"/>
          <p:cNvSpPr>
            <a:spLocks noGrp="1"/>
          </p:cNvSpPr>
          <p:nvPr>
            <p:ph type="ftr" sz="quarter" idx="11"/>
          </p:nvPr>
        </p:nvSpPr>
        <p:spPr/>
        <p:txBody>
          <a:bodyPr/>
          <a:lstStyle/>
          <a:p>
            <a:endParaRPr lang="es-A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A38239A-EB90-4045-A7DC-03E6D006563B}" type="slidenum">
              <a:rPr lang="es-AR" smtClean="0"/>
              <a:pPr/>
              <a:t>‹Nº›</a:t>
            </a:fld>
            <a:endParaRPr lang="es-A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62172504"/>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1A9BBF58-1E71-4159-8971-3E0F6C3F0AA0}" type="datetime1">
              <a:rPr lang="es-ES" smtClean="0"/>
              <a:pPr/>
              <a:t>04/09/2024</a:t>
            </a:fld>
            <a:endParaRPr lang="es-AR"/>
          </a:p>
        </p:txBody>
      </p:sp>
      <p:sp>
        <p:nvSpPr>
          <p:cNvPr id="6" name="Footer Placeholder 5"/>
          <p:cNvSpPr>
            <a:spLocks noGrp="1"/>
          </p:cNvSpPr>
          <p:nvPr>
            <p:ph type="ftr" sz="quarter" idx="11"/>
          </p:nvPr>
        </p:nvSpPr>
        <p:spPr/>
        <p:txBody>
          <a:bodyPr/>
          <a:lstStyle/>
          <a:p>
            <a:endParaRPr lang="es-A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3603469214"/>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A9BBF58-1E71-4159-8971-3E0F6C3F0AA0}" type="datetime1">
              <a:rPr lang="es-ES" smtClean="0"/>
              <a:pPr/>
              <a:t>04/09/2024</a:t>
            </a:fld>
            <a:endParaRPr lang="es-AR"/>
          </a:p>
        </p:txBody>
      </p:sp>
      <p:sp>
        <p:nvSpPr>
          <p:cNvPr id="5" name="Footer Placeholder 4"/>
          <p:cNvSpPr>
            <a:spLocks noGrp="1"/>
          </p:cNvSpPr>
          <p:nvPr>
            <p:ph type="ftr" sz="quarter" idx="11"/>
          </p:nvPr>
        </p:nvSpPr>
        <p:spPr/>
        <p:txBody>
          <a:bodyPr/>
          <a:lstStyle/>
          <a:p>
            <a:endParaRPr lang="es-A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16558896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A9BBF58-1E71-4159-8971-3E0F6C3F0AA0}" type="datetime1">
              <a:rPr lang="es-ES" smtClean="0"/>
              <a:pPr/>
              <a:t>04/09/2024</a:t>
            </a:fld>
            <a:endParaRPr lang="es-AR"/>
          </a:p>
        </p:txBody>
      </p:sp>
      <p:sp>
        <p:nvSpPr>
          <p:cNvPr id="5" name="Footer Placeholder 4"/>
          <p:cNvSpPr>
            <a:spLocks noGrp="1"/>
          </p:cNvSpPr>
          <p:nvPr>
            <p:ph type="ftr" sz="quarter" idx="11"/>
          </p:nvPr>
        </p:nvSpPr>
        <p:spPr/>
        <p:txBody>
          <a:bodyPr/>
          <a:lstStyle/>
          <a:p>
            <a:endParaRPr lang="es-A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A38239A-EB90-4045-A7DC-03E6D006563B}" type="slidenum">
              <a:rPr lang="es-AR" smtClean="0"/>
              <a:pPr/>
              <a:t>‹Nº›</a:t>
            </a:fld>
            <a:endParaRPr lang="es-AR"/>
          </a:p>
        </p:txBody>
      </p:sp>
    </p:spTree>
    <p:extLst>
      <p:ext uri="{BB962C8B-B14F-4D97-AF65-F5344CB8AC3E}">
        <p14:creationId xmlns:p14="http://schemas.microsoft.com/office/powerpoint/2010/main" val="1607124007"/>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04"/>
            <a:ext cx="1952272" cy="6853049"/>
            <a:chOff x="6627813" y="195650"/>
            <a:chExt cx="1952625" cy="5678101"/>
          </a:xfrm>
        </p:grpSpPr>
        <p:sp>
          <p:nvSpPr>
            <p:cNvPr id="50" name="Freeform 27"/>
            <p:cNvSpPr/>
            <p:nvPr/>
          </p:nvSpPr>
          <p:spPr bwMode="auto">
            <a:xfrm>
              <a:off x="6627813" y="19565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1A9BBF58-1E71-4159-8971-3E0F6C3F0AA0}" type="datetime1">
              <a:rPr lang="es-ES" smtClean="0"/>
              <a:pPr/>
              <a:t>04/09/2024</a:t>
            </a:fld>
            <a:endParaRPr lang="es-A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AR"/>
          </a:p>
        </p:txBody>
      </p:sp>
      <p:sp>
        <p:nvSpPr>
          <p:cNvPr id="6" name="Slide Number Placeholder 5"/>
          <p:cNvSpPr>
            <a:spLocks noGrp="1"/>
          </p:cNvSpPr>
          <p:nvPr>
            <p:ph type="sldNum" sz="quarter" idx="4"/>
          </p:nvPr>
        </p:nvSpPr>
        <p:spPr>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8A38239A-EB90-4045-A7DC-03E6D006563B}" type="slidenum">
              <a:rPr lang="es-AR" smtClean="0"/>
              <a:pPr/>
              <a:t>‹Nº›</a:t>
            </a:fld>
            <a:endParaRPr lang="es-AR"/>
          </a:p>
        </p:txBody>
      </p:sp>
    </p:spTree>
    <p:extLst>
      <p:ext uri="{BB962C8B-B14F-4D97-AF65-F5344CB8AC3E}">
        <p14:creationId xmlns:p14="http://schemas.microsoft.com/office/powerpoint/2010/main" val="2246743437"/>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slide" Target="slide45.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1.pn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3.gif"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 /><Relationship Id="rId2" Type="http://schemas.openxmlformats.org/officeDocument/2006/relationships/diagramData" Target="../diagrams/data2.xml" /><Relationship Id="rId1" Type="http://schemas.openxmlformats.org/officeDocument/2006/relationships/slideLayout" Target="../slideLayouts/slideLayout2.xml" /><Relationship Id="rId6" Type="http://schemas.microsoft.com/office/2007/relationships/diagramDrawing" Target="../diagrams/drawing2.xml" /><Relationship Id="rId5" Type="http://schemas.openxmlformats.org/officeDocument/2006/relationships/diagramColors" Target="../diagrams/colors2.xml" /><Relationship Id="rId4" Type="http://schemas.openxmlformats.org/officeDocument/2006/relationships/diagramQuickStyle" Target="../diagrams/quickStyle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 /><Relationship Id="rId2" Type="http://schemas.openxmlformats.org/officeDocument/2006/relationships/diagramData" Target="../diagrams/data3.xml" /><Relationship Id="rId1" Type="http://schemas.openxmlformats.org/officeDocument/2006/relationships/slideLayout" Target="../slideLayouts/slideLayout2.xml" /><Relationship Id="rId6" Type="http://schemas.microsoft.com/office/2007/relationships/diagramDrawing" Target="../diagrams/drawing3.xml" /><Relationship Id="rId5" Type="http://schemas.openxmlformats.org/officeDocument/2006/relationships/diagramColors" Target="../diagrams/colors3.xml" /><Relationship Id="rId4" Type="http://schemas.openxmlformats.org/officeDocument/2006/relationships/diagramQuickStyle" Target="../diagrams/quickStyle3.xml" /></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4.xml" /><Relationship Id="rId2" Type="http://schemas.openxmlformats.org/officeDocument/2006/relationships/diagramData" Target="../diagrams/data4.xml" /><Relationship Id="rId1" Type="http://schemas.openxmlformats.org/officeDocument/2006/relationships/slideLayout" Target="../slideLayouts/slideLayout2.xml" /><Relationship Id="rId6" Type="http://schemas.microsoft.com/office/2007/relationships/diagramDrawing" Target="../diagrams/drawing4.xml" /><Relationship Id="rId5" Type="http://schemas.openxmlformats.org/officeDocument/2006/relationships/diagramColors" Target="../diagrams/colors4.xml" /><Relationship Id="rId4" Type="http://schemas.openxmlformats.org/officeDocument/2006/relationships/diagramQuickStyle" Target="../diagrams/quickStyle4.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7.xml" /></Relationships>
</file>

<file path=ppt/slides/_rels/slide42.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2" Type="http://schemas.openxmlformats.org/officeDocument/2006/relationships/image" Target="../media/image15.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ctrTitle"/>
          </p:nvPr>
        </p:nvSpPr>
        <p:spPr>
          <a:xfrm>
            <a:off x="716959" y="1449298"/>
            <a:ext cx="7712354" cy="3960440"/>
          </a:xfrm>
        </p:spPr>
        <p:txBody>
          <a:bodyPr>
            <a:normAutofit fontScale="90000"/>
          </a:bodyPr>
          <a:lstStyle/>
          <a:p>
            <a:pPr algn="ctr"/>
            <a:r>
              <a:rPr lang="es-AR" dirty="0"/>
              <a:t>Sistemas</a:t>
            </a:r>
            <a:r>
              <a:rPr lang="en-US" dirty="0"/>
              <a:t> de </a:t>
            </a:r>
            <a:r>
              <a:rPr lang="es-AR" dirty="0"/>
              <a:t>Tiempo</a:t>
            </a:r>
            <a:r>
              <a:rPr lang="en-US" dirty="0"/>
              <a:t> Real</a:t>
            </a:r>
            <a:br>
              <a:rPr lang="en-US" dirty="0"/>
            </a:br>
            <a:br>
              <a:rPr lang="en-US" dirty="0"/>
            </a:br>
            <a:br>
              <a:rPr lang="en-US" dirty="0"/>
            </a:br>
            <a:br>
              <a:rPr lang="en-US" dirty="0"/>
            </a:br>
            <a:r>
              <a:rPr lang="es-AR" sz="2800" dirty="0"/>
              <a:t>Cátedra de Sistemas Operativos Avanzados</a:t>
            </a:r>
            <a:endParaRPr lang="es-AR" dirty="0"/>
          </a:p>
        </p:txBody>
      </p:sp>
      <p:sp>
        <p:nvSpPr>
          <p:cNvPr id="3" name="2 Marcador de número de diapositiva"/>
          <p:cNvSpPr>
            <a:spLocks noGrp="1"/>
          </p:cNvSpPr>
          <p:nvPr>
            <p:ph type="sldNum" sz="quarter" idx="12"/>
          </p:nvPr>
        </p:nvSpPr>
        <p:spPr/>
        <p:txBody>
          <a:bodyPr/>
          <a:lstStyle/>
          <a:p>
            <a:fld id="{8A38239A-EB90-4045-A7DC-03E6D006563B}" type="slidenum">
              <a:rPr lang="es-AR" smtClean="0"/>
              <a:pPr/>
              <a:t>1</a:t>
            </a:fld>
            <a:endParaRPr lang="es-A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096206" y="147338"/>
            <a:ext cx="6589199" cy="1280890"/>
          </a:xfrm>
        </p:spPr>
        <p:txBody>
          <a:bodyPr/>
          <a:lstStyle/>
          <a:p>
            <a:pPr algn="ctr"/>
            <a:r>
              <a:rPr lang="es-AR" sz="3200" b="1" dirty="0"/>
              <a:t>Objetivos</a:t>
            </a:r>
            <a:endParaRPr lang="es-AR" b="1" dirty="0"/>
          </a:p>
        </p:txBody>
      </p:sp>
      <p:sp>
        <p:nvSpPr>
          <p:cNvPr id="71683" name="Rectangle 3"/>
          <p:cNvSpPr>
            <a:spLocks noGrp="1" noChangeArrowheads="1"/>
          </p:cNvSpPr>
          <p:nvPr>
            <p:ph idx="1"/>
          </p:nvPr>
        </p:nvSpPr>
        <p:spPr>
          <a:xfrm>
            <a:off x="971601" y="1484784"/>
            <a:ext cx="7562800" cy="4896544"/>
          </a:xfrm>
        </p:spPr>
        <p:txBody>
          <a:bodyPr vert="horz" lIns="91440" tIns="45720" rIns="91440" bIns="45720" rtlCol="0" anchor="t">
            <a:noAutofit/>
          </a:bodyPr>
          <a:lstStyle/>
          <a:p>
            <a:r>
              <a:rPr lang="es-AR" sz="2400" dirty="0"/>
              <a:t>Explicar los requisitos de tiempo de sistemas de tiempo real</a:t>
            </a:r>
          </a:p>
          <a:p>
            <a:endParaRPr lang="es-AR" sz="2400" dirty="0"/>
          </a:p>
          <a:p>
            <a:r>
              <a:rPr lang="es-AR" sz="2400" dirty="0"/>
              <a:t>Distinguir entre sistemas de Tiempo Real </a:t>
            </a:r>
            <a:r>
              <a:rPr lang="es-AR" sz="2400" dirty="0" err="1"/>
              <a:t>Hard</a:t>
            </a:r>
            <a:r>
              <a:rPr lang="es-AR" sz="2400" dirty="0"/>
              <a:t> y </a:t>
            </a:r>
            <a:r>
              <a:rPr lang="es-AR" sz="2400" dirty="0" err="1"/>
              <a:t>Soft</a:t>
            </a:r>
            <a:br>
              <a:rPr lang="es-AR" sz="2400" dirty="0"/>
            </a:br>
            <a:endParaRPr lang="es-AR" sz="2400" dirty="0"/>
          </a:p>
          <a:p>
            <a:r>
              <a:rPr lang="es-AR" sz="2400" dirty="0"/>
              <a:t>Discutir las distintas características de sistemas en tiempo real.</a:t>
            </a:r>
          </a:p>
          <a:p>
            <a:pPr>
              <a:buNone/>
            </a:pPr>
            <a:endParaRPr lang="es-AR" sz="2400" dirty="0"/>
          </a:p>
          <a:p>
            <a:r>
              <a:rPr lang="es-AR" sz="2400" dirty="0"/>
              <a:t>Describir los algoritmos de planificación.</a:t>
            </a:r>
            <a:endParaRPr lang="en-US" sz="2400" dirty="0"/>
          </a:p>
        </p:txBody>
      </p:sp>
      <p:sp>
        <p:nvSpPr>
          <p:cNvPr id="4" name="3 Marcador de número de diapositiva"/>
          <p:cNvSpPr>
            <a:spLocks noGrp="1"/>
          </p:cNvSpPr>
          <p:nvPr>
            <p:ph type="sldNum" sz="quarter" idx="12"/>
          </p:nvPr>
        </p:nvSpPr>
        <p:spPr/>
        <p:txBody>
          <a:bodyPr/>
          <a:lstStyle/>
          <a:p>
            <a:fld id="{8A38239A-EB90-4045-A7DC-03E6D006563B}" type="slidenum">
              <a:rPr lang="es-AR" smtClean="0"/>
              <a:pPr/>
              <a:t>2</a:t>
            </a:fld>
            <a:endParaRPr lang="es-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 calcmode="lin" valueType="num">
                                      <p:cBhvr additive="base">
                                        <p:cTn id="7" dur="500" fill="hold"/>
                                        <p:tgtEl>
                                          <p:spTgt spid="716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6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683">
                                            <p:txEl>
                                              <p:pRg st="2" end="2"/>
                                            </p:txEl>
                                          </p:spTgt>
                                        </p:tgtEl>
                                        <p:attrNameLst>
                                          <p:attrName>style.visibility</p:attrName>
                                        </p:attrNameLst>
                                      </p:cBhvr>
                                      <p:to>
                                        <p:strVal val="visible"/>
                                      </p:to>
                                    </p:set>
                                    <p:anim calcmode="lin" valueType="num">
                                      <p:cBhvr additive="base">
                                        <p:cTn id="13" dur="500" fill="hold"/>
                                        <p:tgtEl>
                                          <p:spTgt spid="7168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16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1683">
                                            <p:txEl>
                                              <p:pRg st="3" end="3"/>
                                            </p:txEl>
                                          </p:spTgt>
                                        </p:tgtEl>
                                        <p:attrNameLst>
                                          <p:attrName>style.visibility</p:attrName>
                                        </p:attrNameLst>
                                      </p:cBhvr>
                                      <p:to>
                                        <p:strVal val="visible"/>
                                      </p:to>
                                    </p:set>
                                    <p:anim calcmode="lin" valueType="num">
                                      <p:cBhvr additive="base">
                                        <p:cTn id="19" dur="500" fill="hold"/>
                                        <p:tgtEl>
                                          <p:spTgt spid="7168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6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1683">
                                            <p:txEl>
                                              <p:pRg st="5" end="5"/>
                                            </p:txEl>
                                          </p:spTgt>
                                        </p:tgtEl>
                                        <p:attrNameLst>
                                          <p:attrName>style.visibility</p:attrName>
                                        </p:attrNameLst>
                                      </p:cBhvr>
                                      <p:to>
                                        <p:strVal val="visible"/>
                                      </p:to>
                                    </p:set>
                                    <p:anim calcmode="lin" valueType="num">
                                      <p:cBhvr additive="base">
                                        <p:cTn id="25" dur="500" fill="hold"/>
                                        <p:tgtEl>
                                          <p:spTgt spid="7168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168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31640" y="34006"/>
            <a:ext cx="6589199" cy="606107"/>
          </a:xfrm>
        </p:spPr>
        <p:txBody>
          <a:bodyPr/>
          <a:lstStyle/>
          <a:p>
            <a:pPr algn="ctr"/>
            <a:r>
              <a:rPr lang="es-AR" sz="3200" b="1" dirty="0"/>
              <a:t>Ejemplos</a:t>
            </a:r>
            <a:endParaRPr lang="en-US" b="1" dirty="0"/>
          </a:p>
        </p:txBody>
      </p:sp>
      <p:sp>
        <p:nvSpPr>
          <p:cNvPr id="2" name="Content Placeholder 1"/>
          <p:cNvSpPr>
            <a:spLocks noGrp="1"/>
          </p:cNvSpPr>
          <p:nvPr>
            <p:ph idx="1"/>
          </p:nvPr>
        </p:nvSpPr>
        <p:spPr>
          <a:xfrm>
            <a:off x="806347" y="1164593"/>
            <a:ext cx="7632848" cy="5456973"/>
          </a:xfrm>
        </p:spPr>
        <p:txBody>
          <a:bodyPr vert="horz" lIns="91440" tIns="45720" rIns="91440" bIns="45720" rtlCol="0" anchor="t">
            <a:normAutofit fontScale="85000" lnSpcReduction="20000"/>
          </a:bodyPr>
          <a:lstStyle/>
          <a:p>
            <a:pPr algn="just"/>
            <a:r>
              <a:rPr lang="es-AR" sz="2200" b="1" dirty="0">
                <a:ea typeface="+mn-lt"/>
                <a:cs typeface="+mn-lt"/>
              </a:rPr>
              <a:t>Control de procesos industriales</a:t>
            </a:r>
            <a:r>
              <a:rPr lang="es-AR" sz="2200" dirty="0">
                <a:ea typeface="+mn-lt"/>
                <a:cs typeface="+mn-lt"/>
              </a:rPr>
              <a:t>: En plantas de manufactura, sistemas de control de robots, y líneas de producción, donde los sistemas deben reaccionar a sensores y ajustar las acciones de maquinaria en tiempo real para mantener la eficiencia y seguridad.</a:t>
            </a:r>
            <a:endParaRPr lang="es-AR" sz="2200" dirty="0"/>
          </a:p>
          <a:p>
            <a:pPr marL="0" indent="0" algn="just">
              <a:buNone/>
            </a:pPr>
            <a:endParaRPr lang="es-AR" sz="2200" dirty="0">
              <a:ea typeface="+mn-lt"/>
              <a:cs typeface="+mn-lt"/>
            </a:endParaRPr>
          </a:p>
          <a:p>
            <a:pPr algn="just"/>
            <a:r>
              <a:rPr lang="es-AR" sz="2200" b="1" dirty="0">
                <a:ea typeface="+mn-lt"/>
                <a:cs typeface="+mn-lt"/>
              </a:rPr>
              <a:t>Sistemas de control en vehículos</a:t>
            </a:r>
            <a:r>
              <a:rPr lang="es-AR" sz="2200" dirty="0">
                <a:ea typeface="+mn-lt"/>
                <a:cs typeface="+mn-lt"/>
              </a:rPr>
              <a:t>: Como los sistemas de frenado antibloqueo (ABS) o los sistemas de control de estabilidad, que requieren respuestas inmediatas a las condiciones del vehículo y del camino.</a:t>
            </a:r>
            <a:endParaRPr lang="es-AR" dirty="0"/>
          </a:p>
          <a:p>
            <a:pPr marL="0" indent="0" algn="just">
              <a:buNone/>
            </a:pPr>
            <a:endParaRPr lang="es-AR" sz="2200" dirty="0">
              <a:ea typeface="+mn-lt"/>
              <a:cs typeface="+mn-lt"/>
            </a:endParaRPr>
          </a:p>
          <a:p>
            <a:pPr algn="just"/>
            <a:r>
              <a:rPr lang="es-AR" sz="2200" b="1" dirty="0">
                <a:ea typeface="+mn-lt"/>
                <a:cs typeface="+mn-lt"/>
              </a:rPr>
              <a:t>Dispositivos médicos</a:t>
            </a:r>
            <a:r>
              <a:rPr lang="es-AR" sz="2200" dirty="0">
                <a:ea typeface="+mn-lt"/>
                <a:cs typeface="+mn-lt"/>
              </a:rPr>
              <a:t>: Equipos como marcapasos, máquinas de soporte vital o sistemas de diagnóstico que necesitan monitorear y responder a los signos vitales de un paciente en tiempo real.</a:t>
            </a:r>
            <a:endParaRPr lang="es-AR" dirty="0"/>
          </a:p>
          <a:p>
            <a:pPr marL="0" indent="0" algn="just">
              <a:buNone/>
            </a:pPr>
            <a:endParaRPr lang="es-AR" sz="2200" dirty="0">
              <a:ea typeface="+mn-lt"/>
              <a:cs typeface="+mn-lt"/>
            </a:endParaRPr>
          </a:p>
          <a:p>
            <a:pPr algn="just"/>
            <a:r>
              <a:rPr lang="es-AR" sz="2200" b="1" dirty="0">
                <a:ea typeface="+mn-lt"/>
                <a:cs typeface="+mn-lt"/>
              </a:rPr>
              <a:t>Sistemas de aviación y defensa</a:t>
            </a:r>
            <a:r>
              <a:rPr lang="es-AR" sz="2200" dirty="0">
                <a:ea typeface="+mn-lt"/>
                <a:cs typeface="+mn-lt"/>
              </a:rPr>
              <a:t>: Como el control de vuelo en aviones y sistemas de radar, donde los errores o retrasos pueden tener consecuencias catastróficas.</a:t>
            </a:r>
            <a:endParaRPr lang="es-AR" dirty="0"/>
          </a:p>
          <a:p>
            <a:pPr algn="just">
              <a:lnSpc>
                <a:spcPct val="150000"/>
              </a:lnSpc>
            </a:pPr>
            <a:endParaRPr lang="es-AR" sz="2200" dirty="0"/>
          </a:p>
        </p:txBody>
      </p:sp>
      <p:sp>
        <p:nvSpPr>
          <p:cNvPr id="3" name="Slide Number Placeholder 2"/>
          <p:cNvSpPr>
            <a:spLocks noGrp="1"/>
          </p:cNvSpPr>
          <p:nvPr>
            <p:ph type="sldNum" sz="quarter" idx="12"/>
          </p:nvPr>
        </p:nvSpPr>
        <p:spPr/>
        <p:txBody>
          <a:bodyPr/>
          <a:lstStyle/>
          <a:p>
            <a:fld id="{8A38239A-EB90-4045-A7DC-03E6D006563B}" type="slidenum">
              <a:rPr lang="es-AR" smtClean="0"/>
              <a:pPr/>
              <a:t>3</a:t>
            </a:fld>
            <a:endParaRPr lang="es-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5169" y="116632"/>
            <a:ext cx="6589199" cy="1280890"/>
          </a:xfrm>
        </p:spPr>
        <p:txBody>
          <a:bodyPr>
            <a:normAutofit/>
          </a:bodyPr>
          <a:lstStyle/>
          <a:p>
            <a:pPr algn="ctr"/>
            <a:r>
              <a:rPr lang="es-AR" sz="3200" b="1" dirty="0"/>
              <a:t>¿Qué tienen en común?</a:t>
            </a:r>
            <a:endParaRPr lang="en-US" sz="3200" b="1" dirty="0"/>
          </a:p>
        </p:txBody>
      </p:sp>
      <p:sp>
        <p:nvSpPr>
          <p:cNvPr id="2" name="Content Placeholder 1"/>
          <p:cNvSpPr>
            <a:spLocks noGrp="1"/>
          </p:cNvSpPr>
          <p:nvPr>
            <p:ph idx="1"/>
          </p:nvPr>
        </p:nvSpPr>
        <p:spPr>
          <a:xfrm>
            <a:off x="700969" y="1394369"/>
            <a:ext cx="7755150" cy="2967582"/>
          </a:xfrm>
        </p:spPr>
        <p:txBody>
          <a:bodyPr>
            <a:normAutofit/>
          </a:bodyPr>
          <a:lstStyle/>
          <a:p>
            <a:pPr>
              <a:lnSpc>
                <a:spcPct val="150000"/>
              </a:lnSpc>
            </a:pPr>
            <a:r>
              <a:rPr lang="es-AR" sz="2400" dirty="0"/>
              <a:t>Llegan pedidos que deben ser atendidos</a:t>
            </a:r>
          </a:p>
          <a:p>
            <a:pPr>
              <a:lnSpc>
                <a:spcPct val="150000"/>
              </a:lnSpc>
            </a:pPr>
            <a:r>
              <a:rPr lang="es-AR" sz="2400" dirty="0"/>
              <a:t>Rígidas limitaciones tiempo de atención</a:t>
            </a:r>
          </a:p>
          <a:p>
            <a:pPr>
              <a:lnSpc>
                <a:spcPct val="150000"/>
              </a:lnSpc>
            </a:pPr>
            <a:r>
              <a:rPr lang="es-AR" sz="2400" dirty="0"/>
              <a:t>No hay procesamiento de datos</a:t>
            </a:r>
          </a:p>
          <a:p>
            <a:pPr>
              <a:lnSpc>
                <a:spcPct val="150000"/>
              </a:lnSpc>
            </a:pPr>
            <a:r>
              <a:rPr lang="es-AR" sz="2400" dirty="0"/>
              <a:t>Tiempos de repuesta prefijados</a:t>
            </a:r>
          </a:p>
          <a:p>
            <a:pPr>
              <a:lnSpc>
                <a:spcPct val="150000"/>
              </a:lnSpc>
            </a:pPr>
            <a:endParaRPr lang="es-AR" sz="2400" dirty="0"/>
          </a:p>
          <a:p>
            <a:pPr marL="0" indent="0">
              <a:lnSpc>
                <a:spcPct val="150000"/>
              </a:lnSpc>
              <a:buNone/>
            </a:pPr>
            <a:endParaRPr lang="en-US" sz="2400" dirty="0"/>
          </a:p>
        </p:txBody>
      </p:sp>
      <p:sp>
        <p:nvSpPr>
          <p:cNvPr id="3" name="Slide Number Placeholder 2"/>
          <p:cNvSpPr>
            <a:spLocks noGrp="1"/>
          </p:cNvSpPr>
          <p:nvPr>
            <p:ph type="sldNum" sz="quarter" idx="12"/>
          </p:nvPr>
        </p:nvSpPr>
        <p:spPr/>
        <p:txBody>
          <a:bodyPr/>
          <a:lstStyle/>
          <a:p>
            <a:fld id="{8A38239A-EB90-4045-A7DC-03E6D006563B}" type="slidenum">
              <a:rPr lang="es-AR" smtClean="0"/>
              <a:pPr/>
              <a:t>4</a:t>
            </a:fld>
            <a:endParaRPr lang="es-AR"/>
          </a:p>
        </p:txBody>
      </p:sp>
      <p:sp>
        <p:nvSpPr>
          <p:cNvPr id="5" name="CuadroTexto 4">
            <a:extLst>
              <a:ext uri="{FF2B5EF4-FFF2-40B4-BE49-F238E27FC236}">
                <a16:creationId xmlns:a16="http://schemas.microsoft.com/office/drawing/2014/main" id="{839B8D3F-DAE9-42F2-AE9E-6888ADEF1E9E}"/>
              </a:ext>
            </a:extLst>
          </p:cNvPr>
          <p:cNvSpPr txBox="1"/>
          <p:nvPr/>
        </p:nvSpPr>
        <p:spPr>
          <a:xfrm>
            <a:off x="487325" y="5085184"/>
            <a:ext cx="8169349" cy="523220"/>
          </a:xfrm>
          <a:prstGeom prst="rect">
            <a:avLst/>
          </a:prstGeom>
          <a:noFill/>
        </p:spPr>
        <p:txBody>
          <a:bodyPr wrap="square" rtlCol="0">
            <a:spAutoFit/>
          </a:bodyPr>
          <a:lstStyle/>
          <a:p>
            <a:pPr algn="ctr"/>
            <a:r>
              <a:rPr lang="es-AR" sz="2800" b="1" dirty="0">
                <a:solidFill>
                  <a:srgbClr val="FF0000"/>
                </a:solidFill>
              </a:rPr>
              <a:t>SISTEMA DE TIEMPO REAL EMBEBIDO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277400" y="44624"/>
            <a:ext cx="6589199" cy="743159"/>
          </a:xfrm>
        </p:spPr>
        <p:txBody>
          <a:bodyPr vert="horz" lIns="91440" tIns="45720" rIns="91440" bIns="45720" rtlCol="0" anchor="t">
            <a:normAutofit/>
          </a:bodyPr>
          <a:lstStyle/>
          <a:p>
            <a:pPr algn="ctr"/>
            <a:r>
              <a:rPr lang="es-AR" b="1"/>
              <a:t>Concepto </a:t>
            </a:r>
            <a:r>
              <a:rPr lang="es-AR" b="1" dirty="0"/>
              <a:t>de Tiempo</a:t>
            </a:r>
          </a:p>
        </p:txBody>
      </p:sp>
      <p:sp>
        <p:nvSpPr>
          <p:cNvPr id="2" name="1 Marcador de contenido"/>
          <p:cNvSpPr>
            <a:spLocks noGrp="1"/>
          </p:cNvSpPr>
          <p:nvPr>
            <p:ph idx="1"/>
          </p:nvPr>
        </p:nvSpPr>
        <p:spPr>
          <a:xfrm>
            <a:off x="1069721" y="2204864"/>
            <a:ext cx="7580250" cy="3024336"/>
          </a:xfrm>
        </p:spPr>
        <p:txBody>
          <a:bodyPr vert="horz" lIns="91440" tIns="45720" rIns="91440" bIns="45720" rtlCol="0" anchor="t">
            <a:normAutofit/>
          </a:bodyPr>
          <a:lstStyle/>
          <a:p>
            <a:pPr algn="just"/>
            <a:r>
              <a:rPr lang="es-AR" sz="2400" dirty="0"/>
              <a:t>La exactitud de un sistema no depende únicamente de la lógica del resultado sino también de cuando es producido.</a:t>
            </a:r>
            <a:endParaRPr lang="es-ES"/>
          </a:p>
          <a:p>
            <a:endParaRPr lang="es-AR" sz="2400" dirty="0"/>
          </a:p>
          <a:p>
            <a:r>
              <a:rPr lang="es-AR" sz="2400" dirty="0"/>
              <a:t>La medida del tiempo debe ser igual a la del tiempo externo que controla.</a:t>
            </a:r>
          </a:p>
        </p:txBody>
      </p:sp>
      <p:sp>
        <p:nvSpPr>
          <p:cNvPr id="4" name="3 Marcador de número de diapositiva"/>
          <p:cNvSpPr>
            <a:spLocks noGrp="1"/>
          </p:cNvSpPr>
          <p:nvPr>
            <p:ph type="sldNum" sz="quarter" idx="12"/>
          </p:nvPr>
        </p:nvSpPr>
        <p:spPr/>
        <p:txBody>
          <a:bodyPr/>
          <a:lstStyle/>
          <a:p>
            <a:fld id="{8A38239A-EB90-4045-A7DC-03E6D006563B}" type="slidenum">
              <a:rPr lang="es-AR" smtClean="0"/>
              <a:pPr/>
              <a:t>5</a:t>
            </a:fld>
            <a:endParaRPr lang="es-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30737" y="1154278"/>
            <a:ext cx="7510877" cy="4972008"/>
          </a:xfrm>
        </p:spPr>
        <p:txBody>
          <a:bodyPr vert="horz" lIns="91440" tIns="45720" rIns="91440" bIns="45720" rtlCol="0" anchor="t">
            <a:normAutofit fontScale="85000" lnSpcReduction="20000"/>
          </a:bodyPr>
          <a:lstStyle/>
          <a:p>
            <a:pPr>
              <a:buNone/>
            </a:pPr>
            <a:endParaRPr lang="es-AR" sz="2400" b="1" dirty="0"/>
          </a:p>
          <a:p>
            <a:pPr>
              <a:buNone/>
            </a:pPr>
            <a:r>
              <a:rPr lang="es-AR" sz="2400" dirty="0">
                <a:solidFill>
                  <a:schemeClr val="tx1"/>
                </a:solidFill>
              </a:rPr>
              <a:t>Equivale al 99% de la producción mundial</a:t>
            </a:r>
            <a:endParaRPr lang="es-AR" sz="2400" b="1" dirty="0">
              <a:solidFill>
                <a:schemeClr val="tx1"/>
              </a:solidFill>
            </a:endParaRPr>
          </a:p>
          <a:p>
            <a:pPr>
              <a:buNone/>
            </a:pPr>
            <a:endParaRPr lang="es-AR" sz="2400" b="1" dirty="0"/>
          </a:p>
          <a:p>
            <a:pPr>
              <a:buNone/>
            </a:pPr>
            <a:r>
              <a:rPr lang="es-AR" sz="2400" u="sng" dirty="0">
                <a:solidFill>
                  <a:schemeClr val="tx1">
                    <a:lumMod val="85000"/>
                    <a:lumOff val="15000"/>
                  </a:schemeClr>
                </a:solidFill>
                <a:effectLst>
                  <a:outerShdw blurRad="38100" dist="38100" dir="2700000" algn="tl">
                    <a:srgbClr val="000000">
                      <a:alpha val="43137"/>
                    </a:srgbClr>
                  </a:outerShdw>
                </a:effectLst>
              </a:rPr>
              <a:t>Definición</a:t>
            </a:r>
          </a:p>
          <a:p>
            <a:pPr algn="just"/>
            <a:r>
              <a:rPr lang="es-AR" sz="2400" dirty="0"/>
              <a:t>Es aquel al que se le solicita que reaccione ante estímulos del entorno en intervalos de tiempo dictados por el entorno.</a:t>
            </a:r>
          </a:p>
          <a:p>
            <a:pPr algn="just"/>
            <a:r>
              <a:rPr lang="es-AR" sz="2400" dirty="0"/>
              <a:t>No </a:t>
            </a:r>
            <a:r>
              <a:rPr lang="en-US" sz="2400" dirty="0"/>
              <a:t>solo require que </a:t>
            </a:r>
            <a:r>
              <a:rPr lang="es-AR" sz="2400" dirty="0"/>
              <a:t>los</a:t>
            </a:r>
            <a:r>
              <a:rPr lang="en-US" sz="2400" dirty="0"/>
              <a:t> </a:t>
            </a:r>
            <a:r>
              <a:rPr lang="es-AR" sz="2400" dirty="0"/>
              <a:t>resultados</a:t>
            </a:r>
            <a:r>
              <a:rPr lang="en-US" sz="2400" dirty="0"/>
              <a:t> </a:t>
            </a:r>
            <a:r>
              <a:rPr lang="es-AR" sz="2400" dirty="0"/>
              <a:t>calculados sean correctos, sino que también esos resultados se produzcan dentro de un periodo</a:t>
            </a:r>
            <a:r>
              <a:rPr lang="en-US" sz="2400" dirty="0"/>
              <a:t> de </a:t>
            </a:r>
            <a:r>
              <a:rPr lang="es-AR" sz="2400" dirty="0"/>
              <a:t>tiempo especificado.</a:t>
            </a:r>
          </a:p>
          <a:p>
            <a:pPr algn="just"/>
            <a:endParaRPr lang="es-AR" sz="2400" dirty="0"/>
          </a:p>
          <a:p>
            <a:pPr marL="0" indent="0" algn="ctr">
              <a:buNone/>
            </a:pPr>
            <a:r>
              <a:rPr lang="es-AR" sz="3500" b="1"/>
              <a:t>La aplicación principal NO es procesar </a:t>
            </a:r>
            <a:r>
              <a:rPr lang="es-AR" sz="3500" b="1" dirty="0"/>
              <a:t>información</a:t>
            </a:r>
            <a:endParaRPr lang="es-AR" sz="3500"/>
          </a:p>
          <a:p>
            <a:pPr marL="0" indent="0" algn="just">
              <a:buNone/>
            </a:pPr>
            <a:endParaRPr lang="es-AR" sz="2400" dirty="0"/>
          </a:p>
          <a:p>
            <a:endParaRPr lang="es-AR" sz="2400" dirty="0"/>
          </a:p>
          <a:p>
            <a:pPr>
              <a:buChar char="•"/>
            </a:pPr>
            <a:endParaRPr lang="es-AR" sz="2400" dirty="0">
              <a:solidFill>
                <a:srgbClr val="404040"/>
              </a:solidFill>
            </a:endParaRPr>
          </a:p>
          <a:p>
            <a:pPr>
              <a:buNone/>
            </a:pPr>
            <a:endParaRPr lang="es-AR" sz="2400" dirty="0">
              <a:solidFill>
                <a:schemeClr val="tx1">
                  <a:lumMod val="85000"/>
                  <a:lumOff val="15000"/>
                </a:schemeClr>
              </a:solidFill>
              <a:effectLst>
                <a:outerShdw blurRad="38100" dist="38100" dir="2700000" algn="tl">
                  <a:srgbClr val="000000">
                    <a:alpha val="43137"/>
                  </a:srgbClr>
                </a:outerShdw>
              </a:effectLst>
            </a:endParaRPr>
          </a:p>
        </p:txBody>
      </p:sp>
      <p:sp>
        <p:nvSpPr>
          <p:cNvPr id="4" name="3 Marcador de número de diapositiva"/>
          <p:cNvSpPr>
            <a:spLocks noGrp="1"/>
          </p:cNvSpPr>
          <p:nvPr>
            <p:ph type="sldNum" sz="quarter" idx="12"/>
          </p:nvPr>
        </p:nvSpPr>
        <p:spPr/>
        <p:txBody>
          <a:bodyPr/>
          <a:lstStyle/>
          <a:p>
            <a:fld id="{8A38239A-EB90-4045-A7DC-03E6D006563B}" type="slidenum">
              <a:rPr lang="es-AR" smtClean="0"/>
              <a:pPr/>
              <a:t>6</a:t>
            </a:fld>
            <a:endParaRPr lang="es-AR" dirty="0"/>
          </a:p>
        </p:txBody>
      </p:sp>
      <p:sp>
        <p:nvSpPr>
          <p:cNvPr id="7" name="Título 5">
            <a:extLst>
              <a:ext uri="{FF2B5EF4-FFF2-40B4-BE49-F238E27FC236}">
                <a16:creationId xmlns:a16="http://schemas.microsoft.com/office/drawing/2014/main" id="{8FAD9674-499B-4A7A-AA21-E90AF154C126}"/>
              </a:ext>
            </a:extLst>
          </p:cNvPr>
          <p:cNvSpPr txBox="1">
            <a:spLocks/>
          </p:cNvSpPr>
          <p:nvPr/>
        </p:nvSpPr>
        <p:spPr>
          <a:xfrm>
            <a:off x="1277400" y="258985"/>
            <a:ext cx="6589199" cy="52879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AR" sz="3200" b="1" dirty="0"/>
              <a:t>Sistema de Tiempo Real (STR)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116632"/>
            <a:ext cx="8229600" cy="648072"/>
          </a:xfrm>
        </p:spPr>
        <p:txBody>
          <a:bodyPr>
            <a:normAutofit fontScale="90000"/>
          </a:bodyPr>
          <a:lstStyle/>
          <a:p>
            <a:pPr algn="ctr"/>
            <a:r>
              <a:rPr lang="es-AR" b="1" dirty="0"/>
              <a:t>Conceptos erróneos más comunes</a:t>
            </a:r>
            <a:br>
              <a:rPr lang="es-AR" b="1" dirty="0"/>
            </a:br>
            <a:endParaRPr lang="en-US" b="1" dirty="0"/>
          </a:p>
        </p:txBody>
      </p:sp>
      <p:sp>
        <p:nvSpPr>
          <p:cNvPr id="2" name="Content Placeholder 1"/>
          <p:cNvSpPr>
            <a:spLocks noGrp="1"/>
          </p:cNvSpPr>
          <p:nvPr>
            <p:ph idx="1"/>
          </p:nvPr>
        </p:nvSpPr>
        <p:spPr>
          <a:xfrm>
            <a:off x="1093891" y="2805288"/>
            <a:ext cx="7374774" cy="3919126"/>
          </a:xfrm>
        </p:spPr>
        <p:txBody>
          <a:bodyPr vert="horz" lIns="91440" tIns="45720" rIns="91440" bIns="45720" rtlCol="0" anchor="t">
            <a:noAutofit/>
          </a:bodyPr>
          <a:lstStyle/>
          <a:p>
            <a:pPr>
              <a:buNone/>
            </a:pPr>
            <a:r>
              <a:rPr lang="es-AR" sz="2400" dirty="0"/>
              <a:t>Desventajas</a:t>
            </a:r>
            <a:r>
              <a:rPr lang="es-AR" sz="2400" b="1" dirty="0">
                <a:effectLst>
                  <a:outerShdw blurRad="38100" dist="38100" dir="2700000" algn="tl">
                    <a:srgbClr val="000000">
                      <a:alpha val="43137"/>
                    </a:srgbClr>
                  </a:outerShdw>
                </a:effectLst>
              </a:rPr>
              <a:t>:</a:t>
            </a:r>
          </a:p>
          <a:p>
            <a:pPr>
              <a:lnSpc>
                <a:spcPct val="170000"/>
              </a:lnSpc>
            </a:pPr>
            <a:r>
              <a:rPr lang="es-AR" sz="2000" dirty="0"/>
              <a:t>Programación tediosa</a:t>
            </a:r>
            <a:r>
              <a:rPr lang="es-AR" sz="2000" dirty="0">
                <a:sym typeface="Wingdings" pitchFamily="2" charset="2"/>
              </a:rPr>
              <a:t> Eficiencia depende del programador.</a:t>
            </a:r>
            <a:endParaRPr lang="es-AR" sz="2000" dirty="0"/>
          </a:p>
          <a:p>
            <a:pPr>
              <a:lnSpc>
                <a:spcPct val="170000"/>
              </a:lnSpc>
            </a:pPr>
            <a:r>
              <a:rPr lang="es-AR" sz="2000" dirty="0">
                <a:sym typeface="Wingdings" pitchFamily="2" charset="2"/>
              </a:rPr>
              <a:t>Código difícil de comprender.</a:t>
            </a:r>
            <a:endParaRPr lang="es-AR" sz="2000" dirty="0"/>
          </a:p>
          <a:p>
            <a:pPr>
              <a:lnSpc>
                <a:spcPct val="170000"/>
              </a:lnSpc>
            </a:pPr>
            <a:r>
              <a:rPr lang="es-AR" sz="2000" dirty="0">
                <a:sym typeface="Wingdings" pitchFamily="2" charset="2"/>
              </a:rPr>
              <a:t>Dificultad de mantenimiento.</a:t>
            </a:r>
            <a:endParaRPr lang="es-AR" sz="2000" dirty="0"/>
          </a:p>
          <a:p>
            <a:pPr>
              <a:lnSpc>
                <a:spcPct val="170000"/>
              </a:lnSpc>
            </a:pPr>
            <a:r>
              <a:rPr lang="es-AR" sz="2000" dirty="0">
                <a:sym typeface="Wingdings" pitchFamily="2" charset="2"/>
              </a:rPr>
              <a:t> Dificultad de </a:t>
            </a:r>
            <a:r>
              <a:rPr lang="es-AR" sz="2000" dirty="0">
                <a:sym typeface="Wingdings" pitchFamily="2" charset="2"/>
                <a:hlinkClick r:id="rId2" action="ppaction://hlinksldjump">
                  <a:extLst>
                    <a:ext uri="{A12FA001-AC4F-418D-AE19-62706E023703}">
                      <ahyp:hlinkClr xmlns:ahyp="http://schemas.microsoft.com/office/drawing/2018/hyperlinkcolor" val="tx"/>
                    </a:ext>
                  </a:extLst>
                </a:hlinkClick>
              </a:rPr>
              <a:t>verificación</a:t>
            </a:r>
            <a:r>
              <a:rPr lang="es-AR" sz="2000" dirty="0">
                <a:sym typeface="Wingdings" pitchFamily="2" charset="2"/>
              </a:rPr>
              <a:t> de los límites de tiempo.</a:t>
            </a:r>
            <a:endParaRPr lang="es-AR" sz="2000" dirty="0"/>
          </a:p>
          <a:p>
            <a:endParaRPr lang="es-AR" dirty="0"/>
          </a:p>
        </p:txBody>
      </p:sp>
      <p:sp>
        <p:nvSpPr>
          <p:cNvPr id="3" name="Slide Number Placeholder 2"/>
          <p:cNvSpPr>
            <a:spLocks noGrp="1"/>
          </p:cNvSpPr>
          <p:nvPr>
            <p:ph type="sldNum" sz="quarter" idx="12"/>
          </p:nvPr>
        </p:nvSpPr>
        <p:spPr/>
        <p:txBody>
          <a:bodyPr/>
          <a:lstStyle/>
          <a:p>
            <a:fld id="{8A38239A-EB90-4045-A7DC-03E6D006563B}" type="slidenum">
              <a:rPr lang="es-AR" smtClean="0"/>
              <a:pPr/>
              <a:t>7</a:t>
            </a:fld>
            <a:endParaRPr lang="es-AR"/>
          </a:p>
        </p:txBody>
      </p:sp>
      <p:sp>
        <p:nvSpPr>
          <p:cNvPr id="5" name="Rectangle 4"/>
          <p:cNvSpPr/>
          <p:nvPr/>
        </p:nvSpPr>
        <p:spPr>
          <a:xfrm>
            <a:off x="1080120" y="1364575"/>
            <a:ext cx="7812360" cy="1200329"/>
          </a:xfrm>
          <a:prstGeom prst="rect">
            <a:avLst/>
          </a:prstGeom>
        </p:spPr>
        <p:txBody>
          <a:bodyPr wrap="square" lIns="91440" tIns="45720" rIns="91440" bIns="45720" anchor="t">
            <a:spAutoFit/>
          </a:bodyPr>
          <a:lstStyle/>
          <a:p>
            <a:r>
              <a:rPr lang="es-ES" sz="2400" dirty="0">
                <a:solidFill>
                  <a:schemeClr val="tx1">
                    <a:lumMod val="75000"/>
                    <a:lumOff val="25000"/>
                  </a:schemeClr>
                </a:solidFill>
              </a:rPr>
              <a:t>Muy a menudo, la aplicación  de control con restricciones de tiempo estrictos es escritas en </a:t>
            </a:r>
            <a:r>
              <a:rPr lang="es-ES" sz="2400" b="1" dirty="0">
                <a:solidFill>
                  <a:schemeClr val="tx1">
                    <a:lumMod val="75000"/>
                    <a:lumOff val="25000"/>
                  </a:schemeClr>
                </a:solidFill>
              </a:rPr>
              <a:t>lenguaje </a:t>
            </a:r>
            <a:r>
              <a:rPr lang="es-ES" sz="2400" b="1" dirty="0" err="1">
                <a:solidFill>
                  <a:schemeClr val="tx1">
                    <a:lumMod val="75000"/>
                    <a:lumOff val="25000"/>
                  </a:schemeClr>
                </a:solidFill>
              </a:rPr>
              <a:t>Assembler</a:t>
            </a:r>
            <a:r>
              <a:rPr lang="es-ES" sz="2400" dirty="0">
                <a:solidFill>
                  <a:schemeClr val="tx1">
                    <a:lumMod val="75000"/>
                    <a:lumOff val="25000"/>
                  </a:schemeClr>
                </a:solidFill>
              </a:rPr>
              <a:t>.</a:t>
            </a:r>
            <a:endParaRPr lang="es-AR" sz="2400" dirty="0">
              <a:solidFill>
                <a:schemeClr val="tx1">
                  <a:lumMod val="75000"/>
                  <a:lumOff val="25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E90253-34B4-4760-A2D2-8559E56F6B05}"/>
              </a:ext>
            </a:extLst>
          </p:cNvPr>
          <p:cNvSpPr>
            <a:spLocks noGrp="1"/>
          </p:cNvSpPr>
          <p:nvPr>
            <p:ph type="title"/>
          </p:nvPr>
        </p:nvSpPr>
        <p:spPr>
          <a:xfrm>
            <a:off x="1277400" y="147338"/>
            <a:ext cx="6967008" cy="640445"/>
          </a:xfrm>
        </p:spPr>
        <p:txBody>
          <a:bodyPr>
            <a:noAutofit/>
          </a:bodyPr>
          <a:lstStyle/>
          <a:p>
            <a:pPr algn="ctr"/>
            <a:r>
              <a:rPr lang="es-AR" sz="3200" b="1" dirty="0"/>
              <a:t>Características principales de STR</a:t>
            </a:r>
          </a:p>
        </p:txBody>
      </p:sp>
      <p:sp>
        <p:nvSpPr>
          <p:cNvPr id="3" name="Marcador de contenido 2">
            <a:extLst>
              <a:ext uri="{FF2B5EF4-FFF2-40B4-BE49-F238E27FC236}">
                <a16:creationId xmlns:a16="http://schemas.microsoft.com/office/drawing/2014/main" id="{C1D5FA4F-4B1E-4A7C-80BD-8EACB24A1845}"/>
              </a:ext>
            </a:extLst>
          </p:cNvPr>
          <p:cNvSpPr>
            <a:spLocks noGrp="1"/>
          </p:cNvSpPr>
          <p:nvPr>
            <p:ph idx="1"/>
          </p:nvPr>
        </p:nvSpPr>
        <p:spPr>
          <a:xfrm>
            <a:off x="1096206" y="1152908"/>
            <a:ext cx="7148202" cy="5444444"/>
          </a:xfrm>
        </p:spPr>
        <p:txBody>
          <a:bodyPr>
            <a:normAutofit lnSpcReduction="10000"/>
          </a:bodyPr>
          <a:lstStyle/>
          <a:p>
            <a:pPr>
              <a:lnSpc>
                <a:spcPct val="150000"/>
              </a:lnSpc>
            </a:pPr>
            <a:r>
              <a:rPr lang="es-AR" sz="2400" b="1" dirty="0"/>
              <a:t>Único propósito</a:t>
            </a:r>
          </a:p>
          <a:p>
            <a:pPr lvl="1">
              <a:lnSpc>
                <a:spcPct val="150000"/>
              </a:lnSpc>
            </a:pPr>
            <a:r>
              <a:rPr lang="es-AR" sz="1700" dirty="0"/>
              <a:t>Sistema dedicado</a:t>
            </a:r>
          </a:p>
          <a:p>
            <a:pPr lvl="1">
              <a:lnSpc>
                <a:spcPct val="150000"/>
              </a:lnSpc>
            </a:pPr>
            <a:r>
              <a:rPr lang="es-AR" sz="1700" dirty="0"/>
              <a:t>Atención inmediata.</a:t>
            </a:r>
          </a:p>
          <a:p>
            <a:pPr>
              <a:lnSpc>
                <a:spcPct val="150000"/>
              </a:lnSpc>
            </a:pPr>
            <a:r>
              <a:rPr lang="es-AR" sz="2400" b="1" dirty="0"/>
              <a:t>Tamaño pequeño</a:t>
            </a:r>
          </a:p>
          <a:p>
            <a:pPr lvl="1">
              <a:lnSpc>
                <a:spcPct val="150000"/>
              </a:lnSpc>
            </a:pPr>
            <a:r>
              <a:rPr lang="es-AR" sz="1700" dirty="0"/>
              <a:t>Sistema integrado</a:t>
            </a:r>
          </a:p>
          <a:p>
            <a:pPr lvl="1">
              <a:lnSpc>
                <a:spcPct val="150000"/>
              </a:lnSpc>
            </a:pPr>
            <a:r>
              <a:rPr lang="es-AR" sz="1700" dirty="0"/>
              <a:t>Menos de 1 MB de memoria</a:t>
            </a:r>
          </a:p>
          <a:p>
            <a:pPr lvl="1">
              <a:lnSpc>
                <a:spcPct val="150000"/>
              </a:lnSpc>
            </a:pPr>
            <a:r>
              <a:rPr lang="es-AR" sz="1700" dirty="0"/>
              <a:t>Procesador de 8 a 16 bits.</a:t>
            </a:r>
          </a:p>
          <a:p>
            <a:pPr>
              <a:lnSpc>
                <a:spcPct val="150000"/>
              </a:lnSpc>
            </a:pPr>
            <a:r>
              <a:rPr lang="es-AR" sz="2400" b="1" dirty="0"/>
              <a:t>Bajo costo y producción en masa</a:t>
            </a:r>
          </a:p>
          <a:p>
            <a:pPr lvl="1">
              <a:lnSpc>
                <a:spcPct val="150000"/>
              </a:lnSpc>
            </a:pPr>
            <a:r>
              <a:rPr lang="es-AR" sz="1700" dirty="0"/>
              <a:t>SOC (</a:t>
            </a:r>
            <a:r>
              <a:rPr lang="es-AR" sz="1700" dirty="0" err="1"/>
              <a:t>System</a:t>
            </a:r>
            <a:r>
              <a:rPr lang="es-AR" sz="1700" dirty="0"/>
              <a:t>-</a:t>
            </a:r>
            <a:r>
              <a:rPr lang="es-AR" sz="1700" dirty="0" err="1"/>
              <a:t>on</a:t>
            </a:r>
            <a:r>
              <a:rPr lang="es-AR" sz="1700" dirty="0"/>
              <a:t>-a-Chip)</a:t>
            </a:r>
          </a:p>
          <a:p>
            <a:pPr>
              <a:lnSpc>
                <a:spcPct val="150000"/>
              </a:lnSpc>
            </a:pPr>
            <a:r>
              <a:rPr lang="es-AR" sz="2400" b="1" dirty="0"/>
              <a:t>Requisitos de temporización específicos</a:t>
            </a:r>
          </a:p>
        </p:txBody>
      </p:sp>
      <p:sp>
        <p:nvSpPr>
          <p:cNvPr id="4" name="Marcador de número de diapositiva 3">
            <a:extLst>
              <a:ext uri="{FF2B5EF4-FFF2-40B4-BE49-F238E27FC236}">
                <a16:creationId xmlns:a16="http://schemas.microsoft.com/office/drawing/2014/main" id="{E1291B80-EAB8-49A4-9D4F-640908D547A3}"/>
              </a:ext>
            </a:extLst>
          </p:cNvPr>
          <p:cNvSpPr>
            <a:spLocks noGrp="1"/>
          </p:cNvSpPr>
          <p:nvPr>
            <p:ph type="sldNum" sz="quarter" idx="12"/>
          </p:nvPr>
        </p:nvSpPr>
        <p:spPr/>
        <p:txBody>
          <a:bodyPr/>
          <a:lstStyle/>
          <a:p>
            <a:fld id="{8A38239A-EB90-4045-A7DC-03E6D006563B}" type="slidenum">
              <a:rPr lang="es-AR" smtClean="0"/>
              <a:pPr/>
              <a:t>8</a:t>
            </a:fld>
            <a:endParaRPr lang="es-AR"/>
          </a:p>
        </p:txBody>
      </p:sp>
    </p:spTree>
    <p:extLst>
      <p:ext uri="{BB962C8B-B14F-4D97-AF65-F5344CB8AC3E}">
        <p14:creationId xmlns:p14="http://schemas.microsoft.com/office/powerpoint/2010/main" val="494055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8A38239A-EB90-4045-A7DC-03E6D006563B}" type="slidenum">
              <a:rPr lang="es-AR" smtClean="0"/>
              <a:pPr/>
              <a:t>9</a:t>
            </a:fld>
            <a:endParaRPr lang="es-AR"/>
          </a:p>
        </p:txBody>
      </p:sp>
      <p:sp>
        <p:nvSpPr>
          <p:cNvPr id="58370" name="Rectangle 2"/>
          <p:cNvSpPr>
            <a:spLocks noGrp="1" noChangeArrowheads="1"/>
          </p:cNvSpPr>
          <p:nvPr>
            <p:ph type="title" idx="4294967295"/>
          </p:nvPr>
        </p:nvSpPr>
        <p:spPr>
          <a:xfrm>
            <a:off x="446856" y="116632"/>
            <a:ext cx="8229600" cy="1143000"/>
          </a:xfrm>
        </p:spPr>
        <p:txBody>
          <a:bodyPr>
            <a:normAutofit/>
          </a:bodyPr>
          <a:lstStyle/>
          <a:p>
            <a:pPr algn="ctr"/>
            <a:r>
              <a:rPr lang="en-US" sz="3200" b="1" dirty="0"/>
              <a:t> Sistema </a:t>
            </a:r>
            <a:r>
              <a:rPr lang="es-AR" sz="3200" b="1" dirty="0"/>
              <a:t>orientado</a:t>
            </a:r>
            <a:r>
              <a:rPr lang="en-US" sz="3200" b="1" dirty="0"/>
              <a:t> a Bus</a:t>
            </a:r>
          </a:p>
        </p:txBody>
      </p:sp>
      <p:pic>
        <p:nvPicPr>
          <p:cNvPr id="58371" name="Picture 3"/>
          <p:cNvPicPr>
            <a:picLocks noChangeAspect="1" noChangeArrowheads="1"/>
          </p:cNvPicPr>
          <p:nvPr/>
        </p:nvPicPr>
        <p:blipFill>
          <a:blip r:embed="rId2" cstate="print">
            <a:biLevel thresh="75000"/>
            <a:extLst>
              <a:ext uri="{BEBA8EAE-BF5A-486C-A8C5-ECC9F3942E4B}">
                <a14:imgProps xmlns:a14="http://schemas.microsoft.com/office/drawing/2010/main">
                  <a14:imgLayer r:embed="rId3">
                    <a14:imgEffect>
                      <a14:artisticPhotocopy/>
                    </a14:imgEffect>
                  </a14:imgLayer>
                </a14:imgProps>
              </a:ext>
            </a:extLst>
          </a:blip>
          <a:srcRect l="447" t="17725" r="670" b="17754"/>
          <a:stretch>
            <a:fillRect/>
          </a:stretch>
        </p:blipFill>
        <p:spPr bwMode="auto">
          <a:xfrm>
            <a:off x="642910" y="1628800"/>
            <a:ext cx="8215369" cy="4202127"/>
          </a:xfrm>
          <a:prstGeom prst="rect">
            <a:avLst/>
          </a:prstGeom>
          <a:noFill/>
          <a:ln w="38100" cmpd="dbl">
            <a:solidFill>
              <a:schemeClr val="accent1"/>
            </a:solid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295169" y="116632"/>
            <a:ext cx="6589199" cy="1280890"/>
          </a:xfrm>
        </p:spPr>
        <p:txBody>
          <a:bodyPr>
            <a:normAutofit/>
          </a:bodyPr>
          <a:lstStyle/>
          <a:p>
            <a:pPr algn="ctr"/>
            <a:r>
              <a:rPr lang="en-US" sz="3200" b="1" dirty="0"/>
              <a:t>System-on-a-Chip	</a:t>
            </a:r>
          </a:p>
        </p:txBody>
      </p:sp>
      <p:sp>
        <p:nvSpPr>
          <p:cNvPr id="4" name="3 Marcador de número de diapositiva"/>
          <p:cNvSpPr>
            <a:spLocks noGrp="1"/>
          </p:cNvSpPr>
          <p:nvPr>
            <p:ph type="sldNum" sz="quarter" idx="12"/>
          </p:nvPr>
        </p:nvSpPr>
        <p:spPr/>
        <p:txBody>
          <a:bodyPr/>
          <a:lstStyle/>
          <a:p>
            <a:fld id="{8A38239A-EB90-4045-A7DC-03E6D006563B}" type="slidenum">
              <a:rPr lang="es-AR" smtClean="0"/>
              <a:pPr/>
              <a:t>10</a:t>
            </a:fld>
            <a:endParaRPr lang="es-AR"/>
          </a:p>
        </p:txBody>
      </p:sp>
      <p:pic>
        <p:nvPicPr>
          <p:cNvPr id="2050" name="Picture 2" descr="Qué es SoC (System On a Chip) y sus características - Solvetic">
            <a:extLst>
              <a:ext uri="{FF2B5EF4-FFF2-40B4-BE49-F238E27FC236}">
                <a16:creationId xmlns:a16="http://schemas.microsoft.com/office/drawing/2014/main" id="{7FA05E36-10A9-4B36-A870-44FE32244E76}"/>
              </a:ext>
            </a:extLst>
          </p:cNvPr>
          <p:cNvPicPr>
            <a:picLocks noChangeAspect="1" noChangeArrowheads="1"/>
          </p:cNvPicPr>
          <p:nvPr/>
        </p:nvPicPr>
        <p:blipFill>
          <a:blip r:embed="rId2">
            <a:biLevel thresh="75000"/>
            <a:extLst>
              <a:ext uri="{28A0092B-C50C-407E-A947-70E740481C1C}">
                <a14:useLocalDpi xmlns:a14="http://schemas.microsoft.com/office/drawing/2010/main" val="0"/>
              </a:ext>
            </a:extLst>
          </a:blip>
          <a:srcRect/>
          <a:stretch>
            <a:fillRect/>
          </a:stretch>
        </p:blipFill>
        <p:spPr bwMode="auto">
          <a:xfrm>
            <a:off x="1096206" y="1517154"/>
            <a:ext cx="7317465" cy="4196109"/>
          </a:xfrm>
          <a:prstGeom prst="rect">
            <a:avLst/>
          </a:prstGeom>
          <a:noFill/>
          <a:ln w="38100" cmpd="dbl">
            <a:solidFill>
              <a:schemeClr val="accent1"/>
            </a:solidFill>
            <a:miter lim="800000"/>
            <a:headEnd/>
            <a:tailEnd/>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851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295169" y="116632"/>
            <a:ext cx="6589199" cy="1280890"/>
          </a:xfrm>
        </p:spPr>
        <p:txBody>
          <a:bodyPr>
            <a:normAutofit/>
          </a:bodyPr>
          <a:lstStyle/>
          <a:p>
            <a:pPr algn="ctr"/>
            <a:r>
              <a:rPr lang="en-US" sz="3200" b="1"/>
              <a:t>System-on-a-Chip</a:t>
            </a:r>
            <a:r>
              <a:rPr lang="en-US" sz="3200" b="1" dirty="0"/>
              <a:t>	</a:t>
            </a:r>
          </a:p>
        </p:txBody>
      </p:sp>
      <p:sp>
        <p:nvSpPr>
          <p:cNvPr id="74755" name="Rectangle 3"/>
          <p:cNvSpPr>
            <a:spLocks noGrp="1" noChangeArrowheads="1"/>
          </p:cNvSpPr>
          <p:nvPr>
            <p:ph idx="1"/>
          </p:nvPr>
        </p:nvSpPr>
        <p:spPr>
          <a:xfrm>
            <a:off x="1077528" y="1916832"/>
            <a:ext cx="7438194" cy="3903686"/>
          </a:xfrm>
        </p:spPr>
        <p:txBody>
          <a:bodyPr vert="horz" lIns="91440" tIns="45720" rIns="91440" bIns="45720" rtlCol="0" anchor="t">
            <a:normAutofit/>
          </a:bodyPr>
          <a:lstStyle/>
          <a:p>
            <a:pPr algn="just"/>
            <a:r>
              <a:rPr lang="es-AR" sz="2400" dirty="0"/>
              <a:t>Muchos sistemas de tiempo real han sido diseñados utilizando la estrategia de </a:t>
            </a:r>
            <a:r>
              <a:rPr lang="es-AR" sz="2400" b="1"/>
              <a:t> </a:t>
            </a:r>
            <a:r>
              <a:rPr lang="es-AR" sz="2400" b="1" dirty="0"/>
              <a:t>System-</a:t>
            </a:r>
            <a:r>
              <a:rPr lang="es-AR" sz="2400" b="1" err="1"/>
              <a:t>on</a:t>
            </a:r>
            <a:r>
              <a:rPr lang="es-AR" sz="2400" b="1" dirty="0"/>
              <a:t>-a-Chip (SOC)</a:t>
            </a:r>
            <a:endParaRPr lang="es-ES" b="1"/>
          </a:p>
          <a:p>
            <a:pPr algn="just"/>
            <a:endParaRPr lang="es-AR" sz="2400" b="1" dirty="0"/>
          </a:p>
          <a:p>
            <a:pPr algn="just"/>
            <a:r>
              <a:rPr lang="es-AR" sz="2400" b="1" dirty="0"/>
              <a:t>SOC </a:t>
            </a:r>
            <a:r>
              <a:rPr lang="es-AR" sz="2400" dirty="0"/>
              <a:t>permite a la CPU, memoria, unidad de manejo de memoria, y puertos de periféricos asociados (ej. USB) estar contenidos en un solo circuito integrado.</a:t>
            </a:r>
          </a:p>
        </p:txBody>
      </p:sp>
      <p:sp>
        <p:nvSpPr>
          <p:cNvPr id="4" name="3 Marcador de número de diapositiva"/>
          <p:cNvSpPr>
            <a:spLocks noGrp="1"/>
          </p:cNvSpPr>
          <p:nvPr>
            <p:ph type="sldNum" sz="quarter" idx="12"/>
          </p:nvPr>
        </p:nvSpPr>
        <p:spPr/>
        <p:txBody>
          <a:bodyPr/>
          <a:lstStyle/>
          <a:p>
            <a:fld id="{8A38239A-EB90-4045-A7DC-03E6D006563B}" type="slidenum">
              <a:rPr lang="es-AR" smtClean="0"/>
              <a:pPr/>
              <a:t>11</a:t>
            </a:fld>
            <a:endParaRPr lang="es-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3492170591"/>
              </p:ext>
            </p:extLst>
          </p:nvPr>
        </p:nvGraphicFramePr>
        <p:xfrm>
          <a:off x="467544" y="1068667"/>
          <a:ext cx="8686800" cy="50195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número de diapositiva"/>
          <p:cNvSpPr>
            <a:spLocks noGrp="1"/>
          </p:cNvSpPr>
          <p:nvPr>
            <p:ph type="sldNum" sz="quarter" idx="12"/>
          </p:nvPr>
        </p:nvSpPr>
        <p:spPr/>
        <p:txBody>
          <a:bodyPr/>
          <a:lstStyle/>
          <a:p>
            <a:fld id="{8A38239A-EB90-4045-A7DC-03E6D006563B}" type="slidenum">
              <a:rPr lang="es-AR" smtClean="0"/>
              <a:pPr/>
              <a:t>12</a:t>
            </a:fld>
            <a:endParaRPr lang="es-AR"/>
          </a:p>
        </p:txBody>
      </p:sp>
      <p:sp>
        <p:nvSpPr>
          <p:cNvPr id="6" name="Título 5">
            <a:extLst>
              <a:ext uri="{FF2B5EF4-FFF2-40B4-BE49-F238E27FC236}">
                <a16:creationId xmlns:a16="http://schemas.microsoft.com/office/drawing/2014/main" id="{01305806-C7D5-41A0-919A-C7CFA1CE4418}"/>
              </a:ext>
            </a:extLst>
          </p:cNvPr>
          <p:cNvSpPr>
            <a:spLocks noGrp="1"/>
          </p:cNvSpPr>
          <p:nvPr>
            <p:ph type="title"/>
          </p:nvPr>
        </p:nvSpPr>
        <p:spPr>
          <a:xfrm>
            <a:off x="764936" y="91454"/>
            <a:ext cx="8092016" cy="893923"/>
          </a:xfrm>
        </p:spPr>
        <p:txBody>
          <a:bodyPr>
            <a:noAutofit/>
          </a:bodyPr>
          <a:lstStyle/>
          <a:p>
            <a:pPr algn="ctr"/>
            <a:r>
              <a:rPr lang="es-AR" sz="3200" b="1" dirty="0"/>
              <a:t>Requisitos específicos de temporización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115616" y="116632"/>
            <a:ext cx="6984776" cy="1280890"/>
          </a:xfrm>
        </p:spPr>
        <p:txBody>
          <a:bodyPr>
            <a:normAutofit/>
          </a:bodyPr>
          <a:lstStyle/>
          <a:p>
            <a:pPr algn="ctr"/>
            <a:r>
              <a:rPr lang="es-AR" sz="3200" b="1" dirty="0"/>
              <a:t>Limitaciones de los STR corrientes</a:t>
            </a:r>
          </a:p>
        </p:txBody>
      </p:sp>
      <p:sp>
        <p:nvSpPr>
          <p:cNvPr id="2" name="1 Marcador de contenido"/>
          <p:cNvSpPr>
            <a:spLocks noGrp="1"/>
          </p:cNvSpPr>
          <p:nvPr>
            <p:ph idx="1"/>
          </p:nvPr>
        </p:nvSpPr>
        <p:spPr>
          <a:xfrm>
            <a:off x="1118920" y="1196752"/>
            <a:ext cx="7557536" cy="5328592"/>
          </a:xfrm>
        </p:spPr>
        <p:txBody>
          <a:bodyPr>
            <a:normAutofit lnSpcReduction="10000"/>
          </a:bodyPr>
          <a:lstStyle/>
          <a:p>
            <a:pPr>
              <a:lnSpc>
                <a:spcPct val="150000"/>
              </a:lnSpc>
            </a:pPr>
            <a:r>
              <a:rPr lang="es-AR" sz="2400" dirty="0"/>
              <a:t>Multitarea.</a:t>
            </a:r>
          </a:p>
          <a:p>
            <a:pPr>
              <a:lnSpc>
                <a:spcPct val="150000"/>
              </a:lnSpc>
            </a:pPr>
            <a:r>
              <a:rPr lang="es-AR" sz="2400" dirty="0"/>
              <a:t>Planificación basada en prioridades.</a:t>
            </a:r>
          </a:p>
          <a:p>
            <a:pPr>
              <a:lnSpc>
                <a:spcPct val="150000"/>
              </a:lnSpc>
            </a:pPr>
            <a:r>
              <a:rPr lang="es-AR" sz="2400" dirty="0"/>
              <a:t>Habilidad  para responder rápidamente a las interrupciones externas.</a:t>
            </a:r>
          </a:p>
          <a:p>
            <a:pPr>
              <a:lnSpc>
                <a:spcPct val="150000"/>
              </a:lnSpc>
            </a:pPr>
            <a:r>
              <a:rPr lang="es-AR" sz="2400" dirty="0"/>
              <a:t>Mecanismos básicos para comunicación y sincronización de procesos.</a:t>
            </a:r>
          </a:p>
          <a:p>
            <a:pPr>
              <a:lnSpc>
                <a:spcPct val="150000"/>
              </a:lnSpc>
            </a:pPr>
            <a:r>
              <a:rPr lang="es-AR" sz="2400" dirty="0" err="1"/>
              <a:t>Kernel</a:t>
            </a:r>
            <a:r>
              <a:rPr lang="es-AR" sz="2400" dirty="0"/>
              <a:t> pequeño y rápido </a:t>
            </a:r>
            <a:r>
              <a:rPr lang="es-AR" sz="2400" dirty="0" err="1"/>
              <a:t>context</a:t>
            </a:r>
            <a:r>
              <a:rPr lang="es-AR" sz="2400" dirty="0"/>
              <a:t> switch</a:t>
            </a:r>
          </a:p>
          <a:p>
            <a:pPr>
              <a:lnSpc>
                <a:spcPct val="150000"/>
              </a:lnSpc>
            </a:pPr>
            <a:r>
              <a:rPr lang="es-AR" sz="2400" dirty="0"/>
              <a:t>Soporte de un reloj en TR como una referencia de tiempo interna</a:t>
            </a:r>
          </a:p>
        </p:txBody>
      </p:sp>
      <p:sp>
        <p:nvSpPr>
          <p:cNvPr id="3" name="2 Marcador de número de diapositiva"/>
          <p:cNvSpPr>
            <a:spLocks noGrp="1"/>
          </p:cNvSpPr>
          <p:nvPr>
            <p:ph type="sldNum" sz="quarter" idx="12"/>
          </p:nvPr>
        </p:nvSpPr>
        <p:spPr/>
        <p:txBody>
          <a:bodyPr/>
          <a:lstStyle/>
          <a:p>
            <a:fld id="{8A38239A-EB90-4045-A7DC-03E6D006563B}" type="slidenum">
              <a:rPr lang="es-AR" smtClean="0"/>
              <a:pPr/>
              <a:t>13</a:t>
            </a:fld>
            <a:endParaRPr lang="es-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115616" y="116632"/>
            <a:ext cx="6907055" cy="1280890"/>
          </a:xfrm>
        </p:spPr>
        <p:txBody>
          <a:bodyPr>
            <a:normAutofit/>
          </a:bodyPr>
          <a:lstStyle/>
          <a:p>
            <a:pPr algn="ctr"/>
            <a:r>
              <a:rPr lang="es-AR" sz="3200" b="1" dirty="0"/>
              <a:t>Limitaciones de los STR corrientes</a:t>
            </a:r>
          </a:p>
        </p:txBody>
      </p:sp>
      <p:sp>
        <p:nvSpPr>
          <p:cNvPr id="2" name="1 Marcador de contenido"/>
          <p:cNvSpPr>
            <a:spLocks noGrp="1"/>
          </p:cNvSpPr>
          <p:nvPr>
            <p:ph idx="1"/>
          </p:nvPr>
        </p:nvSpPr>
        <p:spPr>
          <a:xfrm>
            <a:off x="3900699" y="1166057"/>
            <a:ext cx="1686008" cy="735543"/>
          </a:xfrm>
        </p:spPr>
        <p:txBody>
          <a:bodyPr/>
          <a:lstStyle/>
          <a:p>
            <a:pPr marL="0" indent="0">
              <a:buNone/>
            </a:pPr>
            <a:r>
              <a:rPr lang="es-AR" sz="2400" b="1" dirty="0"/>
              <a:t>Multitarea</a:t>
            </a:r>
            <a:r>
              <a:rPr lang="es-AR"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p>
        </p:txBody>
      </p:sp>
      <p:sp>
        <p:nvSpPr>
          <p:cNvPr id="3" name="2 Marcador de número de diapositiva"/>
          <p:cNvSpPr>
            <a:spLocks noGrp="1"/>
          </p:cNvSpPr>
          <p:nvPr>
            <p:ph type="sldNum" sz="quarter" idx="12"/>
          </p:nvPr>
        </p:nvSpPr>
        <p:spPr/>
        <p:txBody>
          <a:bodyPr/>
          <a:lstStyle/>
          <a:p>
            <a:fld id="{8A38239A-EB90-4045-A7DC-03E6D006563B}" type="slidenum">
              <a:rPr lang="es-AR" smtClean="0"/>
              <a:pPr/>
              <a:t>14</a:t>
            </a:fld>
            <a:endParaRPr lang="es-AR"/>
          </a:p>
        </p:txBody>
      </p:sp>
      <p:sp>
        <p:nvSpPr>
          <p:cNvPr id="7" name="6 Elipse"/>
          <p:cNvSpPr/>
          <p:nvPr/>
        </p:nvSpPr>
        <p:spPr>
          <a:xfrm>
            <a:off x="3319902" y="3776500"/>
            <a:ext cx="2857520" cy="114300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AR" sz="2000" dirty="0" err="1"/>
              <a:t>System</a:t>
            </a:r>
            <a:r>
              <a:rPr lang="es-AR" sz="2000" dirty="0"/>
              <a:t> </a:t>
            </a:r>
            <a:r>
              <a:rPr lang="es-AR" sz="2000" dirty="0" err="1"/>
              <a:t>Calls</a:t>
            </a:r>
            <a:endParaRPr lang="es-AR" sz="2000" dirty="0"/>
          </a:p>
          <a:p>
            <a:pPr algn="ctr"/>
            <a:r>
              <a:rPr lang="es-AR" sz="1600" dirty="0"/>
              <a:t>Manejo de procesos</a:t>
            </a:r>
          </a:p>
        </p:txBody>
      </p:sp>
      <p:sp>
        <p:nvSpPr>
          <p:cNvPr id="8" name="7 Rectángulo redondeado"/>
          <p:cNvSpPr/>
          <p:nvPr/>
        </p:nvSpPr>
        <p:spPr>
          <a:xfrm>
            <a:off x="6748926" y="2204864"/>
            <a:ext cx="1857388" cy="1428760"/>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AR" dirty="0"/>
              <a:t>No toman en cuenta el tiempo </a:t>
            </a:r>
          </a:p>
        </p:txBody>
      </p:sp>
      <p:sp>
        <p:nvSpPr>
          <p:cNvPr id="9" name="8 Rectángulo redondeado"/>
          <p:cNvSpPr/>
          <p:nvPr/>
        </p:nvSpPr>
        <p:spPr>
          <a:xfrm>
            <a:off x="6748926" y="4705194"/>
            <a:ext cx="1857388" cy="1643074"/>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AR" dirty="0"/>
              <a:t>Introducen retardo en las tareas en ejecución</a:t>
            </a:r>
          </a:p>
        </p:txBody>
      </p:sp>
      <p:sp>
        <p:nvSpPr>
          <p:cNvPr id="10" name="9 Flecha derecha"/>
          <p:cNvSpPr/>
          <p:nvPr/>
        </p:nvSpPr>
        <p:spPr>
          <a:xfrm>
            <a:off x="1943200" y="4062252"/>
            <a:ext cx="1376702" cy="500066"/>
          </a:xfrm>
          <a:prstGeom prst="rightArrow">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s-AR"/>
          </a:p>
        </p:txBody>
      </p:sp>
      <p:sp>
        <p:nvSpPr>
          <p:cNvPr id="11" name="10 Rectángulo redondeado"/>
          <p:cNvSpPr/>
          <p:nvPr/>
        </p:nvSpPr>
        <p:spPr>
          <a:xfrm>
            <a:off x="467544" y="3629064"/>
            <a:ext cx="1979712" cy="136815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AR" dirty="0"/>
              <a:t>Soporte de Programación concurrente</a:t>
            </a:r>
          </a:p>
        </p:txBody>
      </p:sp>
      <p:cxnSp>
        <p:nvCxnSpPr>
          <p:cNvPr id="20" name="19 Conector recto de flecha"/>
          <p:cNvCxnSpPr/>
          <p:nvPr/>
        </p:nvCxnSpPr>
        <p:spPr>
          <a:xfrm>
            <a:off x="6177422" y="4419442"/>
            <a:ext cx="571504" cy="428628"/>
          </a:xfrm>
          <a:prstGeom prst="straightConnector1">
            <a:avLst/>
          </a:prstGeom>
          <a:ln/>
        </p:spPr>
        <p:style>
          <a:lnRef idx="2">
            <a:schemeClr val="accent1"/>
          </a:lnRef>
          <a:fillRef idx="1">
            <a:schemeClr val="lt1"/>
          </a:fillRef>
          <a:effectRef idx="0">
            <a:schemeClr val="accent1"/>
          </a:effectRef>
          <a:fontRef idx="minor">
            <a:schemeClr val="dk1"/>
          </a:fontRef>
        </p:style>
      </p:cxnSp>
      <p:cxnSp>
        <p:nvCxnSpPr>
          <p:cNvPr id="25" name="24 Conector recto de flecha"/>
          <p:cNvCxnSpPr/>
          <p:nvPr/>
        </p:nvCxnSpPr>
        <p:spPr>
          <a:xfrm flipV="1">
            <a:off x="6105984" y="3562186"/>
            <a:ext cx="642942" cy="571504"/>
          </a:xfrm>
          <a:prstGeom prst="straightConnector1">
            <a:avLst/>
          </a:prstGeom>
          <a:ln/>
        </p:spPr>
        <p:style>
          <a:lnRef idx="2">
            <a:schemeClr val="accent1"/>
          </a:lnRef>
          <a:fillRef idx="1">
            <a:schemeClr val="lt1"/>
          </a:fillRef>
          <a:effectRef idx="0">
            <a:schemeClr val="accent1"/>
          </a:effectRef>
          <a:fontRef idx="minor">
            <a:schemeClr val="dk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755576" y="116632"/>
            <a:ext cx="7632848" cy="806410"/>
          </a:xfrm>
        </p:spPr>
        <p:txBody>
          <a:bodyPr>
            <a:normAutofit/>
          </a:bodyPr>
          <a:lstStyle/>
          <a:p>
            <a:pPr algn="ctr"/>
            <a:r>
              <a:rPr lang="es-AR" sz="3200" b="1" dirty="0"/>
              <a:t>Limitaciones de los STR corrientes</a:t>
            </a:r>
          </a:p>
        </p:txBody>
      </p:sp>
      <p:sp>
        <p:nvSpPr>
          <p:cNvPr id="2" name="1 Marcador de contenido"/>
          <p:cNvSpPr>
            <a:spLocks noGrp="1"/>
          </p:cNvSpPr>
          <p:nvPr>
            <p:ph idx="1"/>
          </p:nvPr>
        </p:nvSpPr>
        <p:spPr>
          <a:xfrm>
            <a:off x="2080423" y="1166057"/>
            <a:ext cx="5659641" cy="755727"/>
          </a:xfrm>
          <a:ln>
            <a:noFill/>
          </a:ln>
        </p:spPr>
        <p:style>
          <a:lnRef idx="2">
            <a:schemeClr val="accent1"/>
          </a:lnRef>
          <a:fillRef idx="1">
            <a:schemeClr val="lt1"/>
          </a:fillRef>
          <a:effectRef idx="0">
            <a:schemeClr val="accent1"/>
          </a:effectRef>
          <a:fontRef idx="minor">
            <a:schemeClr val="dk1"/>
          </a:fontRef>
        </p:style>
        <p:txBody>
          <a:bodyPr>
            <a:noAutofit/>
          </a:bodyPr>
          <a:lstStyle/>
          <a:p>
            <a:pPr marL="0" indent="0">
              <a:buNone/>
            </a:pPr>
            <a:r>
              <a:rPr lang="es-AR" sz="2400" b="1" dirty="0">
                <a:solidFill>
                  <a:schemeClr val="tx1">
                    <a:lumMod val="75000"/>
                    <a:lumOff val="25000"/>
                  </a:schemeClr>
                </a:solidFill>
              </a:rPr>
              <a:t>Planificación basada en prioridades</a:t>
            </a:r>
          </a:p>
        </p:txBody>
      </p:sp>
      <p:sp>
        <p:nvSpPr>
          <p:cNvPr id="3" name="2 Marcador de número de diapositiva"/>
          <p:cNvSpPr>
            <a:spLocks noGrp="1"/>
          </p:cNvSpPr>
          <p:nvPr>
            <p:ph type="sldNum" sz="quarter" idx="12"/>
          </p:nvPr>
        </p:nvSpPr>
        <p:spPr/>
        <p:txBody>
          <a:bodyPr/>
          <a:lstStyle/>
          <a:p>
            <a:fld id="{8A38239A-EB90-4045-A7DC-03E6D006563B}" type="slidenum">
              <a:rPr lang="es-AR" smtClean="0"/>
              <a:pPr/>
              <a:t>15</a:t>
            </a:fld>
            <a:endParaRPr lang="es-AR"/>
          </a:p>
        </p:txBody>
      </p:sp>
      <p:sp>
        <p:nvSpPr>
          <p:cNvPr id="5" name="4 Rectángulo redondeado"/>
          <p:cNvSpPr/>
          <p:nvPr/>
        </p:nvSpPr>
        <p:spPr>
          <a:xfrm>
            <a:off x="1043608" y="2289982"/>
            <a:ext cx="2714644" cy="1643074"/>
          </a:xfrm>
          <a:prstGeom prst="round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es-AR" dirty="0">
                <a:ln w="18415" cmpd="sng">
                  <a:noFill/>
                  <a:prstDash val="solid"/>
                </a:ln>
                <a:solidFill>
                  <a:sysClr val="windowText" lastClr="000000"/>
                </a:solidFill>
                <a:effectLst>
                  <a:outerShdw blurRad="63500" dir="3600000" algn="tl" rotWithShape="0">
                    <a:srgbClr val="000000">
                      <a:alpha val="70000"/>
                    </a:srgbClr>
                  </a:outerShdw>
                </a:effectLst>
              </a:rPr>
              <a:t>Mecanismos Bastantes Flexibles</a:t>
            </a:r>
          </a:p>
        </p:txBody>
      </p:sp>
      <p:sp>
        <p:nvSpPr>
          <p:cNvPr id="6" name="5 Rectángulo redondeado"/>
          <p:cNvSpPr/>
          <p:nvPr/>
        </p:nvSpPr>
        <p:spPr>
          <a:xfrm>
            <a:off x="4429124" y="2000240"/>
            <a:ext cx="2714644" cy="857256"/>
          </a:xfrm>
          <a:prstGeom prst="round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endParaRPr lang="es-AR" dirty="0">
              <a:ln w="18415" cmpd="sng">
                <a:noFill/>
                <a:prstDash val="solid"/>
              </a:ln>
              <a:solidFill>
                <a:sysClr val="windowText" lastClr="000000"/>
              </a:solidFill>
              <a:effectLst>
                <a:outerShdw blurRad="63500" dir="3600000" algn="tl" rotWithShape="0">
                  <a:srgbClr val="000000">
                    <a:alpha val="70000"/>
                  </a:srgbClr>
                </a:outerShdw>
              </a:effectLst>
            </a:endParaRPr>
          </a:p>
          <a:p>
            <a:pPr algn="ctr"/>
            <a:r>
              <a:rPr lang="es-AR" dirty="0">
                <a:ln w="18415" cmpd="sng">
                  <a:noFill/>
                  <a:prstDash val="solid"/>
                </a:ln>
                <a:solidFill>
                  <a:sysClr val="windowText" lastClr="000000"/>
                </a:solidFill>
                <a:effectLst>
                  <a:outerShdw blurRad="63500" dir="3600000" algn="tl" rotWithShape="0">
                    <a:srgbClr val="000000">
                      <a:alpha val="70000"/>
                    </a:srgbClr>
                  </a:outerShdw>
                </a:effectLst>
              </a:rPr>
              <a:t>Permiten distintas implementaciones</a:t>
            </a:r>
            <a:endParaRPr lang="es-AR">
              <a:solidFill>
                <a:sysClr val="windowText" lastClr="000000"/>
              </a:solidFill>
            </a:endParaRPr>
          </a:p>
          <a:p>
            <a:pPr algn="ctr"/>
            <a:endParaRPr lang="es-AR" dirty="0">
              <a:ln w="18415" cmpd="sng">
                <a:noFill/>
                <a:prstDash val="solid"/>
              </a:ln>
              <a:solidFill>
                <a:sysClr val="windowText" lastClr="000000"/>
              </a:solidFill>
              <a:effectLst>
                <a:outerShdw blurRad="63500" dir="3600000" algn="tl" rotWithShape="0">
                  <a:srgbClr val="000000">
                    <a:alpha val="70000"/>
                  </a:srgbClr>
                </a:outerShdw>
              </a:effectLst>
            </a:endParaRPr>
          </a:p>
        </p:txBody>
      </p:sp>
      <p:cxnSp>
        <p:nvCxnSpPr>
          <p:cNvPr id="8" name="7 Conector recto de flecha"/>
          <p:cNvCxnSpPr>
            <a:cxnSpLocks/>
            <a:stCxn id="5" idx="3"/>
            <a:endCxn id="6" idx="1"/>
          </p:cNvCxnSpPr>
          <p:nvPr/>
        </p:nvCxnSpPr>
        <p:spPr>
          <a:xfrm flipV="1">
            <a:off x="3758252" y="2428868"/>
            <a:ext cx="670872" cy="682651"/>
          </a:xfrm>
          <a:prstGeom prst="straightConnector1">
            <a:avLst/>
          </a:prstGeom>
          <a:ln>
            <a:tailEnd type="arrow"/>
          </a:ln>
        </p:spPr>
        <p:style>
          <a:lnRef idx="2">
            <a:schemeClr val="accent1"/>
          </a:lnRef>
          <a:fillRef idx="1">
            <a:schemeClr val="lt1"/>
          </a:fillRef>
          <a:effectRef idx="0">
            <a:schemeClr val="accent1"/>
          </a:effectRef>
          <a:fontRef idx="minor">
            <a:schemeClr val="dk1"/>
          </a:fontRef>
        </p:style>
      </p:cxnSp>
      <p:sp>
        <p:nvSpPr>
          <p:cNvPr id="9" name="8 Rectángulo redondeado"/>
          <p:cNvSpPr/>
          <p:nvPr/>
        </p:nvSpPr>
        <p:spPr>
          <a:xfrm>
            <a:off x="4429124" y="3214686"/>
            <a:ext cx="2714644" cy="85725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AR" dirty="0">
                <a:ln w="18415" cmpd="sng">
                  <a:noFill/>
                  <a:prstDash val="solid"/>
                </a:ln>
                <a:solidFill>
                  <a:sysClr val="windowText" lastClr="000000"/>
                </a:solidFill>
                <a:effectLst>
                  <a:outerShdw blurRad="63500" dir="3600000" algn="tl" rotWithShape="0">
                    <a:srgbClr val="000000">
                      <a:alpha val="70000"/>
                    </a:srgbClr>
                  </a:outerShdw>
                </a:effectLst>
              </a:rPr>
              <a:t>Problemas con </a:t>
            </a:r>
            <a:r>
              <a:rPr lang="es-AR" dirty="0" err="1">
                <a:ln w="18415" cmpd="sng">
                  <a:noFill/>
                  <a:prstDash val="solid"/>
                </a:ln>
                <a:solidFill>
                  <a:sysClr val="windowText" lastClr="000000"/>
                </a:solidFill>
                <a:effectLst>
                  <a:outerShdw blurRad="63500" dir="3600000" algn="tl" rotWithShape="0">
                    <a:srgbClr val="000000">
                      <a:alpha val="70000"/>
                    </a:srgbClr>
                  </a:outerShdw>
                </a:effectLst>
              </a:rPr>
              <a:t>kernel</a:t>
            </a:r>
            <a:r>
              <a:rPr lang="es-AR" dirty="0">
                <a:ln w="18415" cmpd="sng">
                  <a:noFill/>
                  <a:prstDash val="solid"/>
                </a:ln>
                <a:solidFill>
                  <a:sysClr val="windowText" lastClr="000000"/>
                </a:solidFill>
                <a:effectLst>
                  <a:outerShdw blurRad="63500" dir="3600000" algn="tl" rotWithShape="0">
                    <a:srgbClr val="000000">
                      <a:alpha val="70000"/>
                    </a:srgbClr>
                  </a:outerShdw>
                </a:effectLst>
              </a:rPr>
              <a:t> con prioridades limitadas</a:t>
            </a:r>
          </a:p>
        </p:txBody>
      </p:sp>
      <p:cxnSp>
        <p:nvCxnSpPr>
          <p:cNvPr id="10" name="9 Conector recto de flecha"/>
          <p:cNvCxnSpPr>
            <a:cxnSpLocks/>
            <a:stCxn id="5" idx="3"/>
            <a:endCxn id="9" idx="1"/>
          </p:cNvCxnSpPr>
          <p:nvPr/>
        </p:nvCxnSpPr>
        <p:spPr>
          <a:xfrm>
            <a:off x="3758252" y="3111519"/>
            <a:ext cx="670872" cy="531795"/>
          </a:xfrm>
          <a:prstGeom prst="straightConnector1">
            <a:avLst/>
          </a:prstGeom>
          <a:ln>
            <a:tailEnd type="arrow"/>
          </a:ln>
        </p:spPr>
        <p:style>
          <a:lnRef idx="2">
            <a:schemeClr val="accent1"/>
          </a:lnRef>
          <a:fillRef idx="1">
            <a:schemeClr val="lt1"/>
          </a:fillRef>
          <a:effectRef idx="0">
            <a:schemeClr val="accent1"/>
          </a:effectRef>
          <a:fontRef idx="minor">
            <a:schemeClr val="dk1"/>
          </a:fontRef>
        </p:style>
      </p:cxnSp>
      <p:sp>
        <p:nvSpPr>
          <p:cNvPr id="13" name="12 Elipse"/>
          <p:cNvSpPr/>
          <p:nvPr/>
        </p:nvSpPr>
        <p:spPr>
          <a:xfrm>
            <a:off x="7500958" y="3000372"/>
            <a:ext cx="1571636" cy="1143008"/>
          </a:xfrm>
          <a:prstGeom prst="ellipse">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es-AR" dirty="0">
                <a:ln w="18415" cmpd="sng">
                  <a:noFill/>
                  <a:prstDash val="solid"/>
                </a:ln>
                <a:solidFill>
                  <a:sysClr val="windowText" lastClr="000000"/>
                </a:solidFill>
                <a:effectLst>
                  <a:outerShdw blurRad="63500" dir="3600000" algn="tl" rotWithShape="0">
                    <a:srgbClr val="000000">
                      <a:alpha val="70000"/>
                    </a:srgbClr>
                  </a:outerShdw>
                </a:effectLst>
              </a:rPr>
              <a:t>128 </a:t>
            </a:r>
          </a:p>
          <a:p>
            <a:pPr algn="ctr"/>
            <a:r>
              <a:rPr lang="es-AR" dirty="0">
                <a:ln w="18415" cmpd="sng">
                  <a:noFill/>
                  <a:prstDash val="solid"/>
                </a:ln>
                <a:solidFill>
                  <a:sysClr val="windowText" lastClr="000000"/>
                </a:solidFill>
                <a:effectLst>
                  <a:outerShdw blurRad="63500" dir="3600000" algn="tl" rotWithShape="0">
                    <a:srgbClr val="000000">
                      <a:alpha val="70000"/>
                    </a:srgbClr>
                  </a:outerShdw>
                </a:effectLst>
              </a:rPr>
              <a:t>o </a:t>
            </a:r>
          </a:p>
          <a:p>
            <a:pPr algn="ctr"/>
            <a:r>
              <a:rPr lang="es-AR" dirty="0">
                <a:ln w="18415" cmpd="sng">
                  <a:noFill/>
                  <a:prstDash val="solid"/>
                </a:ln>
                <a:solidFill>
                  <a:sysClr val="windowText" lastClr="000000"/>
                </a:solidFill>
                <a:effectLst>
                  <a:outerShdw blurRad="63500" dir="3600000" algn="tl" rotWithShape="0">
                    <a:srgbClr val="000000">
                      <a:alpha val="70000"/>
                    </a:srgbClr>
                  </a:outerShdw>
                </a:effectLst>
              </a:rPr>
              <a:t>256</a:t>
            </a:r>
          </a:p>
        </p:txBody>
      </p:sp>
      <p:sp>
        <p:nvSpPr>
          <p:cNvPr id="15" name="14 Flecha derecha"/>
          <p:cNvSpPr/>
          <p:nvPr/>
        </p:nvSpPr>
        <p:spPr>
          <a:xfrm>
            <a:off x="7143768" y="3573016"/>
            <a:ext cx="308552" cy="70298"/>
          </a:xfrm>
          <a:prstGeom prst="rightArrow">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s-AR">
              <a:solidFill>
                <a:sysClr val="windowText" lastClr="000000"/>
              </a:solidFill>
            </a:endParaRPr>
          </a:p>
        </p:txBody>
      </p:sp>
      <p:sp>
        <p:nvSpPr>
          <p:cNvPr id="16" name="15 Rectángulo redondeado"/>
          <p:cNvSpPr/>
          <p:nvPr/>
        </p:nvSpPr>
        <p:spPr>
          <a:xfrm>
            <a:off x="1717330" y="5290378"/>
            <a:ext cx="2062582" cy="1306974"/>
          </a:xfrm>
          <a:prstGeom prst="round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es-AR" dirty="0">
                <a:ln w="18415" cmpd="sng">
                  <a:noFill/>
                  <a:prstDash val="solid"/>
                </a:ln>
                <a:solidFill>
                  <a:sysClr val="windowText" lastClr="000000"/>
                </a:solidFill>
                <a:effectLst>
                  <a:outerShdw blurRad="63500" dir="3600000" algn="tl" rotWithShape="0">
                    <a:srgbClr val="000000">
                      <a:alpha val="70000"/>
                    </a:srgbClr>
                  </a:outerShdw>
                </a:effectLst>
              </a:rPr>
              <a:t>Son Procesos de Alta Prioridad</a:t>
            </a:r>
          </a:p>
        </p:txBody>
      </p:sp>
      <p:sp>
        <p:nvSpPr>
          <p:cNvPr id="17" name="16 Rectángulo redondeado"/>
          <p:cNvSpPr/>
          <p:nvPr/>
        </p:nvSpPr>
        <p:spPr>
          <a:xfrm>
            <a:off x="5004048" y="5372076"/>
            <a:ext cx="3169492" cy="1164098"/>
          </a:xfrm>
          <a:prstGeom prst="round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es-AR" dirty="0">
                <a:ln w="18415" cmpd="sng">
                  <a:noFill/>
                  <a:prstDash val="solid"/>
                </a:ln>
                <a:solidFill>
                  <a:sysClr val="windowText" lastClr="000000"/>
                </a:solidFill>
                <a:effectLst>
                  <a:outerShdw blurRad="63500" dir="3600000" algn="tl" rotWithShape="0">
                    <a:srgbClr val="000000">
                      <a:alpha val="70000"/>
                    </a:srgbClr>
                  </a:outerShdw>
                </a:effectLst>
              </a:rPr>
              <a:t>Deben tener la menor porción de código deshabilitada</a:t>
            </a:r>
          </a:p>
        </p:txBody>
      </p:sp>
      <p:sp>
        <p:nvSpPr>
          <p:cNvPr id="18" name="17 Flecha derecha"/>
          <p:cNvSpPr/>
          <p:nvPr/>
        </p:nvSpPr>
        <p:spPr>
          <a:xfrm>
            <a:off x="3779912" y="5744086"/>
            <a:ext cx="1224136" cy="360040"/>
          </a:xfrm>
          <a:prstGeom prst="rightArrow">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s-AR">
              <a:solidFill>
                <a:sysClr val="windowText" lastClr="000000"/>
              </a:solidFill>
            </a:endParaRPr>
          </a:p>
        </p:txBody>
      </p:sp>
      <p:sp>
        <p:nvSpPr>
          <p:cNvPr id="19" name="1 Marcador de contenido">
            <a:extLst>
              <a:ext uri="{FF2B5EF4-FFF2-40B4-BE49-F238E27FC236}">
                <a16:creationId xmlns:a16="http://schemas.microsoft.com/office/drawing/2014/main" id="{E2709EEE-E959-4601-AA02-D5A3719DA17A}"/>
              </a:ext>
            </a:extLst>
          </p:cNvPr>
          <p:cNvSpPr txBox="1">
            <a:spLocks/>
          </p:cNvSpPr>
          <p:nvPr/>
        </p:nvSpPr>
        <p:spPr>
          <a:xfrm>
            <a:off x="1531901" y="4560210"/>
            <a:ext cx="6743102" cy="503525"/>
          </a:xfrm>
          <a:prstGeom prst="rect">
            <a:avLst/>
          </a:prstGeom>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9pPr>
          </a:lstStyle>
          <a:p>
            <a:pPr marL="0" indent="0">
              <a:buNone/>
            </a:pPr>
            <a:r>
              <a:rPr lang="es-AR" sz="2400" b="1" dirty="0">
                <a:solidFill>
                  <a:schemeClr val="tx1">
                    <a:lumMod val="75000"/>
                    <a:lumOff val="25000"/>
                  </a:schemeClr>
                </a:solidFill>
              </a:rPr>
              <a:t>Respuesta Rápida a Interrupciones Externas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heckerboard(across)">
                                      <p:cBhvr>
                                        <p:cTn id="11" dur="500"/>
                                        <p:tgtEl>
                                          <p:spTgt spid="5"/>
                                        </p:tgtEl>
                                      </p:cBhvr>
                                    </p:animEffect>
                                  </p:childTnLst>
                                </p:cTn>
                              </p:par>
                            </p:childTnLst>
                          </p:cTn>
                        </p:par>
                        <p:par>
                          <p:cTn id="12" fill="hold">
                            <p:stCondLst>
                              <p:cond delay="1000"/>
                            </p:stCondLst>
                            <p:childTnLst>
                              <p:par>
                                <p:cTn id="13" presetID="8" presetClass="entr" presetSubtype="16"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amond(in)">
                                      <p:cBhvr>
                                        <p:cTn id="15" dur="500"/>
                                        <p:tgtEl>
                                          <p:spTgt spid="8"/>
                                        </p:tgtEl>
                                      </p:cBhvr>
                                    </p:animEffect>
                                  </p:childTnLst>
                                </p:cTn>
                              </p:par>
                            </p:childTnLst>
                          </p:cTn>
                        </p:par>
                        <p:par>
                          <p:cTn id="16" fill="hold">
                            <p:stCondLst>
                              <p:cond delay="1500"/>
                            </p:stCondLst>
                            <p:childTnLst>
                              <p:par>
                                <p:cTn id="17" presetID="8" presetClass="entr" presetSubtype="16"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amond(in)">
                                      <p:cBhvr>
                                        <p:cTn id="19" dur="500"/>
                                        <p:tgtEl>
                                          <p:spTgt spid="10"/>
                                        </p:tgtEl>
                                      </p:cBhvr>
                                    </p:animEffect>
                                  </p:childTnLst>
                                </p:cTn>
                              </p:par>
                            </p:childTnLst>
                          </p:cTn>
                        </p:par>
                        <p:par>
                          <p:cTn id="20" fill="hold">
                            <p:stCondLst>
                              <p:cond delay="2000"/>
                            </p:stCondLst>
                            <p:childTnLst>
                              <p:par>
                                <p:cTn id="21" presetID="8"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diamond(in)">
                                      <p:cBhvr>
                                        <p:cTn id="23" dur="500"/>
                                        <p:tgtEl>
                                          <p:spTgt spid="6"/>
                                        </p:tgtEl>
                                      </p:cBhvr>
                                    </p:animEffect>
                                  </p:childTnLst>
                                </p:cTn>
                              </p:par>
                            </p:childTnLst>
                          </p:cTn>
                        </p:par>
                        <p:par>
                          <p:cTn id="24" fill="hold">
                            <p:stCondLst>
                              <p:cond delay="2500"/>
                            </p:stCondLst>
                            <p:childTnLst>
                              <p:par>
                                <p:cTn id="25" presetID="8" presetClass="entr" presetSubtype="16"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amond(in)">
                                      <p:cBhvr>
                                        <p:cTn id="27" dur="500"/>
                                        <p:tgtEl>
                                          <p:spTgt spid="9"/>
                                        </p:tgtEl>
                                      </p:cBhvr>
                                    </p:animEffect>
                                  </p:childTnLst>
                                </p:cTn>
                              </p:par>
                            </p:childTnLst>
                          </p:cTn>
                        </p:par>
                        <p:par>
                          <p:cTn id="28" fill="hold">
                            <p:stCondLst>
                              <p:cond delay="3000"/>
                            </p:stCondLst>
                            <p:childTnLst>
                              <p:par>
                                <p:cTn id="29" presetID="8"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diamond(in)">
                                      <p:cBhvr>
                                        <p:cTn id="31" dur="500"/>
                                        <p:tgtEl>
                                          <p:spTgt spid="15"/>
                                        </p:tgtEl>
                                      </p:cBhvr>
                                    </p:animEffect>
                                  </p:childTnLst>
                                </p:cTn>
                              </p:par>
                            </p:childTnLst>
                          </p:cTn>
                        </p:par>
                        <p:par>
                          <p:cTn id="32" fill="hold">
                            <p:stCondLst>
                              <p:cond delay="3500"/>
                            </p:stCondLst>
                            <p:childTnLst>
                              <p:par>
                                <p:cTn id="33" presetID="8" presetClass="entr" presetSubtype="16"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diamond(in)">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nodeType="clickEffect">
                                  <p:stCondLst>
                                    <p:cond delay="0"/>
                                  </p:stCondLst>
                                  <p:childTnLst>
                                    <p:set>
                                      <p:cBhvr>
                                        <p:cTn id="39" dur="1" fill="hold">
                                          <p:stCondLst>
                                            <p:cond delay="0"/>
                                          </p:stCondLst>
                                        </p:cTn>
                                        <p:tgtEl>
                                          <p:spTgt spid="19">
                                            <p:txEl>
                                              <p:pRg st="0" end="0"/>
                                            </p:txEl>
                                          </p:spTgt>
                                        </p:tgtEl>
                                        <p:attrNameLst>
                                          <p:attrName>style.visibility</p:attrName>
                                        </p:attrNameLst>
                                      </p:cBhvr>
                                      <p:to>
                                        <p:strVal val="visible"/>
                                      </p:to>
                                    </p:set>
                                    <p:animEffect transition="in" filter="box(in)">
                                      <p:cBhvr>
                                        <p:cTn id="40" dur="500"/>
                                        <p:tgtEl>
                                          <p:spTgt spid="19">
                                            <p:txEl>
                                              <p:pRg st="0" end="0"/>
                                            </p:txEl>
                                          </p:spTgt>
                                        </p:tgtEl>
                                      </p:cBhvr>
                                    </p:animEffect>
                                  </p:childTnLst>
                                </p:cTn>
                              </p:par>
                            </p:childTnLst>
                          </p:cTn>
                        </p:par>
                        <p:par>
                          <p:cTn id="41" fill="hold">
                            <p:stCondLst>
                              <p:cond delay="500"/>
                            </p:stCondLst>
                            <p:childTnLst>
                              <p:par>
                                <p:cTn id="42" presetID="8" presetClass="entr" presetSubtype="16"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diamond(in)">
                                      <p:cBhvr>
                                        <p:cTn id="44" dur="500"/>
                                        <p:tgtEl>
                                          <p:spTgt spid="16"/>
                                        </p:tgtEl>
                                      </p:cBhvr>
                                    </p:animEffect>
                                  </p:childTnLst>
                                </p:cTn>
                              </p:par>
                            </p:childTnLst>
                          </p:cTn>
                        </p:par>
                        <p:par>
                          <p:cTn id="45" fill="hold">
                            <p:stCondLst>
                              <p:cond delay="1000"/>
                            </p:stCondLst>
                            <p:childTnLst>
                              <p:par>
                                <p:cTn id="46" presetID="8" presetClass="entr" presetSubtype="16"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diamond(in)">
                                      <p:cBhvr>
                                        <p:cTn id="48" dur="500"/>
                                        <p:tgtEl>
                                          <p:spTgt spid="18"/>
                                        </p:tgtEl>
                                      </p:cBhvr>
                                    </p:animEffect>
                                  </p:childTnLst>
                                </p:cTn>
                              </p:par>
                            </p:childTnLst>
                          </p:cTn>
                        </p:par>
                        <p:par>
                          <p:cTn id="49" fill="hold">
                            <p:stCondLst>
                              <p:cond delay="1500"/>
                            </p:stCondLst>
                            <p:childTnLst>
                              <p:par>
                                <p:cTn id="50" presetID="8" presetClass="entr" presetSubtype="16"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diamond(in)">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3" grpId="0" animBg="1"/>
      <p:bldP spid="15" grpId="0" animBg="1"/>
      <p:bldP spid="16"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44624"/>
            <a:ext cx="8229600" cy="868346"/>
          </a:xfrm>
        </p:spPr>
        <p:txBody>
          <a:bodyPr>
            <a:normAutofit/>
          </a:bodyPr>
          <a:lstStyle/>
          <a:p>
            <a:pPr algn="ctr"/>
            <a:r>
              <a:rPr lang="es-AR" sz="3200" b="1" dirty="0"/>
              <a:t>Limitaciones de los STR corrientes</a:t>
            </a:r>
          </a:p>
        </p:txBody>
      </p:sp>
      <p:sp>
        <p:nvSpPr>
          <p:cNvPr id="2" name="1 Marcador de contenido"/>
          <p:cNvSpPr>
            <a:spLocks noGrp="1"/>
          </p:cNvSpPr>
          <p:nvPr>
            <p:ph idx="1"/>
          </p:nvPr>
        </p:nvSpPr>
        <p:spPr>
          <a:xfrm>
            <a:off x="31614" y="1126630"/>
            <a:ext cx="8870562" cy="5374204"/>
          </a:xfrm>
        </p:spPr>
        <p:txBody>
          <a:bodyPr vert="horz" lIns="91440" tIns="45720" rIns="91440" bIns="45720" rtlCol="0" anchor="t">
            <a:normAutofit/>
          </a:bodyPr>
          <a:lstStyle/>
          <a:p>
            <a:pPr marL="0" indent="0" algn="ctr">
              <a:buNone/>
            </a:pPr>
            <a:r>
              <a:rPr lang="es-AR" sz="2400" b="1" dirty="0"/>
              <a:t>Mecanismos básicos para comunicación y sincronización de procesos.</a:t>
            </a:r>
          </a:p>
          <a:p>
            <a:pPr algn="ctr">
              <a:buBlip>
                <a:blip r:embed="rId2"/>
              </a:buBlip>
            </a:pPr>
            <a:endParaRPr lang="es-AR" sz="2400" b="1" dirty="0"/>
          </a:p>
          <a:p>
            <a:pPr algn="ctr">
              <a:buBlip>
                <a:blip r:embed="rId2"/>
              </a:buBlip>
            </a:pPr>
            <a:endParaRPr lang="es-AR" sz="2400" b="1" dirty="0"/>
          </a:p>
          <a:p>
            <a:pPr algn="ctr">
              <a:buBlip>
                <a:blip r:embed="rId2"/>
              </a:buBlip>
            </a:pPr>
            <a:endParaRPr lang="es-AR" sz="2400" b="1" dirty="0"/>
          </a:p>
          <a:p>
            <a:pPr marL="0" indent="0" algn="ctr">
              <a:buNone/>
            </a:pPr>
            <a:r>
              <a:rPr lang="es-AR" sz="2400" b="1" dirty="0" err="1"/>
              <a:t>Kernel</a:t>
            </a:r>
            <a:r>
              <a:rPr lang="es-AR" sz="2400" b="1" dirty="0"/>
              <a:t> pequeño y rápido </a:t>
            </a:r>
            <a:r>
              <a:rPr lang="es-AR" sz="2400" b="1" dirty="0" err="1"/>
              <a:t>context</a:t>
            </a:r>
            <a:r>
              <a:rPr lang="es-AR" sz="2400" b="1" dirty="0"/>
              <a:t> switch</a:t>
            </a:r>
          </a:p>
          <a:p>
            <a:pPr algn="ctr">
              <a:buBlip>
                <a:blip r:embed="rId2"/>
              </a:buBlip>
            </a:pPr>
            <a:endParaRPr lang="es-AR" sz="2400" b="1" dirty="0"/>
          </a:p>
          <a:p>
            <a:pPr algn="ctr">
              <a:buBlip>
                <a:blip r:embed="rId2"/>
              </a:buBlip>
            </a:pPr>
            <a:endParaRPr lang="es-AR" sz="2400" b="1" dirty="0"/>
          </a:p>
          <a:p>
            <a:pPr algn="ctr">
              <a:buBlip>
                <a:blip r:embed="rId2"/>
              </a:buBlip>
            </a:pPr>
            <a:endParaRPr lang="es-AR" sz="2400" b="1" dirty="0"/>
          </a:p>
          <a:p>
            <a:pPr marL="0" indent="0" algn="ctr">
              <a:buNone/>
            </a:pPr>
            <a:r>
              <a:rPr lang="es-AR" sz="2400" b="1"/>
              <a:t> </a:t>
            </a:r>
            <a:r>
              <a:rPr lang="es-AR" sz="2400" b="1" dirty="0"/>
              <a:t>Soporte de un reloj en TR </a:t>
            </a:r>
          </a:p>
        </p:txBody>
      </p:sp>
      <p:sp>
        <p:nvSpPr>
          <p:cNvPr id="3" name="2 Marcador de número de diapositiva"/>
          <p:cNvSpPr>
            <a:spLocks noGrp="1"/>
          </p:cNvSpPr>
          <p:nvPr>
            <p:ph type="sldNum" sz="quarter" idx="12"/>
          </p:nvPr>
        </p:nvSpPr>
        <p:spPr/>
        <p:txBody>
          <a:bodyPr/>
          <a:lstStyle/>
          <a:p>
            <a:fld id="{8A38239A-EB90-4045-A7DC-03E6D006563B}" type="slidenum">
              <a:rPr lang="es-AR" smtClean="0"/>
              <a:pPr/>
              <a:t>16</a:t>
            </a:fld>
            <a:endParaRPr lang="es-AR"/>
          </a:p>
        </p:txBody>
      </p:sp>
      <p:sp>
        <p:nvSpPr>
          <p:cNvPr id="5" name="4 Rectángulo redondeado"/>
          <p:cNvSpPr/>
          <p:nvPr/>
        </p:nvSpPr>
        <p:spPr>
          <a:xfrm>
            <a:off x="611560" y="2214554"/>
            <a:ext cx="2500330" cy="64294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AR" dirty="0">
                <a:ln w="18415" cmpd="sng">
                  <a:noFill/>
                  <a:prstDash val="solid"/>
                </a:ln>
                <a:solidFill>
                  <a:sysClr val="windowText" lastClr="000000"/>
                </a:solidFill>
              </a:rPr>
              <a:t>Sin Protocolo de acceso</a:t>
            </a:r>
          </a:p>
        </p:txBody>
      </p:sp>
      <p:sp>
        <p:nvSpPr>
          <p:cNvPr id="6" name="5 Rectángulo redondeado"/>
          <p:cNvSpPr/>
          <p:nvPr/>
        </p:nvSpPr>
        <p:spPr>
          <a:xfrm>
            <a:off x="3563888" y="2071678"/>
            <a:ext cx="2500330" cy="100013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AR" dirty="0">
                <a:ln w="18415" cmpd="sng">
                  <a:noFill/>
                  <a:prstDash val="solid"/>
                </a:ln>
                <a:solidFill>
                  <a:sysClr val="windowText" lastClr="000000"/>
                </a:solidFill>
              </a:rPr>
              <a:t>Pueden causar efectos indeseables</a:t>
            </a:r>
          </a:p>
        </p:txBody>
      </p:sp>
      <p:sp>
        <p:nvSpPr>
          <p:cNvPr id="7" name="6 Flecha derecha"/>
          <p:cNvSpPr/>
          <p:nvPr/>
        </p:nvSpPr>
        <p:spPr>
          <a:xfrm>
            <a:off x="3131840" y="2500306"/>
            <a:ext cx="428628" cy="71438"/>
          </a:xfrm>
          <a:prstGeom prst="rightArrow">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s-AR">
              <a:solidFill>
                <a:sysClr val="windowText" lastClr="000000"/>
              </a:solidFill>
            </a:endParaRPr>
          </a:p>
        </p:txBody>
      </p:sp>
      <p:sp>
        <p:nvSpPr>
          <p:cNvPr id="9" name="8 Elipse"/>
          <p:cNvSpPr/>
          <p:nvPr/>
        </p:nvSpPr>
        <p:spPr>
          <a:xfrm>
            <a:off x="6507484" y="2041553"/>
            <a:ext cx="2357454" cy="100013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AR" dirty="0"/>
              <a:t>Inversión de Prioridades</a:t>
            </a:r>
          </a:p>
        </p:txBody>
      </p:sp>
      <p:sp>
        <p:nvSpPr>
          <p:cNvPr id="10" name="9 Flecha derecha"/>
          <p:cNvSpPr/>
          <p:nvPr/>
        </p:nvSpPr>
        <p:spPr>
          <a:xfrm>
            <a:off x="6060046" y="2492896"/>
            <a:ext cx="442399" cy="100803"/>
          </a:xfrm>
          <a:prstGeom prst="rightArrow">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s-AR" dirty="0">
              <a:solidFill>
                <a:sysClr val="windowText" lastClr="000000"/>
              </a:solidFill>
            </a:endParaRPr>
          </a:p>
        </p:txBody>
      </p:sp>
      <p:sp>
        <p:nvSpPr>
          <p:cNvPr id="11" name="10 Rectángulo redondeado"/>
          <p:cNvSpPr/>
          <p:nvPr/>
        </p:nvSpPr>
        <p:spPr>
          <a:xfrm>
            <a:off x="357158" y="4071942"/>
            <a:ext cx="2571768" cy="101324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AR" dirty="0">
                <a:ln w="18415" cmpd="sng">
                  <a:noFill/>
                  <a:prstDash val="solid"/>
                </a:ln>
                <a:solidFill>
                  <a:sysClr val="windowText" lastClr="000000"/>
                </a:solidFill>
              </a:rPr>
              <a:t>Tiempo de respuesta promedio mejora</a:t>
            </a:r>
          </a:p>
        </p:txBody>
      </p:sp>
      <p:sp>
        <p:nvSpPr>
          <p:cNvPr id="13" name="12 Rectángulo redondeado"/>
          <p:cNvSpPr/>
          <p:nvPr/>
        </p:nvSpPr>
        <p:spPr>
          <a:xfrm>
            <a:off x="3214678" y="4071942"/>
            <a:ext cx="3500462" cy="101324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AR" dirty="0">
                <a:ln w="18415" cmpd="sng">
                  <a:noFill/>
                  <a:prstDash val="solid"/>
                </a:ln>
                <a:solidFill>
                  <a:sysClr val="windowText" lastClr="000000"/>
                </a:solidFill>
              </a:rPr>
              <a:t>No garantiza la atención de todas las tareas antes de su tiempo límite</a:t>
            </a:r>
          </a:p>
        </p:txBody>
      </p:sp>
      <p:sp>
        <p:nvSpPr>
          <p:cNvPr id="14" name="13 Rectángulo redondeado"/>
          <p:cNvSpPr/>
          <p:nvPr/>
        </p:nvSpPr>
        <p:spPr>
          <a:xfrm>
            <a:off x="7000892" y="4071942"/>
            <a:ext cx="2028868" cy="108525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AR" dirty="0">
                <a:ln w="18415" cmpd="sng">
                  <a:noFill/>
                  <a:prstDash val="solid"/>
                </a:ln>
                <a:solidFill>
                  <a:sysClr val="windowText" lastClr="000000"/>
                </a:solidFill>
              </a:rPr>
              <a:t>Menores funciones de previsibilidad</a:t>
            </a:r>
          </a:p>
        </p:txBody>
      </p:sp>
      <p:sp>
        <p:nvSpPr>
          <p:cNvPr id="15" name="14 Flecha derecha"/>
          <p:cNvSpPr/>
          <p:nvPr/>
        </p:nvSpPr>
        <p:spPr>
          <a:xfrm>
            <a:off x="2943358" y="4509120"/>
            <a:ext cx="285752" cy="71438"/>
          </a:xfrm>
          <a:prstGeom prst="rightArrow">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s-AR">
              <a:solidFill>
                <a:sysClr val="windowText" lastClr="000000"/>
              </a:solidFill>
            </a:endParaRPr>
          </a:p>
        </p:txBody>
      </p:sp>
      <p:sp>
        <p:nvSpPr>
          <p:cNvPr id="17" name="16 Flecha derecha"/>
          <p:cNvSpPr/>
          <p:nvPr/>
        </p:nvSpPr>
        <p:spPr>
          <a:xfrm>
            <a:off x="6742682" y="4509690"/>
            <a:ext cx="285752" cy="71438"/>
          </a:xfrm>
          <a:prstGeom prst="rightArrow">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s-AR">
              <a:solidFill>
                <a:sysClr val="windowText" lastClr="000000"/>
              </a:solidFill>
            </a:endParaRPr>
          </a:p>
        </p:txBody>
      </p:sp>
      <p:sp>
        <p:nvSpPr>
          <p:cNvPr id="18" name="17 Rectángulo redondeado"/>
          <p:cNvSpPr/>
          <p:nvPr/>
        </p:nvSpPr>
        <p:spPr>
          <a:xfrm>
            <a:off x="1191937" y="5936709"/>
            <a:ext cx="7237468" cy="72428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AR" dirty="0">
                <a:ln w="18415" cmpd="sng">
                  <a:noFill/>
                  <a:prstDash val="solid"/>
                </a:ln>
                <a:solidFill>
                  <a:sysClr val="windowText" lastClr="000000"/>
                </a:solidFill>
              </a:rPr>
              <a:t>Debe manejar tiempos críticos en actividades que interactúan con el ambiente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out)">
                                      <p:cBhvr>
                                        <p:cTn id="7" dur="500"/>
                                        <p:tgtEl>
                                          <p:spTgt spid="2">
                                            <p:txEl>
                                              <p:pRg st="0" end="0"/>
                                            </p:txEl>
                                          </p:spTgt>
                                        </p:tgtEl>
                                      </p:cBhvr>
                                    </p:animEffect>
                                  </p:childTnLst>
                                </p:cTn>
                              </p:par>
                            </p:childTnLst>
                          </p:cTn>
                        </p:par>
                        <p:par>
                          <p:cTn id="8" fill="hold">
                            <p:stCondLst>
                              <p:cond delay="500"/>
                            </p:stCondLst>
                            <p:childTnLst>
                              <p:par>
                                <p:cTn id="9" presetID="8" presetClass="entr" presetSubtype="3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amond(out)">
                                      <p:cBhvr>
                                        <p:cTn id="11" dur="500"/>
                                        <p:tgtEl>
                                          <p:spTgt spid="5"/>
                                        </p:tgtEl>
                                      </p:cBhvr>
                                    </p:animEffect>
                                  </p:childTnLst>
                                </p:cTn>
                              </p:par>
                            </p:childTnLst>
                          </p:cTn>
                        </p:par>
                        <p:par>
                          <p:cTn id="12" fill="hold">
                            <p:stCondLst>
                              <p:cond delay="1000"/>
                            </p:stCondLst>
                            <p:childTnLst>
                              <p:par>
                                <p:cTn id="13" presetID="8" presetClass="entr" presetSubtype="32"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amond(out)">
                                      <p:cBhvr>
                                        <p:cTn id="15" dur="500"/>
                                        <p:tgtEl>
                                          <p:spTgt spid="7"/>
                                        </p:tgtEl>
                                      </p:cBhvr>
                                    </p:animEffect>
                                  </p:childTnLst>
                                </p:cTn>
                              </p:par>
                            </p:childTnLst>
                          </p:cTn>
                        </p:par>
                        <p:par>
                          <p:cTn id="16" fill="hold">
                            <p:stCondLst>
                              <p:cond delay="1500"/>
                            </p:stCondLst>
                            <p:childTnLst>
                              <p:par>
                                <p:cTn id="17" presetID="8" presetClass="entr" presetSubtype="3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amond(out)">
                                      <p:cBhvr>
                                        <p:cTn id="19" dur="500"/>
                                        <p:tgtEl>
                                          <p:spTgt spid="6"/>
                                        </p:tgtEl>
                                      </p:cBhvr>
                                    </p:animEffect>
                                  </p:childTnLst>
                                </p:cTn>
                              </p:par>
                            </p:childTnLst>
                          </p:cTn>
                        </p:par>
                        <p:par>
                          <p:cTn id="20" fill="hold">
                            <p:stCondLst>
                              <p:cond delay="2000"/>
                            </p:stCondLst>
                            <p:childTnLst>
                              <p:par>
                                <p:cTn id="21" presetID="8" presetClass="entr" presetSubtype="3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amond(out)">
                                      <p:cBhvr>
                                        <p:cTn id="23" dur="500"/>
                                        <p:tgtEl>
                                          <p:spTgt spid="10"/>
                                        </p:tgtEl>
                                      </p:cBhvr>
                                    </p:animEffect>
                                  </p:childTnLst>
                                </p:cTn>
                              </p:par>
                            </p:childTnLst>
                          </p:cTn>
                        </p:par>
                        <p:par>
                          <p:cTn id="24" fill="hold">
                            <p:stCondLst>
                              <p:cond delay="2500"/>
                            </p:stCondLst>
                            <p:childTnLst>
                              <p:par>
                                <p:cTn id="25" presetID="8" presetClass="entr" presetSubtype="32"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amond(ou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 calcmode="lin" valueType="num">
                                      <p:cBhvr additive="base">
                                        <p:cTn id="32"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1000"/>
                            </p:stCondLst>
                            <p:childTnLst>
                              <p:par>
                                <p:cTn id="40" presetID="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0-#ppt_w/2"/>
                                          </p:val>
                                        </p:tav>
                                        <p:tav tm="100000">
                                          <p:val>
                                            <p:strVal val="#ppt_x"/>
                                          </p:val>
                                        </p:tav>
                                      </p:tavLst>
                                    </p:anim>
                                    <p:anim calcmode="lin" valueType="num">
                                      <p:cBhvr additive="base">
                                        <p:cTn id="43" dur="500" fill="hold"/>
                                        <p:tgtEl>
                                          <p:spTgt spid="15"/>
                                        </p:tgtEl>
                                        <p:attrNameLst>
                                          <p:attrName>ppt_y</p:attrName>
                                        </p:attrNameLst>
                                      </p:cBhvr>
                                      <p:tavLst>
                                        <p:tav tm="0">
                                          <p:val>
                                            <p:strVal val="#ppt_y"/>
                                          </p:val>
                                        </p:tav>
                                        <p:tav tm="100000">
                                          <p:val>
                                            <p:strVal val="#ppt_y"/>
                                          </p:val>
                                        </p:tav>
                                      </p:tavLst>
                                    </p:anim>
                                  </p:childTnLst>
                                </p:cTn>
                              </p:par>
                            </p:childTnLst>
                          </p:cTn>
                        </p:par>
                        <p:par>
                          <p:cTn id="44" fill="hold">
                            <p:stCondLst>
                              <p:cond delay="1500"/>
                            </p:stCondLst>
                            <p:childTnLst>
                              <p:par>
                                <p:cTn id="45" presetID="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childTnLst>
                          </p:cTn>
                        </p:par>
                        <p:par>
                          <p:cTn id="49" fill="hold">
                            <p:stCondLst>
                              <p:cond delay="2000"/>
                            </p:stCondLst>
                            <p:childTnLst>
                              <p:par>
                                <p:cTn id="50" presetID="2" presetClass="entr" presetSubtype="8"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0-#ppt_w/2"/>
                                          </p:val>
                                        </p:tav>
                                        <p:tav tm="100000">
                                          <p:val>
                                            <p:strVal val="#ppt_x"/>
                                          </p:val>
                                        </p:tav>
                                      </p:tavLst>
                                    </p:anim>
                                    <p:anim calcmode="lin" valueType="num">
                                      <p:cBhvr additive="base">
                                        <p:cTn id="53" dur="500" fill="hold"/>
                                        <p:tgtEl>
                                          <p:spTgt spid="17"/>
                                        </p:tgtEl>
                                        <p:attrNameLst>
                                          <p:attrName>ppt_y</p:attrName>
                                        </p:attrNameLst>
                                      </p:cBhvr>
                                      <p:tavLst>
                                        <p:tav tm="0">
                                          <p:val>
                                            <p:strVal val="#ppt_y"/>
                                          </p:val>
                                        </p:tav>
                                        <p:tav tm="100000">
                                          <p:val>
                                            <p:strVal val="#ppt_y"/>
                                          </p:val>
                                        </p:tav>
                                      </p:tavLst>
                                    </p:anim>
                                  </p:childTnLst>
                                </p:cTn>
                              </p:par>
                            </p:childTnLst>
                          </p:cTn>
                        </p:par>
                        <p:par>
                          <p:cTn id="54" fill="hold">
                            <p:stCondLst>
                              <p:cond delay="2500"/>
                            </p:stCondLst>
                            <p:childTnLst>
                              <p:par>
                                <p:cTn id="55" presetID="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0-#ppt_w/2"/>
                                          </p:val>
                                        </p:tav>
                                        <p:tav tm="100000">
                                          <p:val>
                                            <p:strVal val="#ppt_x"/>
                                          </p:val>
                                        </p:tav>
                                      </p:tavLst>
                                    </p:anim>
                                    <p:anim calcmode="lin" valueType="num">
                                      <p:cBhvr additive="base">
                                        <p:cTn id="5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12" fill="hold" nodeType="clickEffect">
                                  <p:stCondLst>
                                    <p:cond delay="0"/>
                                  </p:stCondLst>
                                  <p:childTnLst>
                                    <p:set>
                                      <p:cBhvr>
                                        <p:cTn id="62" dur="1" fill="hold">
                                          <p:stCondLst>
                                            <p:cond delay="0"/>
                                          </p:stCondLst>
                                        </p:cTn>
                                        <p:tgtEl>
                                          <p:spTgt spid="2">
                                            <p:txEl>
                                              <p:pRg st="8" end="8"/>
                                            </p:txEl>
                                          </p:spTgt>
                                        </p:tgtEl>
                                        <p:attrNameLst>
                                          <p:attrName>style.visibility</p:attrName>
                                        </p:attrNameLst>
                                      </p:cBhvr>
                                      <p:to>
                                        <p:strVal val="visible"/>
                                      </p:to>
                                    </p:set>
                                    <p:anim calcmode="lin" valueType="num">
                                      <p:cBhvr additive="base">
                                        <p:cTn id="63" dur="500" fill="hold"/>
                                        <p:tgtEl>
                                          <p:spTgt spid="2">
                                            <p:txEl>
                                              <p:pRg st="8" end="8"/>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par>
                          <p:cTn id="65" fill="hold">
                            <p:stCondLst>
                              <p:cond delay="500"/>
                            </p:stCondLst>
                            <p:childTnLst>
                              <p:par>
                                <p:cTn id="66" presetID="2" presetClass="entr" presetSubtype="8"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0-#ppt_w/2"/>
                                          </p:val>
                                        </p:tav>
                                        <p:tav tm="100000">
                                          <p:val>
                                            <p:strVal val="#ppt_x"/>
                                          </p:val>
                                        </p:tav>
                                      </p:tavLst>
                                    </p:anim>
                                    <p:anim calcmode="lin" valueType="num">
                                      <p:cBhvr additive="base">
                                        <p:cTn id="69"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3" grpId="0" animBg="1"/>
      <p:bldP spid="14" grpId="0" animBg="1"/>
      <p:bldP spid="15" grpId="0" animBg="1"/>
      <p:bldP spid="17"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122926"/>
            <a:ext cx="8229600" cy="785794"/>
          </a:xfrm>
        </p:spPr>
        <p:txBody>
          <a:bodyPr>
            <a:normAutofit fontScale="90000"/>
          </a:bodyPr>
          <a:lstStyle/>
          <a:p>
            <a:pPr algn="ctr"/>
            <a:r>
              <a:rPr lang="es-AR" b="1" dirty="0"/>
              <a:t>Características deseables</a:t>
            </a:r>
            <a:br>
              <a:rPr lang="es-AR" b="1" dirty="0"/>
            </a:br>
            <a:endParaRPr lang="es-AR" b="1"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274708589"/>
              </p:ext>
            </p:extLst>
          </p:nvPr>
        </p:nvGraphicFramePr>
        <p:xfrm>
          <a:off x="267284" y="1155230"/>
          <a:ext cx="8601043" cy="54896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número de diapositiva"/>
          <p:cNvSpPr>
            <a:spLocks noGrp="1"/>
          </p:cNvSpPr>
          <p:nvPr>
            <p:ph type="sldNum" sz="quarter" idx="12"/>
          </p:nvPr>
        </p:nvSpPr>
        <p:spPr/>
        <p:txBody>
          <a:bodyPr/>
          <a:lstStyle/>
          <a:p>
            <a:fld id="{8A38239A-EB90-4045-A7DC-03E6D006563B}" type="slidenum">
              <a:rPr lang="es-AR" smtClean="0"/>
              <a:pPr/>
              <a:t>17</a:t>
            </a:fld>
            <a:endParaRPr lang="es-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52628"/>
            <a:ext cx="8229600" cy="1000108"/>
          </a:xfrm>
        </p:spPr>
        <p:txBody>
          <a:bodyPr>
            <a:normAutofit/>
          </a:bodyPr>
          <a:lstStyle/>
          <a:p>
            <a:pPr algn="ctr"/>
            <a:r>
              <a:rPr lang="es-AR" sz="3200" b="1" dirty="0"/>
              <a:t>Lograr Previsibilidad</a:t>
            </a:r>
          </a:p>
        </p:txBody>
      </p:sp>
      <p:sp>
        <p:nvSpPr>
          <p:cNvPr id="72707" name="Rectangle 3"/>
          <p:cNvSpPr>
            <a:spLocks noGrp="1" noChangeArrowheads="1"/>
          </p:cNvSpPr>
          <p:nvPr>
            <p:ph idx="1"/>
          </p:nvPr>
        </p:nvSpPr>
        <p:spPr>
          <a:xfrm>
            <a:off x="782012" y="1214422"/>
            <a:ext cx="8147705" cy="3062166"/>
          </a:xfrm>
        </p:spPr>
        <p:txBody>
          <a:bodyPr vert="horz" lIns="91440" tIns="45720" rIns="91440" bIns="45720" rtlCol="0" anchor="t">
            <a:noAutofit/>
          </a:bodyPr>
          <a:lstStyle/>
          <a:p>
            <a:pPr algn="just"/>
            <a:r>
              <a:rPr lang="es-AR" sz="2400" dirty="0"/>
              <a:t>La propiedad más importante que debe tener un sistema en TR es la </a:t>
            </a:r>
            <a:r>
              <a:rPr lang="es-AR" sz="2400" b="1" dirty="0">
                <a:solidFill>
                  <a:schemeClr val="accent2">
                    <a:lumMod val="50000"/>
                  </a:schemeClr>
                </a:solidFill>
                <a:latin typeface="Arial Rounded MT Bold" pitchFamily="34" charset="0"/>
              </a:rPr>
              <a:t>PREVISIBILIDAD</a:t>
            </a:r>
          </a:p>
          <a:p>
            <a:pPr algn="just"/>
            <a:r>
              <a:rPr lang="es-AR" sz="2400" dirty="0"/>
              <a:t>El primer componente que afecta a la previsibilidad es el </a:t>
            </a:r>
            <a:r>
              <a:rPr lang="es-AR" sz="2400" b="1" dirty="0">
                <a:effectLst>
                  <a:outerShdw blurRad="38100" dist="38100" dir="2700000" algn="tl">
                    <a:srgbClr val="000000">
                      <a:alpha val="43137"/>
                    </a:srgbClr>
                  </a:outerShdw>
                </a:effectLst>
              </a:rPr>
              <a:t>procesador</a:t>
            </a:r>
            <a:r>
              <a:rPr lang="es-AR" sz="2400" dirty="0"/>
              <a:t> en si mismo.</a:t>
            </a:r>
          </a:p>
          <a:p>
            <a:pPr algn="just"/>
            <a:endParaRPr lang="es-AR" sz="2400" dirty="0"/>
          </a:p>
          <a:p>
            <a:pPr algn="just"/>
            <a:endParaRPr lang="es-AR" sz="2400" dirty="0"/>
          </a:p>
          <a:p>
            <a:pPr algn="just"/>
            <a:endParaRPr lang="es-AR" sz="2400" dirty="0"/>
          </a:p>
          <a:p>
            <a:pPr algn="just"/>
            <a:r>
              <a:rPr lang="es-AR" sz="2400" b="1" dirty="0">
                <a:effectLst>
                  <a:outerShdw blurRad="38100" dist="38100" dir="2700000" algn="tl">
                    <a:srgbClr val="000000">
                      <a:alpha val="43137"/>
                    </a:srgbClr>
                  </a:outerShdw>
                </a:effectLst>
              </a:rPr>
              <a:t>Además de:</a:t>
            </a:r>
            <a:endParaRPr lang="es-AR" sz="2400" dirty="0">
              <a:effectLst>
                <a:outerShdw blurRad="38100" dist="38100" dir="2700000" algn="tl">
                  <a:srgbClr val="000000">
                    <a:alpha val="43137"/>
                  </a:srgbClr>
                </a:outerShdw>
              </a:effectLst>
            </a:endParaRPr>
          </a:p>
          <a:p>
            <a:pPr algn="just"/>
            <a:endParaRPr lang="es-AR" sz="2400" b="1" dirty="0">
              <a:solidFill>
                <a:schemeClr val="accent2">
                  <a:lumMod val="50000"/>
                </a:schemeClr>
              </a:solidFill>
              <a:latin typeface="Arial Rounded MT Bold" pitchFamily="34" charset="0"/>
            </a:endParaRPr>
          </a:p>
        </p:txBody>
      </p:sp>
      <p:sp>
        <p:nvSpPr>
          <p:cNvPr id="4" name="3 Marcador de número de diapositiva"/>
          <p:cNvSpPr>
            <a:spLocks noGrp="1"/>
          </p:cNvSpPr>
          <p:nvPr>
            <p:ph type="sldNum" sz="quarter" idx="12"/>
          </p:nvPr>
        </p:nvSpPr>
        <p:spPr/>
        <p:txBody>
          <a:bodyPr/>
          <a:lstStyle/>
          <a:p>
            <a:fld id="{8A38239A-EB90-4045-A7DC-03E6D006563B}" type="slidenum">
              <a:rPr lang="es-AR" smtClean="0"/>
              <a:pPr/>
              <a:t>18</a:t>
            </a:fld>
            <a:endParaRPr lang="es-AR"/>
          </a:p>
        </p:txBody>
      </p:sp>
      <p:sp>
        <p:nvSpPr>
          <p:cNvPr id="5" name="Rectangle 3">
            <a:extLst>
              <a:ext uri="{FF2B5EF4-FFF2-40B4-BE49-F238E27FC236}">
                <a16:creationId xmlns:a16="http://schemas.microsoft.com/office/drawing/2014/main" id="{15E36372-2037-4E9B-B371-3E43FFF142D5}"/>
              </a:ext>
            </a:extLst>
          </p:cNvPr>
          <p:cNvSpPr txBox="1">
            <a:spLocks noChangeArrowheads="1"/>
          </p:cNvSpPr>
          <p:nvPr/>
        </p:nvSpPr>
        <p:spPr>
          <a:xfrm>
            <a:off x="3563888" y="3140968"/>
            <a:ext cx="5576711" cy="366440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AR" sz="2400" dirty="0">
                <a:effectLst>
                  <a:outerShdw blurRad="38100" dist="38100" dir="2700000" algn="tl">
                    <a:srgbClr val="000000">
                      <a:alpha val="43137"/>
                    </a:srgbClr>
                  </a:outerShdw>
                </a:effectLst>
              </a:rPr>
              <a:t>DMA</a:t>
            </a:r>
          </a:p>
          <a:p>
            <a:r>
              <a:rPr lang="es-AR" sz="2400" dirty="0">
                <a:effectLst>
                  <a:outerShdw blurRad="38100" dist="38100" dir="2700000" algn="tl">
                    <a:srgbClr val="000000">
                      <a:alpha val="43137"/>
                    </a:srgbClr>
                  </a:outerShdw>
                </a:effectLst>
              </a:rPr>
              <a:t>CACHE</a:t>
            </a:r>
          </a:p>
          <a:p>
            <a:r>
              <a:rPr lang="es-AR" sz="2400" dirty="0">
                <a:effectLst>
                  <a:outerShdw blurRad="38100" dist="38100" dir="2700000" algn="tl">
                    <a:srgbClr val="000000">
                      <a:alpha val="43137"/>
                    </a:srgbClr>
                  </a:outerShdw>
                </a:effectLst>
              </a:rPr>
              <a:t>INTERRUPCIONES</a:t>
            </a:r>
          </a:p>
          <a:p>
            <a:r>
              <a:rPr lang="es-AR" sz="2400" dirty="0">
                <a:effectLst>
                  <a:outerShdw blurRad="38100" dist="38100" dir="2700000" algn="tl">
                    <a:srgbClr val="000000">
                      <a:alpha val="43137"/>
                    </a:srgbClr>
                  </a:outerShdw>
                </a:effectLst>
              </a:rPr>
              <a:t>SYSTEM CALLS</a:t>
            </a:r>
          </a:p>
          <a:p>
            <a:r>
              <a:rPr lang="es-AR" sz="2400" dirty="0">
                <a:effectLst>
                  <a:outerShdw blurRad="38100" dist="38100" dir="2700000" algn="tl">
                    <a:srgbClr val="000000">
                      <a:alpha val="43137"/>
                    </a:srgbClr>
                  </a:outerShdw>
                </a:effectLst>
              </a:rPr>
              <a:t>SEMAFOROS</a:t>
            </a:r>
          </a:p>
          <a:p>
            <a:r>
              <a:rPr lang="es-AR" sz="2400" dirty="0">
                <a:effectLst>
                  <a:outerShdw blurRad="38100" dist="38100" dir="2700000" algn="tl">
                    <a:srgbClr val="000000">
                      <a:alpha val="43137"/>
                    </a:srgbClr>
                  </a:outerShdw>
                </a:effectLst>
              </a:rPr>
              <a:t>ADMINISTRACIÓN DE MEMORIA</a:t>
            </a:r>
          </a:p>
          <a:p>
            <a:r>
              <a:rPr lang="es-AR" sz="2400" dirty="0">
                <a:effectLst>
                  <a:outerShdw blurRad="38100" dist="38100" dir="2700000" algn="tl">
                    <a:srgbClr val="000000">
                      <a:alpha val="43137"/>
                    </a:srgbClr>
                  </a:outerShdw>
                </a:effectLst>
              </a:rPr>
              <a:t>LENGUAJES DE PROGRAMACIÓN</a:t>
            </a:r>
          </a:p>
        </p:txBody>
      </p:sp>
      <p:sp>
        <p:nvSpPr>
          <p:cNvPr id="6" name="Rectangle 3">
            <a:extLst>
              <a:ext uri="{FF2B5EF4-FFF2-40B4-BE49-F238E27FC236}">
                <a16:creationId xmlns:a16="http://schemas.microsoft.com/office/drawing/2014/main" id="{7E5F24F8-B77D-484E-AF69-4693AD17284A}"/>
              </a:ext>
            </a:extLst>
          </p:cNvPr>
          <p:cNvSpPr txBox="1">
            <a:spLocks noChangeArrowheads="1"/>
          </p:cNvSpPr>
          <p:nvPr/>
        </p:nvSpPr>
        <p:spPr>
          <a:xfrm>
            <a:off x="827584" y="2420888"/>
            <a:ext cx="7859216" cy="244827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s-AR"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box(in)">
                                      <p:cBhvr>
                                        <p:cTn id="7" dur="500"/>
                                        <p:tgtEl>
                                          <p:spTgt spid="727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2707">
                                            <p:txEl>
                                              <p:pRg st="1" end="1"/>
                                            </p:txEl>
                                          </p:spTgt>
                                        </p:tgtEl>
                                        <p:attrNameLst>
                                          <p:attrName>style.visibility</p:attrName>
                                        </p:attrNameLst>
                                      </p:cBhvr>
                                      <p:to>
                                        <p:strVal val="visible"/>
                                      </p:to>
                                    </p:set>
                                    <p:animEffect transition="in" filter="box(in)">
                                      <p:cBhvr>
                                        <p:cTn id="12" dur="500"/>
                                        <p:tgtEl>
                                          <p:spTgt spid="727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72707">
                                            <p:txEl>
                                              <p:pRg st="5" end="5"/>
                                            </p:txEl>
                                          </p:spTgt>
                                        </p:tgtEl>
                                        <p:attrNameLst>
                                          <p:attrName>style.visibility</p:attrName>
                                        </p:attrNameLst>
                                      </p:cBhvr>
                                      <p:to>
                                        <p:strVal val="visible"/>
                                      </p:to>
                                    </p:set>
                                    <p:animEffect transition="in" filter="box(in)">
                                      <p:cBhvr>
                                        <p:cTn id="17" dur="500"/>
                                        <p:tgtEl>
                                          <p:spTgt spid="72707">
                                            <p:txEl>
                                              <p:pRg st="5" end="5"/>
                                            </p:txEl>
                                          </p:spTgt>
                                        </p:tgtEl>
                                      </p:cBhvr>
                                    </p:animEffect>
                                  </p:childTnLst>
                                </p:cTn>
                              </p:par>
                            </p:childTnLst>
                          </p:cTn>
                        </p:par>
                        <p:par>
                          <p:cTn id="18" fill="hold">
                            <p:stCondLst>
                              <p:cond delay="500"/>
                            </p:stCondLst>
                            <p:childTnLst>
                              <p:par>
                                <p:cTn id="19" presetID="2" presetClass="entr" presetSubtype="8" fill="hold" nodeType="after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 calcmode="lin" valueType="num">
                                      <p:cBhvr additive="base">
                                        <p:cTn id="21"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 calcmode="lin" valueType="num">
                                      <p:cBhvr additive="base">
                                        <p:cTn id="26"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fill="hold" nodeType="after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 calcmode="lin" valueType="num">
                                      <p:cBhvr additive="base">
                                        <p:cTn id="31"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8" fill="hold" nodeType="afterEffect">
                                  <p:stCondLst>
                                    <p:cond delay="0"/>
                                  </p:stCondLst>
                                  <p:childTnLst>
                                    <p:set>
                                      <p:cBhvr>
                                        <p:cTn id="35" dur="1" fill="hold">
                                          <p:stCondLst>
                                            <p:cond delay="0"/>
                                          </p:stCondLst>
                                        </p:cTn>
                                        <p:tgtEl>
                                          <p:spTgt spid="5">
                                            <p:txEl>
                                              <p:pRg st="3" end="3"/>
                                            </p:txEl>
                                          </p:spTgt>
                                        </p:tgtEl>
                                        <p:attrNameLst>
                                          <p:attrName>style.visibility</p:attrName>
                                        </p:attrNameLst>
                                      </p:cBhvr>
                                      <p:to>
                                        <p:strVal val="visible"/>
                                      </p:to>
                                    </p:set>
                                    <p:anim calcmode="lin" valueType="num">
                                      <p:cBhvr additive="base">
                                        <p:cTn id="36"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par>
                          <p:cTn id="38" fill="hold">
                            <p:stCondLst>
                              <p:cond delay="2500"/>
                            </p:stCondLst>
                            <p:childTnLst>
                              <p:par>
                                <p:cTn id="39" presetID="2" presetClass="entr" presetSubtype="8" fill="hold" nodeType="after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anim calcmode="lin" valueType="num">
                                      <p:cBhvr additive="base">
                                        <p:cTn id="41" dur="5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2" presetClass="entr" presetSubtype="8" fill="hold" nodeType="afterEffect">
                                  <p:stCondLst>
                                    <p:cond delay="0"/>
                                  </p:stCondLst>
                                  <p:childTnLst>
                                    <p:set>
                                      <p:cBhvr>
                                        <p:cTn id="45" dur="1" fill="hold">
                                          <p:stCondLst>
                                            <p:cond delay="0"/>
                                          </p:stCondLst>
                                        </p:cTn>
                                        <p:tgtEl>
                                          <p:spTgt spid="5">
                                            <p:txEl>
                                              <p:pRg st="5" end="5"/>
                                            </p:txEl>
                                          </p:spTgt>
                                        </p:tgtEl>
                                        <p:attrNameLst>
                                          <p:attrName>style.visibility</p:attrName>
                                        </p:attrNameLst>
                                      </p:cBhvr>
                                      <p:to>
                                        <p:strVal val="visible"/>
                                      </p:to>
                                    </p:set>
                                    <p:anim calcmode="lin" valueType="num">
                                      <p:cBhvr additive="base">
                                        <p:cTn id="46" dur="5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47" dur="5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par>
                          <p:cTn id="48" fill="hold">
                            <p:stCondLst>
                              <p:cond delay="3500"/>
                            </p:stCondLst>
                            <p:childTnLst>
                              <p:par>
                                <p:cTn id="49" presetID="2" presetClass="entr" presetSubtype="8" fill="hold" nodeType="afterEffect">
                                  <p:stCondLst>
                                    <p:cond delay="0"/>
                                  </p:stCondLst>
                                  <p:childTnLst>
                                    <p:set>
                                      <p:cBhvr>
                                        <p:cTn id="50" dur="1" fill="hold">
                                          <p:stCondLst>
                                            <p:cond delay="0"/>
                                          </p:stCondLst>
                                        </p:cTn>
                                        <p:tgtEl>
                                          <p:spTgt spid="5">
                                            <p:txEl>
                                              <p:pRg st="6" end="6"/>
                                            </p:txEl>
                                          </p:spTgt>
                                        </p:tgtEl>
                                        <p:attrNameLst>
                                          <p:attrName>style.visibility</p:attrName>
                                        </p:attrNameLst>
                                      </p:cBhvr>
                                      <p:to>
                                        <p:strVal val="visible"/>
                                      </p:to>
                                    </p:set>
                                    <p:anim calcmode="lin" valueType="num">
                                      <p:cBhvr additive="base">
                                        <p:cTn id="51" dur="500" fill="hold"/>
                                        <p:tgtEl>
                                          <p:spTgt spid="5">
                                            <p:txEl>
                                              <p:pRg st="6" end="6"/>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nodePh="1">
                                  <p:stCondLst>
                                    <p:cond delay="0"/>
                                  </p:stCondLst>
                                  <p:endCondLst>
                                    <p:cond evt="begin" delay="0">
                                      <p:tn val="55"/>
                                    </p:cond>
                                  </p:endCondLst>
                                  <p:childTnLst>
                                    <p:set>
                                      <p:cBhvr>
                                        <p:cTn id="56" dur="1" fill="hold">
                                          <p:stCondLst>
                                            <p:cond delay="0"/>
                                          </p:stCondLst>
                                        </p:cTn>
                                        <p:tgtEl>
                                          <p:spTgt spid="6">
                                            <p:txEl>
                                              <p:pRg st="0" end="0"/>
                                            </p:txEl>
                                          </p:spTgt>
                                        </p:tgtEl>
                                        <p:attrNameLst>
                                          <p:attrName>style.visibility</p:attrName>
                                        </p:attrNameLst>
                                      </p:cBhvr>
                                      <p:to>
                                        <p:strVal val="visible"/>
                                      </p:to>
                                    </p:set>
                                    <p:animEffect transition="in" filter="checkerboard(across)">
                                      <p:cBhvr>
                                        <p:cTn id="5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8A38239A-EB90-4045-A7DC-03E6D006563B}" type="slidenum">
              <a:rPr lang="es-AR" smtClean="0"/>
              <a:pPr/>
              <a:t>19</a:t>
            </a:fld>
            <a:endParaRPr lang="es-AR" dirty="0"/>
          </a:p>
        </p:txBody>
      </p:sp>
      <p:sp>
        <p:nvSpPr>
          <p:cNvPr id="59394" name="Rectangle 2"/>
          <p:cNvSpPr>
            <a:spLocks noGrp="1" noChangeArrowheads="1"/>
          </p:cNvSpPr>
          <p:nvPr>
            <p:ph type="title" idx="4294967295"/>
          </p:nvPr>
        </p:nvSpPr>
        <p:spPr>
          <a:xfrm>
            <a:off x="446856" y="116632"/>
            <a:ext cx="8229600" cy="1143000"/>
          </a:xfrm>
        </p:spPr>
        <p:txBody>
          <a:bodyPr>
            <a:normAutofit/>
          </a:bodyPr>
          <a:lstStyle/>
          <a:p>
            <a:pPr algn="ctr"/>
            <a:r>
              <a:rPr lang="es-AR" sz="3200" b="1" dirty="0"/>
              <a:t>Traducción</a:t>
            </a:r>
            <a:r>
              <a:rPr lang="en-US" sz="3200" b="1" dirty="0"/>
              <a:t> </a:t>
            </a:r>
            <a:r>
              <a:rPr lang="es-AR" sz="3200" b="1" dirty="0"/>
              <a:t>Dirección</a:t>
            </a:r>
            <a:r>
              <a:rPr lang="en-US" sz="3200" b="1" dirty="0"/>
              <a:t> de Memoria</a:t>
            </a:r>
          </a:p>
        </p:txBody>
      </p:sp>
      <p:pic>
        <p:nvPicPr>
          <p:cNvPr id="59395" name="Picture 3"/>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Lst>
          </a:blip>
          <a:srcRect l="697" t="17540" r="697" b="16951"/>
          <a:stretch>
            <a:fillRect/>
          </a:stretch>
        </p:blipFill>
        <p:spPr bwMode="auto">
          <a:xfrm>
            <a:off x="1096206" y="1930783"/>
            <a:ext cx="7600086" cy="3786609"/>
          </a:xfrm>
          <a:prstGeom prst="rect">
            <a:avLst/>
          </a:prstGeom>
          <a:noFill/>
          <a:ln w="38100" cmpd="dbl">
            <a:solidFill>
              <a:srgbClr val="CC6600"/>
            </a:solid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107504" y="116632"/>
            <a:ext cx="8964488" cy="1143000"/>
          </a:xfrm>
        </p:spPr>
        <p:txBody>
          <a:bodyPr>
            <a:normAutofit/>
          </a:bodyPr>
          <a:lstStyle/>
          <a:p>
            <a:pPr algn="ctr"/>
            <a:r>
              <a:rPr lang="es-AR" sz="3200" b="1" dirty="0"/>
              <a:t>Sistemas de Memoria Virtual en RTS</a:t>
            </a:r>
          </a:p>
        </p:txBody>
      </p:sp>
      <p:sp>
        <p:nvSpPr>
          <p:cNvPr id="76803" name="Rectangle 3"/>
          <p:cNvSpPr>
            <a:spLocks noGrp="1" noChangeArrowheads="1"/>
          </p:cNvSpPr>
          <p:nvPr>
            <p:ph idx="1"/>
          </p:nvPr>
        </p:nvSpPr>
        <p:spPr>
          <a:xfrm>
            <a:off x="1096206" y="1481328"/>
            <a:ext cx="8047794" cy="4525963"/>
          </a:xfrm>
        </p:spPr>
        <p:txBody>
          <a:bodyPr>
            <a:normAutofit/>
          </a:bodyPr>
          <a:lstStyle/>
          <a:p>
            <a:r>
              <a:rPr lang="es-AR" sz="2400" dirty="0"/>
              <a:t>Traducción de direcciones puede ocurrir :</a:t>
            </a:r>
          </a:p>
          <a:p>
            <a:endParaRPr lang="es-AR" sz="2400" dirty="0"/>
          </a:p>
          <a:p>
            <a:pPr>
              <a:lnSpc>
                <a:spcPct val="150000"/>
              </a:lnSpc>
              <a:spcAft>
                <a:spcPts val="1200"/>
              </a:spcAft>
            </a:pPr>
            <a:r>
              <a:rPr lang="es-AR" sz="2400" dirty="0"/>
              <a:t>Modo </a:t>
            </a:r>
            <a:r>
              <a:rPr lang="es-AR" sz="2400" b="1" dirty="0"/>
              <a:t>Real </a:t>
            </a:r>
            <a:r>
              <a:rPr lang="es-AR" sz="2400" dirty="0"/>
              <a:t>donde los  programas generan las direcciones actuales (P=L).</a:t>
            </a:r>
          </a:p>
          <a:p>
            <a:pPr>
              <a:lnSpc>
                <a:spcPct val="150000"/>
              </a:lnSpc>
              <a:spcAft>
                <a:spcPts val="1200"/>
              </a:spcAft>
            </a:pPr>
            <a:r>
              <a:rPr lang="es-AR" sz="2400" dirty="0"/>
              <a:t>2) Registro de </a:t>
            </a:r>
            <a:r>
              <a:rPr lang="es-AR" sz="2400" b="1" dirty="0" err="1"/>
              <a:t>Relocation</a:t>
            </a:r>
            <a:r>
              <a:rPr lang="es-AR" sz="2400" b="1" dirty="0"/>
              <a:t> </a:t>
            </a:r>
            <a:r>
              <a:rPr lang="es-AR" sz="2400" dirty="0"/>
              <a:t>(P=L+R).</a:t>
            </a:r>
          </a:p>
          <a:p>
            <a:pPr>
              <a:lnSpc>
                <a:spcPct val="150000"/>
              </a:lnSpc>
              <a:spcAft>
                <a:spcPts val="1200"/>
              </a:spcAft>
            </a:pPr>
            <a:r>
              <a:rPr lang="es-AR" sz="2400" dirty="0"/>
              <a:t>3) Implementado </a:t>
            </a:r>
            <a:r>
              <a:rPr lang="es-AR" sz="2400" b="1" dirty="0"/>
              <a:t>virtual </a:t>
            </a:r>
            <a:r>
              <a:rPr lang="es-AR" sz="2400" b="1" dirty="0" err="1"/>
              <a:t>memory</a:t>
            </a:r>
            <a:r>
              <a:rPr lang="es-AR" sz="2400" dirty="0"/>
              <a:t> (P=L-&gt;TLB). </a:t>
            </a:r>
          </a:p>
        </p:txBody>
      </p:sp>
      <p:sp>
        <p:nvSpPr>
          <p:cNvPr id="4" name="3 Marcador de número de diapositiva"/>
          <p:cNvSpPr>
            <a:spLocks noGrp="1"/>
          </p:cNvSpPr>
          <p:nvPr>
            <p:ph type="sldNum" sz="quarter" idx="12"/>
          </p:nvPr>
        </p:nvSpPr>
        <p:spPr/>
        <p:txBody>
          <a:bodyPr/>
          <a:lstStyle/>
          <a:p>
            <a:fld id="{8A38239A-EB90-4045-A7DC-03E6D006563B}" type="slidenum">
              <a:rPr lang="es-AR" smtClean="0"/>
              <a:pPr/>
              <a:t>20</a:t>
            </a:fld>
            <a:endParaRPr lang="es-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3528" y="81967"/>
            <a:ext cx="8507288" cy="836712"/>
          </a:xfrm>
        </p:spPr>
        <p:txBody>
          <a:bodyPr>
            <a:normAutofit/>
          </a:bodyPr>
          <a:lstStyle/>
          <a:p>
            <a:pPr algn="ctr"/>
            <a:r>
              <a:rPr lang="es-AR" sz="3200" b="1" dirty="0"/>
              <a:t>Parámetros de una tarea</a:t>
            </a:r>
            <a:endParaRPr lang="en-US" sz="3200" b="1" dirty="0"/>
          </a:p>
        </p:txBody>
      </p:sp>
      <p:sp>
        <p:nvSpPr>
          <p:cNvPr id="2" name="Content Placeholder 1"/>
          <p:cNvSpPr>
            <a:spLocks noGrp="1"/>
          </p:cNvSpPr>
          <p:nvPr>
            <p:ph idx="1"/>
          </p:nvPr>
        </p:nvSpPr>
        <p:spPr>
          <a:xfrm>
            <a:off x="1354037" y="3161044"/>
            <a:ext cx="7002257" cy="3312368"/>
          </a:xfrm>
        </p:spPr>
        <p:txBody>
          <a:bodyPr vert="horz" lIns="91440" tIns="45720" rIns="91440" bIns="45720" rtlCol="0" anchor="t">
            <a:normAutofit fontScale="92500"/>
          </a:bodyPr>
          <a:lstStyle/>
          <a:p>
            <a:pPr algn="just"/>
            <a:r>
              <a:rPr lang="es-AR" sz="2400" b="1" dirty="0">
                <a:effectLst>
                  <a:outerShdw blurRad="38100" dist="38100" dir="2700000" algn="tl">
                    <a:srgbClr val="000000">
                      <a:alpha val="43137"/>
                    </a:srgbClr>
                  </a:outerShdw>
                </a:effectLst>
                <a:cs typeface="Consolas" pitchFamily="49" charset="0"/>
              </a:rPr>
              <a:t>Criticidad</a:t>
            </a:r>
            <a:r>
              <a:rPr lang="es-AR" sz="2400" dirty="0">
                <a:cs typeface="Consolas" pitchFamily="49" charset="0"/>
              </a:rPr>
              <a:t>: parámetro relativo a la consecuencia de perder un </a:t>
            </a:r>
            <a:r>
              <a:rPr lang="es-AR" sz="2400" err="1">
                <a:cs typeface="Consolas" pitchFamily="49" charset="0"/>
              </a:rPr>
              <a:t>deadline</a:t>
            </a:r>
            <a:endParaRPr lang="es-AR" sz="2400">
              <a:cs typeface="Consolas" pitchFamily="49" charset="0"/>
            </a:endParaRPr>
          </a:p>
          <a:p>
            <a:pPr algn="just"/>
            <a:r>
              <a:rPr lang="es-AR" sz="2400" b="1" dirty="0">
                <a:effectLst>
                  <a:outerShdw blurRad="38100" dist="38100" dir="2700000" algn="tl">
                    <a:srgbClr val="000000">
                      <a:alpha val="43137"/>
                    </a:srgbClr>
                  </a:outerShdw>
                </a:effectLst>
                <a:cs typeface="Consolas" pitchFamily="49" charset="0"/>
              </a:rPr>
              <a:t>Valor v</a:t>
            </a:r>
            <a:r>
              <a:rPr lang="es-AR" sz="2400" b="1" baseline="-25000" dirty="0">
                <a:effectLst>
                  <a:outerShdw blurRad="38100" dist="38100" dir="2700000" algn="tl">
                    <a:srgbClr val="000000">
                      <a:alpha val="43137"/>
                    </a:srgbClr>
                  </a:outerShdw>
                </a:effectLst>
                <a:cs typeface="Consolas" pitchFamily="49" charset="0"/>
              </a:rPr>
              <a:t>i</a:t>
            </a:r>
            <a:r>
              <a:rPr lang="es-AR" sz="2400" b="1" dirty="0">
                <a:effectLst>
                  <a:outerShdw blurRad="38100" dist="38100" dir="2700000" algn="tl">
                    <a:srgbClr val="000000">
                      <a:alpha val="43137"/>
                    </a:srgbClr>
                  </a:outerShdw>
                </a:effectLst>
                <a:cs typeface="Consolas" pitchFamily="49" charset="0"/>
              </a:rPr>
              <a:t>: </a:t>
            </a:r>
            <a:r>
              <a:rPr lang="es-AR" sz="2400" dirty="0">
                <a:cs typeface="Consolas" pitchFamily="49" charset="0"/>
              </a:rPr>
              <a:t>importancia relativa de la tarea</a:t>
            </a:r>
          </a:p>
          <a:p>
            <a:pPr algn="just"/>
            <a:r>
              <a:rPr lang="es-AR" sz="2400" b="1" dirty="0">
                <a:effectLst>
                  <a:outerShdw blurRad="38100" dist="38100" dir="2700000" algn="tl">
                    <a:srgbClr val="000000">
                      <a:alpha val="43137"/>
                    </a:srgbClr>
                  </a:outerShdw>
                </a:effectLst>
                <a:cs typeface="Consolas" pitchFamily="49" charset="0"/>
              </a:rPr>
              <a:t>Retraso L</a:t>
            </a:r>
            <a:r>
              <a:rPr lang="es-AR" sz="2400" b="1" baseline="-25000" dirty="0">
                <a:effectLst>
                  <a:outerShdw blurRad="38100" dist="38100" dir="2700000" algn="tl">
                    <a:srgbClr val="000000">
                      <a:alpha val="43137"/>
                    </a:srgbClr>
                  </a:outerShdw>
                </a:effectLst>
                <a:cs typeface="Consolas" pitchFamily="49" charset="0"/>
              </a:rPr>
              <a:t>i</a:t>
            </a:r>
            <a:r>
              <a:rPr lang="es-AR" sz="2400" dirty="0">
                <a:cs typeface="Consolas" pitchFamily="49" charset="0"/>
              </a:rPr>
              <a:t>:  es el retraso para completar una tarea dentro de su </a:t>
            </a:r>
            <a:r>
              <a:rPr lang="es-AR" sz="2400" dirty="0" err="1">
                <a:cs typeface="Consolas" pitchFamily="49" charset="0"/>
              </a:rPr>
              <a:t>deadline</a:t>
            </a:r>
            <a:r>
              <a:rPr lang="es-AR" sz="2400" dirty="0">
                <a:cs typeface="Consolas" pitchFamily="49" charset="0"/>
              </a:rPr>
              <a:t> f</a:t>
            </a:r>
            <a:r>
              <a:rPr lang="es-AR" sz="2400" baseline="-25000" dirty="0">
                <a:cs typeface="Consolas" pitchFamily="49" charset="0"/>
              </a:rPr>
              <a:t>i</a:t>
            </a:r>
            <a:r>
              <a:rPr lang="es-AR" sz="2400" dirty="0">
                <a:cs typeface="Consolas" pitchFamily="49" charset="0"/>
              </a:rPr>
              <a:t>-d</a:t>
            </a:r>
            <a:r>
              <a:rPr lang="es-AR" sz="2400" baseline="-25000" dirty="0">
                <a:cs typeface="Consolas" pitchFamily="49" charset="0"/>
              </a:rPr>
              <a:t>i</a:t>
            </a:r>
          </a:p>
          <a:p>
            <a:pPr algn="just"/>
            <a:r>
              <a:rPr lang="es-AR" sz="2400" b="1" dirty="0">
                <a:effectLst>
                  <a:outerShdw blurRad="38100" dist="38100" dir="2700000" algn="tl">
                    <a:srgbClr val="000000">
                      <a:alpha val="43137"/>
                    </a:srgbClr>
                  </a:outerShdw>
                </a:effectLst>
                <a:cs typeface="Consolas" pitchFamily="49" charset="0"/>
              </a:rPr>
              <a:t>Tardanza E</a:t>
            </a:r>
            <a:r>
              <a:rPr lang="es-AR" sz="2400" b="1" baseline="-25000" dirty="0">
                <a:effectLst>
                  <a:outerShdw blurRad="38100" dist="38100" dir="2700000" algn="tl">
                    <a:srgbClr val="000000">
                      <a:alpha val="43137"/>
                    </a:srgbClr>
                  </a:outerShdw>
                </a:effectLst>
                <a:cs typeface="Consolas" pitchFamily="49" charset="0"/>
              </a:rPr>
              <a:t>i</a:t>
            </a:r>
            <a:r>
              <a:rPr lang="es-AR" sz="2400" b="1" dirty="0">
                <a:effectLst>
                  <a:outerShdw blurRad="38100" dist="38100" dir="2700000" algn="tl">
                    <a:srgbClr val="000000">
                      <a:alpha val="43137"/>
                    </a:srgbClr>
                  </a:outerShdw>
                </a:effectLst>
                <a:cs typeface="Consolas" pitchFamily="49" charset="0"/>
              </a:rPr>
              <a:t>: </a:t>
            </a:r>
            <a:r>
              <a:rPr lang="es-AR" sz="2400" dirty="0">
                <a:cs typeface="Consolas" pitchFamily="49" charset="0"/>
              </a:rPr>
              <a:t>es el tiempo en el que una tarea permanece activa después de su </a:t>
            </a:r>
            <a:r>
              <a:rPr lang="es-AR" sz="2400" dirty="0" err="1">
                <a:cs typeface="Consolas" pitchFamily="49" charset="0"/>
              </a:rPr>
              <a:t>deadline</a:t>
            </a:r>
            <a:r>
              <a:rPr lang="es-AR" sz="2400" dirty="0">
                <a:cs typeface="Consolas" pitchFamily="49" charset="0"/>
              </a:rPr>
              <a:t>.</a:t>
            </a:r>
          </a:p>
          <a:p>
            <a:pPr algn="just"/>
            <a:r>
              <a:rPr lang="es-AR" sz="2400" b="1" dirty="0">
                <a:effectLst>
                  <a:outerShdw blurRad="38100" dist="38100" dir="2700000" algn="tl">
                    <a:srgbClr val="000000">
                      <a:alpha val="43137"/>
                    </a:srgbClr>
                  </a:outerShdw>
                </a:effectLst>
                <a:cs typeface="Consolas" pitchFamily="49" charset="0"/>
              </a:rPr>
              <a:t>Laxitud X</a:t>
            </a:r>
            <a:r>
              <a:rPr lang="es-AR" sz="2400" b="1" baseline="-25000" dirty="0">
                <a:effectLst>
                  <a:outerShdw blurRad="38100" dist="38100" dir="2700000" algn="tl">
                    <a:srgbClr val="000000">
                      <a:alpha val="43137"/>
                    </a:srgbClr>
                  </a:outerShdw>
                </a:effectLst>
                <a:cs typeface="Consolas" pitchFamily="49" charset="0"/>
              </a:rPr>
              <a:t>i</a:t>
            </a:r>
            <a:r>
              <a:rPr lang="es-AR" sz="2400" dirty="0">
                <a:cs typeface="Consolas" pitchFamily="49" charset="0"/>
              </a:rPr>
              <a:t>: X</a:t>
            </a:r>
            <a:r>
              <a:rPr lang="es-AR" sz="2400" baseline="-25000" dirty="0">
                <a:cs typeface="Consolas" pitchFamily="49" charset="0"/>
              </a:rPr>
              <a:t>i</a:t>
            </a:r>
            <a:r>
              <a:rPr lang="es-AR" sz="2400" dirty="0">
                <a:cs typeface="Consolas" pitchFamily="49" charset="0"/>
              </a:rPr>
              <a:t>= d</a:t>
            </a:r>
            <a:r>
              <a:rPr lang="es-AR" sz="2400" baseline="-25000" dirty="0">
                <a:cs typeface="Consolas" pitchFamily="49" charset="0"/>
              </a:rPr>
              <a:t>i</a:t>
            </a:r>
            <a:r>
              <a:rPr lang="es-AR" sz="2400" dirty="0">
                <a:cs typeface="Consolas" pitchFamily="49" charset="0"/>
              </a:rPr>
              <a:t>-a</a:t>
            </a:r>
            <a:r>
              <a:rPr lang="es-AR" sz="2400" baseline="-25000" dirty="0">
                <a:cs typeface="Consolas" pitchFamily="49" charset="0"/>
              </a:rPr>
              <a:t>i</a:t>
            </a:r>
            <a:r>
              <a:rPr lang="es-AR" sz="2400" dirty="0">
                <a:cs typeface="Consolas" pitchFamily="49" charset="0"/>
              </a:rPr>
              <a:t>-C</a:t>
            </a:r>
            <a:r>
              <a:rPr lang="es-AR" sz="2400" baseline="-25000" dirty="0">
                <a:cs typeface="Consolas" pitchFamily="49" charset="0"/>
              </a:rPr>
              <a:t>i</a:t>
            </a:r>
          </a:p>
          <a:p>
            <a:pPr algn="just"/>
            <a:endParaRPr lang="en-US" sz="2000" dirty="0"/>
          </a:p>
        </p:txBody>
      </p:sp>
      <p:sp>
        <p:nvSpPr>
          <p:cNvPr id="3" name="Slide Number Placeholder 2"/>
          <p:cNvSpPr>
            <a:spLocks noGrp="1"/>
          </p:cNvSpPr>
          <p:nvPr>
            <p:ph type="sldNum" sz="quarter" idx="12"/>
          </p:nvPr>
        </p:nvSpPr>
        <p:spPr/>
        <p:txBody>
          <a:bodyPr/>
          <a:lstStyle/>
          <a:p>
            <a:fld id="{8A38239A-EB90-4045-A7DC-03E6D006563B}" type="slidenum">
              <a:rPr lang="es-AR" smtClean="0"/>
              <a:pPr/>
              <a:t>21</a:t>
            </a:fld>
            <a:endParaRPr lang="es-AR"/>
          </a:p>
        </p:txBody>
      </p:sp>
      <p:pic>
        <p:nvPicPr>
          <p:cNvPr id="6" name="Picture 2"/>
          <p:cNvPicPr>
            <a:picLocks noChangeAspect="1" noChangeArrowheads="1"/>
          </p:cNvPicPr>
          <p:nvPr/>
        </p:nvPicPr>
        <p:blipFill>
          <a:blip r:embed="rId2" cstate="print"/>
          <a:srcRect l="7938" t="35083" r="11518" b="28324"/>
          <a:stretch>
            <a:fillRect/>
          </a:stretch>
        </p:blipFill>
        <p:spPr bwMode="auto">
          <a:xfrm>
            <a:off x="1619672" y="1232756"/>
            <a:ext cx="6480720" cy="1656184"/>
          </a:xfrm>
          <a:prstGeom prst="rect">
            <a:avLst/>
          </a:prstGeom>
          <a:ln w="19050">
            <a:solidFill>
              <a:schemeClr val="tx1"/>
            </a:solidFill>
          </a:ln>
          <a:effectLst>
            <a:outerShdw blurRad="292100" dist="139700" dir="2700000" algn="tl" rotWithShape="0">
              <a:srgbClr val="333333">
                <a:alpha val="65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09760" y="1158590"/>
            <a:ext cx="7128950" cy="5507273"/>
          </a:xfrm>
        </p:spPr>
        <p:txBody>
          <a:bodyPr vert="horz" lIns="91440" tIns="45720" rIns="91440" bIns="45720" rtlCol="0" anchor="t">
            <a:normAutofit fontScale="92500" lnSpcReduction="10000"/>
          </a:bodyPr>
          <a:lstStyle/>
          <a:p>
            <a:pPr algn="just"/>
            <a:r>
              <a:rPr lang="es-AR" sz="2000" b="1" dirty="0">
                <a:effectLst>
                  <a:outerShdw blurRad="38100" dist="38100" dir="2700000" algn="tl">
                    <a:srgbClr val="000000">
                      <a:alpha val="43137"/>
                    </a:srgbClr>
                  </a:outerShdw>
                </a:effectLst>
                <a:cs typeface="Consolas" pitchFamily="49" charset="0"/>
              </a:rPr>
              <a:t>Tiempo de arribo </a:t>
            </a:r>
            <a:r>
              <a:rPr lang="es-AR" sz="2000" b="1" err="1">
                <a:effectLst>
                  <a:outerShdw blurRad="38100" dist="38100" dir="2700000" algn="tl">
                    <a:srgbClr val="000000">
                      <a:alpha val="43137"/>
                    </a:srgbClr>
                  </a:outerShdw>
                </a:effectLst>
                <a:cs typeface="Consolas" pitchFamily="49" charset="0"/>
              </a:rPr>
              <a:t>a</a:t>
            </a:r>
            <a:r>
              <a:rPr lang="es-AR" sz="2000" b="1" baseline="-25000" err="1">
                <a:effectLst>
                  <a:outerShdw blurRad="38100" dist="38100" dir="2700000" algn="tl">
                    <a:srgbClr val="000000">
                      <a:alpha val="43137"/>
                    </a:srgbClr>
                  </a:outerShdw>
                </a:effectLst>
                <a:cs typeface="Consolas" pitchFamily="49" charset="0"/>
              </a:rPr>
              <a:t>i</a:t>
            </a:r>
            <a:r>
              <a:rPr lang="es-AR" sz="2000" dirty="0">
                <a:cs typeface="Consolas" pitchFamily="49" charset="0"/>
              </a:rPr>
              <a:t>: es el tiempo en el cual la tarea llega a la cola de listos, también se lo denomina </a:t>
            </a:r>
            <a:r>
              <a:rPr lang="es-AR" sz="2000" b="1" i="1" dirty="0">
                <a:cs typeface="Consolas" pitchFamily="49" charset="0"/>
              </a:rPr>
              <a:t>tiempo de requerimiento  </a:t>
            </a:r>
            <a:r>
              <a:rPr lang="es-AR" sz="2000" b="1" err="1">
                <a:effectLst>
                  <a:outerShdw blurRad="38100" dist="38100" dir="2700000" algn="tl">
                    <a:srgbClr val="000000">
                      <a:alpha val="43137"/>
                    </a:srgbClr>
                  </a:outerShdw>
                </a:effectLst>
                <a:cs typeface="Consolas" pitchFamily="49" charset="0"/>
              </a:rPr>
              <a:t>r</a:t>
            </a:r>
            <a:r>
              <a:rPr lang="es-AR" sz="2000" b="1" baseline="-25000" err="1">
                <a:effectLst>
                  <a:outerShdw blurRad="38100" dist="38100" dir="2700000" algn="tl">
                    <a:srgbClr val="000000">
                      <a:alpha val="43137"/>
                    </a:srgbClr>
                  </a:outerShdw>
                </a:effectLst>
                <a:cs typeface="Consolas" pitchFamily="49" charset="0"/>
              </a:rPr>
              <a:t>i</a:t>
            </a:r>
            <a:endParaRPr lang="es-AR" sz="2000" b="1" baseline="-25000">
              <a:effectLst>
                <a:outerShdw blurRad="38100" dist="38100" dir="2700000" algn="tl">
                  <a:srgbClr val="000000">
                    <a:alpha val="43137"/>
                  </a:srgbClr>
                </a:outerShdw>
              </a:effectLst>
              <a:cs typeface="Consolas" pitchFamily="49" charset="0"/>
            </a:endParaRPr>
          </a:p>
          <a:p>
            <a:r>
              <a:rPr lang="es-AR" sz="2000" b="1" dirty="0">
                <a:effectLst>
                  <a:outerShdw blurRad="38100" dist="38100" dir="2700000" algn="tl">
                    <a:srgbClr val="000000">
                      <a:alpha val="43137"/>
                    </a:srgbClr>
                  </a:outerShdw>
                </a:effectLst>
                <a:cs typeface="Consolas" pitchFamily="49" charset="0"/>
              </a:rPr>
              <a:t>Tiempo de cómputo</a:t>
            </a:r>
            <a:r>
              <a:rPr lang="es-AR" sz="2000" b="1" baseline="-25000" dirty="0">
                <a:effectLst>
                  <a:outerShdw blurRad="38100" dist="38100" dir="2700000" algn="tl">
                    <a:srgbClr val="000000">
                      <a:alpha val="43137"/>
                    </a:srgbClr>
                  </a:outerShdw>
                </a:effectLst>
                <a:cs typeface="Consolas" pitchFamily="49" charset="0"/>
              </a:rPr>
              <a:t> </a:t>
            </a:r>
            <a:r>
              <a:rPr lang="es-AR" sz="2000" b="1" dirty="0">
                <a:effectLst>
                  <a:outerShdw blurRad="38100" dist="38100" dir="2700000" algn="tl">
                    <a:srgbClr val="000000">
                      <a:alpha val="43137"/>
                    </a:srgbClr>
                  </a:outerShdw>
                </a:effectLst>
                <a:cs typeface="Consolas" pitchFamily="49" charset="0"/>
              </a:rPr>
              <a:t>C</a:t>
            </a:r>
            <a:r>
              <a:rPr lang="es-AR" sz="2000" baseline="-25000" dirty="0">
                <a:cs typeface="Consolas" pitchFamily="49" charset="0"/>
              </a:rPr>
              <a:t>i: </a:t>
            </a:r>
            <a:r>
              <a:rPr lang="es-AR" sz="2000" dirty="0">
                <a:cs typeface="Consolas" pitchFamily="49" charset="0"/>
              </a:rPr>
              <a:t>es el tiempo necesario para que el procesador ejecute la tarea sin interrupción</a:t>
            </a:r>
            <a:r>
              <a:rPr lang="es-AR" sz="3200" baseline="-25000" dirty="0">
                <a:cs typeface="Consolas" pitchFamily="49" charset="0"/>
              </a:rPr>
              <a:t>.</a:t>
            </a:r>
          </a:p>
          <a:p>
            <a:r>
              <a:rPr lang="es-AR" sz="2000" b="1" dirty="0" err="1">
                <a:effectLst>
                  <a:outerShdw blurRad="38100" dist="38100" dir="2700000" algn="tl">
                    <a:srgbClr val="000000">
                      <a:alpha val="43137"/>
                    </a:srgbClr>
                  </a:outerShdw>
                </a:effectLst>
                <a:cs typeface="Consolas" pitchFamily="49" charset="0"/>
              </a:rPr>
              <a:t>Deadline</a:t>
            </a:r>
            <a:r>
              <a:rPr lang="es-AR" sz="2000" b="1" dirty="0">
                <a:effectLst>
                  <a:outerShdw blurRad="38100" dist="38100" dir="2700000" algn="tl">
                    <a:srgbClr val="000000">
                      <a:alpha val="43137"/>
                    </a:srgbClr>
                  </a:outerShdw>
                </a:effectLst>
                <a:cs typeface="Consolas" pitchFamily="49" charset="0"/>
              </a:rPr>
              <a:t> Absoluto d</a:t>
            </a:r>
            <a:r>
              <a:rPr lang="es-AR" sz="2000" b="1" baseline="-25000" dirty="0">
                <a:effectLst>
                  <a:outerShdw blurRad="38100" dist="38100" dir="2700000" algn="tl">
                    <a:srgbClr val="000000">
                      <a:alpha val="43137"/>
                    </a:srgbClr>
                  </a:outerShdw>
                </a:effectLst>
                <a:cs typeface="Consolas" pitchFamily="49" charset="0"/>
              </a:rPr>
              <a:t>i</a:t>
            </a:r>
            <a:r>
              <a:rPr lang="es-AR" sz="2000" b="1" dirty="0">
                <a:effectLst>
                  <a:outerShdw blurRad="38100" dist="38100" dir="2700000" algn="tl">
                    <a:srgbClr val="000000">
                      <a:alpha val="43137"/>
                    </a:srgbClr>
                  </a:outerShdw>
                </a:effectLst>
                <a:cs typeface="Consolas" pitchFamily="49" charset="0"/>
              </a:rPr>
              <a:t>: </a:t>
            </a:r>
            <a:r>
              <a:rPr lang="es-AR" sz="2000" dirty="0">
                <a:cs typeface="Consolas" pitchFamily="49" charset="0"/>
              </a:rPr>
              <a:t>es el tiempo en el que una tarea debe ser completada para prevenir el daño o la degradación de performance.</a:t>
            </a:r>
          </a:p>
          <a:p>
            <a:r>
              <a:rPr lang="es-AR" sz="2000" b="1" dirty="0" err="1">
                <a:effectLst>
                  <a:outerShdw blurRad="38100" dist="38100" dir="2700000" algn="tl">
                    <a:srgbClr val="000000">
                      <a:alpha val="43137"/>
                    </a:srgbClr>
                  </a:outerShdw>
                </a:effectLst>
                <a:cs typeface="Consolas" pitchFamily="49" charset="0"/>
              </a:rPr>
              <a:t>Deadline</a:t>
            </a:r>
            <a:r>
              <a:rPr lang="es-AR" sz="2000" b="1" dirty="0">
                <a:effectLst>
                  <a:outerShdw blurRad="38100" dist="38100" dir="2700000" algn="tl">
                    <a:srgbClr val="000000">
                      <a:alpha val="43137"/>
                    </a:srgbClr>
                  </a:outerShdw>
                </a:effectLst>
                <a:cs typeface="Consolas" pitchFamily="49" charset="0"/>
              </a:rPr>
              <a:t> Relativo D</a:t>
            </a:r>
            <a:r>
              <a:rPr lang="es-AR" sz="2000" b="1" baseline="-25000" dirty="0">
                <a:effectLst>
                  <a:outerShdw blurRad="38100" dist="38100" dir="2700000" algn="tl">
                    <a:srgbClr val="000000">
                      <a:alpha val="43137"/>
                    </a:srgbClr>
                  </a:outerShdw>
                </a:effectLst>
                <a:cs typeface="Consolas" pitchFamily="49" charset="0"/>
              </a:rPr>
              <a:t>i</a:t>
            </a:r>
            <a:r>
              <a:rPr lang="es-AR" sz="2000" dirty="0">
                <a:cs typeface="Consolas" pitchFamily="49" charset="0"/>
              </a:rPr>
              <a:t>: es la diferencia entre el </a:t>
            </a:r>
            <a:r>
              <a:rPr lang="es-AR" sz="2000" dirty="0" err="1">
                <a:cs typeface="Consolas" pitchFamily="49" charset="0"/>
              </a:rPr>
              <a:t>deadline</a:t>
            </a:r>
            <a:r>
              <a:rPr lang="es-AR" sz="2000" dirty="0">
                <a:cs typeface="Consolas" pitchFamily="49" charset="0"/>
              </a:rPr>
              <a:t> absoluto y el tiempo de requerimiento </a:t>
            </a:r>
            <a:r>
              <a:rPr lang="es-AR" sz="2000" b="1" dirty="0">
                <a:effectLst>
                  <a:outerShdw blurRad="38100" dist="38100" dir="2700000" algn="tl">
                    <a:srgbClr val="000000">
                      <a:alpha val="43137"/>
                    </a:srgbClr>
                  </a:outerShdw>
                </a:effectLst>
                <a:cs typeface="Consolas" pitchFamily="49" charset="0"/>
              </a:rPr>
              <a:t>D</a:t>
            </a:r>
            <a:r>
              <a:rPr lang="es-AR" sz="2000" b="1" baseline="-25000" dirty="0">
                <a:effectLst>
                  <a:outerShdw blurRad="38100" dist="38100" dir="2700000" algn="tl">
                    <a:srgbClr val="000000">
                      <a:alpha val="43137"/>
                    </a:srgbClr>
                  </a:outerShdw>
                </a:effectLst>
                <a:cs typeface="Consolas" pitchFamily="49" charset="0"/>
              </a:rPr>
              <a:t>i</a:t>
            </a:r>
            <a:r>
              <a:rPr lang="en-US" sz="2000" b="1" dirty="0">
                <a:effectLst>
                  <a:outerShdw blurRad="38100" dist="38100" dir="2700000" algn="tl">
                    <a:srgbClr val="000000">
                      <a:alpha val="43137"/>
                    </a:srgbClr>
                  </a:outerShdw>
                </a:effectLst>
                <a:cs typeface="Consolas" pitchFamily="49" charset="0"/>
              </a:rPr>
              <a:t>=</a:t>
            </a:r>
            <a:r>
              <a:rPr lang="es-AR" sz="2000" b="1" dirty="0">
                <a:effectLst>
                  <a:outerShdw blurRad="38100" dist="38100" dir="2700000" algn="tl">
                    <a:srgbClr val="000000">
                      <a:alpha val="43137"/>
                    </a:srgbClr>
                  </a:outerShdw>
                </a:effectLst>
                <a:cs typeface="Consolas" pitchFamily="49" charset="0"/>
              </a:rPr>
              <a:t> </a:t>
            </a:r>
            <a:r>
              <a:rPr lang="es-AR" sz="2000" b="1" dirty="0" err="1">
                <a:effectLst>
                  <a:outerShdw blurRad="38100" dist="38100" dir="2700000" algn="tl">
                    <a:srgbClr val="000000">
                      <a:alpha val="43137"/>
                    </a:srgbClr>
                  </a:outerShdw>
                </a:effectLst>
                <a:cs typeface="Consolas" pitchFamily="49" charset="0"/>
              </a:rPr>
              <a:t>d</a:t>
            </a:r>
            <a:r>
              <a:rPr lang="es-AR" sz="2000" b="1" baseline="-25000" dirty="0" err="1">
                <a:effectLst>
                  <a:outerShdw blurRad="38100" dist="38100" dir="2700000" algn="tl">
                    <a:srgbClr val="000000">
                      <a:alpha val="43137"/>
                    </a:srgbClr>
                  </a:outerShdw>
                </a:effectLst>
                <a:cs typeface="Consolas" pitchFamily="49" charset="0"/>
              </a:rPr>
              <a:t>i</a:t>
            </a:r>
            <a:r>
              <a:rPr lang="es-AR" sz="2000" b="1" i="1" dirty="0" err="1">
                <a:cs typeface="Consolas" pitchFamily="49" charset="0"/>
              </a:rPr>
              <a:t>-</a:t>
            </a:r>
            <a:r>
              <a:rPr lang="es-AR" sz="2000" b="1" dirty="0" err="1">
                <a:effectLst>
                  <a:outerShdw blurRad="38100" dist="38100" dir="2700000" algn="tl">
                    <a:srgbClr val="000000">
                      <a:alpha val="43137"/>
                    </a:srgbClr>
                  </a:outerShdw>
                </a:effectLst>
                <a:cs typeface="Consolas" pitchFamily="49" charset="0"/>
              </a:rPr>
              <a:t>r</a:t>
            </a:r>
            <a:r>
              <a:rPr lang="es-AR" sz="2000" b="1" baseline="-25000" dirty="0" err="1">
                <a:effectLst>
                  <a:outerShdw blurRad="38100" dist="38100" dir="2700000" algn="tl">
                    <a:srgbClr val="000000">
                      <a:alpha val="43137"/>
                    </a:srgbClr>
                  </a:outerShdw>
                </a:effectLst>
                <a:cs typeface="Consolas" pitchFamily="49" charset="0"/>
              </a:rPr>
              <a:t>i</a:t>
            </a:r>
            <a:endParaRPr lang="es-AR" sz="2000" b="1" baseline="-25000" dirty="0">
              <a:effectLst>
                <a:outerShdw blurRad="38100" dist="38100" dir="2700000" algn="tl">
                  <a:srgbClr val="000000">
                    <a:alpha val="43137"/>
                  </a:srgbClr>
                </a:outerShdw>
              </a:effectLst>
              <a:cs typeface="Consolas" pitchFamily="49" charset="0"/>
            </a:endParaRPr>
          </a:p>
          <a:p>
            <a:r>
              <a:rPr lang="es-AR" sz="2000" b="1" dirty="0">
                <a:effectLst>
                  <a:outerShdw blurRad="38100" dist="38100" dir="2700000" algn="tl">
                    <a:srgbClr val="000000">
                      <a:alpha val="43137"/>
                    </a:srgbClr>
                  </a:outerShdw>
                </a:effectLst>
                <a:cs typeface="Consolas" pitchFamily="49" charset="0"/>
              </a:rPr>
              <a:t>Tiempo de Comienzo s</a:t>
            </a:r>
            <a:r>
              <a:rPr lang="es-AR" sz="2000" b="1" baseline="-25000" dirty="0">
                <a:effectLst>
                  <a:outerShdw blurRad="38100" dist="38100" dir="2700000" algn="tl">
                    <a:srgbClr val="000000">
                      <a:alpha val="43137"/>
                    </a:srgbClr>
                  </a:outerShdw>
                </a:effectLst>
                <a:cs typeface="Consolas" pitchFamily="49" charset="0"/>
              </a:rPr>
              <a:t>i</a:t>
            </a:r>
            <a:r>
              <a:rPr lang="es-AR" sz="2000" b="1" dirty="0">
                <a:effectLst>
                  <a:outerShdw blurRad="38100" dist="38100" dir="2700000" algn="tl">
                    <a:srgbClr val="000000">
                      <a:alpha val="43137"/>
                    </a:srgbClr>
                  </a:outerShdw>
                </a:effectLst>
                <a:cs typeface="Consolas" pitchFamily="49" charset="0"/>
              </a:rPr>
              <a:t>: </a:t>
            </a:r>
            <a:r>
              <a:rPr lang="es-AR" sz="2000" dirty="0">
                <a:cs typeface="Consolas" pitchFamily="49" charset="0"/>
              </a:rPr>
              <a:t>el tiempo en el que la tarea comienza a ejecutar.</a:t>
            </a:r>
          </a:p>
          <a:p>
            <a:r>
              <a:rPr lang="es-AR" sz="2000" b="1" dirty="0">
                <a:effectLst>
                  <a:outerShdw blurRad="38100" dist="38100" dir="2700000" algn="tl">
                    <a:srgbClr val="000000">
                      <a:alpha val="43137"/>
                    </a:srgbClr>
                  </a:outerShdw>
                </a:effectLst>
                <a:cs typeface="Consolas" pitchFamily="49" charset="0"/>
              </a:rPr>
              <a:t>Tiempo de finalización f</a:t>
            </a:r>
            <a:r>
              <a:rPr lang="es-AR" sz="2000" baseline="-25000" dirty="0">
                <a:effectLst>
                  <a:outerShdw blurRad="38100" dist="38100" dir="2700000" algn="tl">
                    <a:srgbClr val="000000">
                      <a:alpha val="43137"/>
                    </a:srgbClr>
                  </a:outerShdw>
                </a:effectLst>
                <a:cs typeface="Consolas" pitchFamily="49" charset="0"/>
              </a:rPr>
              <a:t>i</a:t>
            </a:r>
            <a:r>
              <a:rPr lang="es-AR" sz="2000" dirty="0">
                <a:cs typeface="Consolas" pitchFamily="49" charset="0"/>
              </a:rPr>
              <a:t>: tiempo en el que una tarea finaliza su ejecución.</a:t>
            </a:r>
          </a:p>
          <a:p>
            <a:r>
              <a:rPr lang="es-AR" sz="2200" b="1" dirty="0">
                <a:effectLst>
                  <a:outerShdw blurRad="38100" dist="38100" dir="2700000" algn="tl">
                    <a:srgbClr val="000000">
                      <a:alpha val="43137"/>
                    </a:srgbClr>
                  </a:outerShdw>
                </a:effectLst>
                <a:cs typeface="Consolas" pitchFamily="49" charset="0"/>
              </a:rPr>
              <a:t>Tiempo de respuesta </a:t>
            </a:r>
            <a:r>
              <a:rPr lang="es-AR" sz="2200" b="1" dirty="0" err="1">
                <a:effectLst>
                  <a:outerShdw blurRad="38100" dist="38100" dir="2700000" algn="tl">
                    <a:srgbClr val="000000">
                      <a:alpha val="43137"/>
                    </a:srgbClr>
                  </a:outerShdw>
                </a:effectLst>
                <a:cs typeface="Consolas" pitchFamily="49" charset="0"/>
              </a:rPr>
              <a:t>R</a:t>
            </a:r>
            <a:r>
              <a:rPr lang="es-AR" sz="2000" b="1" baseline="-25000" dirty="0" err="1">
                <a:effectLst>
                  <a:outerShdw blurRad="38100" dist="38100" dir="2700000" algn="tl">
                    <a:srgbClr val="000000">
                      <a:alpha val="43137"/>
                    </a:srgbClr>
                  </a:outerShdw>
                </a:effectLst>
                <a:cs typeface="Consolas" pitchFamily="49" charset="0"/>
              </a:rPr>
              <a:t>i</a:t>
            </a:r>
            <a:r>
              <a:rPr lang="es-AR" sz="2000" dirty="0">
                <a:cs typeface="Consolas" pitchFamily="49" charset="0"/>
              </a:rPr>
              <a:t>: es la diferencia entre el tiempo de finalización y el tiempo de requerimiento</a:t>
            </a:r>
            <a:r>
              <a:rPr lang="es-AR" sz="2000" b="1" dirty="0">
                <a:effectLst>
                  <a:outerShdw blurRad="38100" dist="38100" dir="2700000" algn="tl">
                    <a:srgbClr val="000000">
                      <a:alpha val="43137"/>
                    </a:srgbClr>
                  </a:outerShdw>
                </a:effectLst>
                <a:cs typeface="Consolas" pitchFamily="49" charset="0"/>
              </a:rPr>
              <a:t> </a:t>
            </a:r>
            <a:r>
              <a:rPr lang="es-AR" sz="2000" b="1" dirty="0" err="1">
                <a:effectLst>
                  <a:outerShdw blurRad="38100" dist="38100" dir="2700000" algn="tl">
                    <a:srgbClr val="000000">
                      <a:alpha val="43137"/>
                    </a:srgbClr>
                  </a:outerShdw>
                </a:effectLst>
                <a:cs typeface="Consolas" pitchFamily="49" charset="0"/>
              </a:rPr>
              <a:t>R</a:t>
            </a:r>
            <a:r>
              <a:rPr lang="es-AR" sz="2000" b="1" baseline="-25000" dirty="0" err="1">
                <a:effectLst>
                  <a:outerShdw blurRad="38100" dist="38100" dir="2700000" algn="tl">
                    <a:srgbClr val="000000">
                      <a:alpha val="43137"/>
                    </a:srgbClr>
                  </a:outerShdw>
                </a:effectLst>
                <a:cs typeface="Consolas" pitchFamily="49" charset="0"/>
              </a:rPr>
              <a:t>i</a:t>
            </a:r>
            <a:r>
              <a:rPr lang="en-US" sz="2000" b="1" dirty="0">
                <a:effectLst>
                  <a:outerShdw blurRad="38100" dist="38100" dir="2700000" algn="tl">
                    <a:srgbClr val="000000">
                      <a:alpha val="43137"/>
                    </a:srgbClr>
                  </a:outerShdw>
                </a:effectLst>
                <a:cs typeface="Consolas" pitchFamily="49" charset="0"/>
              </a:rPr>
              <a:t>=</a:t>
            </a:r>
            <a:r>
              <a:rPr lang="es-AR" sz="2000" b="1" dirty="0">
                <a:effectLst>
                  <a:outerShdw blurRad="38100" dist="38100" dir="2700000" algn="tl">
                    <a:srgbClr val="000000">
                      <a:alpha val="43137"/>
                    </a:srgbClr>
                  </a:outerShdw>
                </a:effectLst>
                <a:cs typeface="Consolas" pitchFamily="49" charset="0"/>
              </a:rPr>
              <a:t> f</a:t>
            </a:r>
            <a:r>
              <a:rPr lang="es-AR" sz="2000" b="1" baseline="-25000" dirty="0">
                <a:effectLst>
                  <a:outerShdw blurRad="38100" dist="38100" dir="2700000" algn="tl">
                    <a:srgbClr val="000000">
                      <a:alpha val="43137"/>
                    </a:srgbClr>
                  </a:outerShdw>
                </a:effectLst>
                <a:cs typeface="Consolas" pitchFamily="49" charset="0"/>
              </a:rPr>
              <a:t>i</a:t>
            </a:r>
            <a:r>
              <a:rPr lang="es-AR" sz="2000" b="1" i="1" dirty="0">
                <a:cs typeface="Consolas" pitchFamily="49" charset="0"/>
              </a:rPr>
              <a:t>-</a:t>
            </a:r>
            <a:r>
              <a:rPr lang="es-AR" sz="2000" b="1" dirty="0">
                <a:effectLst>
                  <a:outerShdw blurRad="38100" dist="38100" dir="2700000" algn="tl">
                    <a:srgbClr val="000000">
                      <a:alpha val="43137"/>
                    </a:srgbClr>
                  </a:outerShdw>
                </a:effectLst>
                <a:cs typeface="Consolas" pitchFamily="49" charset="0"/>
              </a:rPr>
              <a:t>r</a:t>
            </a:r>
            <a:r>
              <a:rPr lang="es-AR" sz="2000" b="1" baseline="-25000" dirty="0">
                <a:effectLst>
                  <a:outerShdw blurRad="38100" dist="38100" dir="2700000" algn="tl">
                    <a:srgbClr val="000000">
                      <a:alpha val="43137"/>
                    </a:srgbClr>
                  </a:outerShdw>
                </a:effectLst>
                <a:cs typeface="Consolas" pitchFamily="49" charset="0"/>
              </a:rPr>
              <a:t>i32</a:t>
            </a:r>
            <a:endParaRPr lang="en-US" sz="2000" dirty="0">
              <a:cs typeface="Consolas" pitchFamily="49" charset="0"/>
            </a:endParaRPr>
          </a:p>
        </p:txBody>
      </p:sp>
      <p:sp>
        <p:nvSpPr>
          <p:cNvPr id="3" name="Slide Number Placeholder 2"/>
          <p:cNvSpPr>
            <a:spLocks noGrp="1"/>
          </p:cNvSpPr>
          <p:nvPr>
            <p:ph type="sldNum" sz="quarter" idx="12"/>
          </p:nvPr>
        </p:nvSpPr>
        <p:spPr/>
        <p:txBody>
          <a:bodyPr/>
          <a:lstStyle/>
          <a:p>
            <a:fld id="{8A38239A-EB90-4045-A7DC-03E6D006563B}" type="slidenum">
              <a:rPr lang="es-AR" smtClean="0"/>
              <a:pPr/>
              <a:t>22</a:t>
            </a:fld>
            <a:endParaRPr lang="es-AR"/>
          </a:p>
        </p:txBody>
      </p:sp>
      <p:sp>
        <p:nvSpPr>
          <p:cNvPr id="7" name="Title 3">
            <a:extLst>
              <a:ext uri="{FF2B5EF4-FFF2-40B4-BE49-F238E27FC236}">
                <a16:creationId xmlns:a16="http://schemas.microsoft.com/office/drawing/2014/main" id="{BDE6FFE9-19CA-4D8A-941E-1998700C12B5}"/>
              </a:ext>
            </a:extLst>
          </p:cNvPr>
          <p:cNvSpPr>
            <a:spLocks noGrp="1"/>
          </p:cNvSpPr>
          <p:nvPr>
            <p:ph type="title"/>
          </p:nvPr>
        </p:nvSpPr>
        <p:spPr>
          <a:xfrm>
            <a:off x="318356" y="81967"/>
            <a:ext cx="8507288" cy="836712"/>
          </a:xfrm>
        </p:spPr>
        <p:txBody>
          <a:bodyPr>
            <a:normAutofit/>
          </a:bodyPr>
          <a:lstStyle/>
          <a:p>
            <a:pPr algn="ctr"/>
            <a:r>
              <a:rPr lang="es-AR" sz="3200" b="1" dirty="0"/>
              <a:t>Parámetros de una tarea</a:t>
            </a:r>
            <a:endParaRPr lang="en-US" sz="32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0" y="144016"/>
            <a:ext cx="9144000" cy="643767"/>
          </a:xfrm>
        </p:spPr>
        <p:txBody>
          <a:bodyPr>
            <a:noAutofit/>
          </a:bodyPr>
          <a:lstStyle/>
          <a:p>
            <a:pPr algn="ctr"/>
            <a:r>
              <a:rPr lang="es-AR" sz="3200" b="1" dirty="0"/>
              <a:t>Implementando</a:t>
            </a:r>
            <a:r>
              <a:rPr lang="en-US" sz="3200" b="1" dirty="0"/>
              <a:t> SO de </a:t>
            </a:r>
            <a:r>
              <a:rPr lang="es-AR" sz="3200" b="1" dirty="0"/>
              <a:t>Tiempo</a:t>
            </a:r>
            <a:r>
              <a:rPr lang="en-US" sz="3200" b="1" dirty="0"/>
              <a:t> Real</a:t>
            </a:r>
          </a:p>
        </p:txBody>
      </p:sp>
      <p:sp>
        <p:nvSpPr>
          <p:cNvPr id="77827" name="Rectangle 3"/>
          <p:cNvSpPr>
            <a:spLocks noGrp="1" noChangeArrowheads="1"/>
          </p:cNvSpPr>
          <p:nvPr>
            <p:ph idx="1"/>
          </p:nvPr>
        </p:nvSpPr>
        <p:spPr>
          <a:xfrm>
            <a:off x="1096206" y="1371600"/>
            <a:ext cx="7868282" cy="4876800"/>
          </a:xfrm>
        </p:spPr>
        <p:txBody>
          <a:bodyPr>
            <a:normAutofit/>
          </a:bodyPr>
          <a:lstStyle/>
          <a:p>
            <a:pPr marL="0" indent="0">
              <a:buNone/>
            </a:pPr>
            <a:r>
              <a:rPr lang="es-AR" sz="2400" dirty="0"/>
              <a:t>En general, un Sistema Operativo en  Tiempo Real debe proveer :</a:t>
            </a:r>
          </a:p>
          <a:p>
            <a:endParaRPr lang="es-AR" sz="2400" dirty="0"/>
          </a:p>
          <a:p>
            <a:endParaRPr lang="es-AR" sz="2400" dirty="0"/>
          </a:p>
          <a:p>
            <a:r>
              <a:rPr lang="es-AR" sz="2400" dirty="0"/>
              <a:t>Planificación por </a:t>
            </a:r>
            <a:r>
              <a:rPr lang="es-AR" sz="2400" b="1" dirty="0"/>
              <a:t>Prioridades</a:t>
            </a:r>
            <a:r>
              <a:rPr lang="es-AR" sz="2400" dirty="0"/>
              <a:t>,  </a:t>
            </a:r>
            <a:r>
              <a:rPr lang="es-AR" sz="2400" b="1" dirty="0" err="1"/>
              <a:t>Preemptive</a:t>
            </a:r>
            <a:endParaRPr lang="es-AR" sz="2400" b="1" dirty="0"/>
          </a:p>
          <a:p>
            <a:endParaRPr lang="es-AR" sz="2400" dirty="0"/>
          </a:p>
          <a:p>
            <a:r>
              <a:rPr lang="es-AR" sz="2400" b="1" dirty="0" err="1"/>
              <a:t>Kernel</a:t>
            </a:r>
            <a:r>
              <a:rPr lang="es-AR" sz="2400" b="1" dirty="0"/>
              <a:t> </a:t>
            </a:r>
            <a:r>
              <a:rPr lang="es-AR" sz="2400" b="1" dirty="0" err="1"/>
              <a:t>Preemptive</a:t>
            </a:r>
            <a:endParaRPr lang="es-AR" sz="2400" b="1" dirty="0"/>
          </a:p>
          <a:p>
            <a:endParaRPr lang="es-AR" sz="2400" b="1" dirty="0"/>
          </a:p>
          <a:p>
            <a:r>
              <a:rPr lang="es-AR" sz="2400" dirty="0"/>
              <a:t>La </a:t>
            </a:r>
            <a:r>
              <a:rPr lang="es-AR" sz="2400" b="1" dirty="0"/>
              <a:t>latencia</a:t>
            </a:r>
            <a:r>
              <a:rPr lang="es-AR" sz="2400" dirty="0"/>
              <a:t> debe ser </a:t>
            </a:r>
            <a:r>
              <a:rPr lang="es-AR" sz="2400" b="1" dirty="0"/>
              <a:t>minimizada</a:t>
            </a:r>
          </a:p>
        </p:txBody>
      </p:sp>
      <p:sp>
        <p:nvSpPr>
          <p:cNvPr id="4" name="3 Marcador de número de diapositiva"/>
          <p:cNvSpPr>
            <a:spLocks noGrp="1"/>
          </p:cNvSpPr>
          <p:nvPr>
            <p:ph type="sldNum" sz="quarter" idx="12"/>
          </p:nvPr>
        </p:nvSpPr>
        <p:spPr/>
        <p:txBody>
          <a:bodyPr/>
          <a:lstStyle/>
          <a:p>
            <a:fld id="{8A38239A-EB90-4045-A7DC-03E6D006563B}" type="slidenum">
              <a:rPr lang="es-AR" smtClean="0"/>
              <a:pPr/>
              <a:t>23</a:t>
            </a:fld>
            <a:endParaRPr lang="es-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512" y="116632"/>
            <a:ext cx="8712968" cy="936104"/>
          </a:xfrm>
        </p:spPr>
        <p:txBody>
          <a:bodyPr>
            <a:normAutofit/>
          </a:bodyPr>
          <a:lstStyle/>
          <a:p>
            <a:pPr algn="ctr"/>
            <a:r>
              <a:rPr lang="es-AR" sz="3200" b="1" dirty="0"/>
              <a:t>Definición de Conceptos Básicos</a:t>
            </a:r>
            <a:endParaRPr lang="en-US" sz="3200" b="1" dirty="0"/>
          </a:p>
        </p:txBody>
      </p:sp>
      <p:sp>
        <p:nvSpPr>
          <p:cNvPr id="2" name="Content Placeholder 1"/>
          <p:cNvSpPr>
            <a:spLocks noGrp="1"/>
          </p:cNvSpPr>
          <p:nvPr>
            <p:ph idx="1"/>
          </p:nvPr>
        </p:nvSpPr>
        <p:spPr>
          <a:xfrm>
            <a:off x="511228" y="1507863"/>
            <a:ext cx="8381252" cy="4657441"/>
          </a:xfrm>
          <a:ln w="28575">
            <a:solidFill>
              <a:srgbClr val="230E03"/>
            </a:solidFill>
          </a:ln>
        </p:spPr>
        <p:txBody>
          <a:bodyPr>
            <a:normAutofit/>
          </a:bodyPr>
          <a:lstStyle/>
          <a:p>
            <a:r>
              <a:rPr lang="es-AR" sz="2400" dirty="0">
                <a:cs typeface="Consolas" pitchFamily="49" charset="0"/>
              </a:rPr>
              <a:t>Proceso </a:t>
            </a:r>
          </a:p>
          <a:p>
            <a:r>
              <a:rPr lang="es-AR" sz="2400" dirty="0">
                <a:cs typeface="Consolas" pitchFamily="49" charset="0"/>
              </a:rPr>
              <a:t>Tarea (Thread)</a:t>
            </a:r>
          </a:p>
          <a:p>
            <a:r>
              <a:rPr lang="es-AR" sz="2400" dirty="0">
                <a:cs typeface="Consolas" pitchFamily="49" charset="0"/>
              </a:rPr>
              <a:t>Política de Planificación </a:t>
            </a:r>
          </a:p>
          <a:p>
            <a:pPr>
              <a:buNone/>
            </a:pPr>
            <a:r>
              <a:rPr lang="es-AR" sz="2400" b="1" dirty="0">
                <a:cs typeface="Consolas" pitchFamily="49" charset="0"/>
              </a:rPr>
              <a:t>     (Criterio de asignación de CPU)</a:t>
            </a:r>
            <a:endParaRPr lang="es-AR" sz="2400" dirty="0"/>
          </a:p>
          <a:p>
            <a:pPr>
              <a:buNone/>
            </a:pPr>
            <a:r>
              <a:rPr lang="es-AR" sz="2000" dirty="0">
                <a:cs typeface="Consolas" pitchFamily="49" charset="0"/>
              </a:rPr>
              <a:t> Activación                                    Despachar                 Terminación</a:t>
            </a:r>
            <a:endParaRPr lang="en-US" sz="2000" dirty="0">
              <a:cs typeface="Consolas" pitchFamily="49" charset="0"/>
            </a:endParaRPr>
          </a:p>
        </p:txBody>
      </p:sp>
      <p:sp>
        <p:nvSpPr>
          <p:cNvPr id="3" name="Slide Number Placeholder 2"/>
          <p:cNvSpPr>
            <a:spLocks noGrp="1"/>
          </p:cNvSpPr>
          <p:nvPr>
            <p:ph type="sldNum" sz="quarter" idx="12"/>
          </p:nvPr>
        </p:nvSpPr>
        <p:spPr/>
        <p:txBody>
          <a:bodyPr/>
          <a:lstStyle/>
          <a:p>
            <a:fld id="{8A38239A-EB90-4045-A7DC-03E6D006563B}" type="slidenum">
              <a:rPr lang="es-AR" smtClean="0"/>
              <a:pPr/>
              <a:t>24</a:t>
            </a:fld>
            <a:endParaRPr lang="es-AR"/>
          </a:p>
        </p:txBody>
      </p:sp>
      <p:sp>
        <p:nvSpPr>
          <p:cNvPr id="5" name="Rectangle 4"/>
          <p:cNvSpPr/>
          <p:nvPr/>
        </p:nvSpPr>
        <p:spPr>
          <a:xfrm>
            <a:off x="1835696" y="3933056"/>
            <a:ext cx="2664296" cy="648072"/>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3779912" y="3933056"/>
            <a:ext cx="0" cy="648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347864" y="3933056"/>
            <a:ext cx="0" cy="648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139952" y="3933056"/>
            <a:ext cx="0" cy="648072"/>
          </a:xfrm>
          <a:prstGeom prst="line">
            <a:avLst/>
          </a:prstGeom>
        </p:spPr>
        <p:style>
          <a:lnRef idx="1">
            <a:schemeClr val="accent1"/>
          </a:lnRef>
          <a:fillRef idx="0">
            <a:schemeClr val="accent1"/>
          </a:fillRef>
          <a:effectRef idx="0">
            <a:schemeClr val="accent1"/>
          </a:effectRef>
          <a:fontRef idx="minor">
            <a:schemeClr val="tx1"/>
          </a:fontRef>
        </p:style>
      </p:cxnSp>
      <p:sp>
        <p:nvSpPr>
          <p:cNvPr id="13" name="Flowchart: Connector 12"/>
          <p:cNvSpPr/>
          <p:nvPr/>
        </p:nvSpPr>
        <p:spPr>
          <a:xfrm>
            <a:off x="2627784" y="4221088"/>
            <a:ext cx="72008" cy="72008"/>
          </a:xfrm>
          <a:prstGeom prst="flowChartConnector">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p:cNvSpPr/>
          <p:nvPr/>
        </p:nvSpPr>
        <p:spPr>
          <a:xfrm>
            <a:off x="2843808" y="4221088"/>
            <a:ext cx="72008" cy="72008"/>
          </a:xfrm>
          <a:prstGeom prst="flowChartConnector">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p:cNvSpPr/>
          <p:nvPr/>
        </p:nvSpPr>
        <p:spPr>
          <a:xfrm>
            <a:off x="2339752" y="4221088"/>
            <a:ext cx="72008" cy="72008"/>
          </a:xfrm>
          <a:prstGeom prst="flowChartConnector">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300192" y="3861048"/>
            <a:ext cx="1368152" cy="792088"/>
          </a:xfrm>
          <a:prstGeom prst="ellipse">
            <a:avLst/>
          </a:prstGeom>
          <a:solidFill>
            <a:schemeClr val="bg1"/>
          </a:solidFill>
          <a:ln w="6350">
            <a:solidFill>
              <a:srgbClr val="230E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solidFill>
                  <a:schemeClr val="accent6">
                    <a:lumMod val="50000"/>
                  </a:schemeClr>
                </a:solidFill>
                <a:effectLst>
                  <a:outerShdw blurRad="38100" dist="38100" dir="2700000" algn="tl">
                    <a:srgbClr val="000000">
                      <a:alpha val="43137"/>
                    </a:srgbClr>
                  </a:outerShdw>
                </a:effectLst>
              </a:rPr>
              <a:t>Ejecución</a:t>
            </a:r>
            <a:endParaRPr lang="en-US" sz="1200" b="1" dirty="0">
              <a:solidFill>
                <a:schemeClr val="accent6">
                  <a:lumMod val="50000"/>
                </a:schemeClr>
              </a:solidFill>
              <a:effectLst>
                <a:outerShdw blurRad="38100" dist="38100" dir="2700000" algn="tl">
                  <a:srgbClr val="000000">
                    <a:alpha val="43137"/>
                  </a:srgbClr>
                </a:outerShdw>
              </a:effectLst>
            </a:endParaRPr>
          </a:p>
        </p:txBody>
      </p:sp>
      <p:cxnSp>
        <p:nvCxnSpPr>
          <p:cNvPr id="20" name="Straight Arrow Connector 19"/>
          <p:cNvCxnSpPr>
            <a:stCxn id="5" idx="3"/>
            <a:endCxn id="18" idx="2"/>
          </p:cNvCxnSpPr>
          <p:nvPr/>
        </p:nvCxnSpPr>
        <p:spPr>
          <a:xfrm>
            <a:off x="4499992" y="4257092"/>
            <a:ext cx="1800200" cy="0"/>
          </a:xfrm>
          <a:prstGeom prst="straightConnector1">
            <a:avLst/>
          </a:prstGeom>
          <a:ln w="28575">
            <a:solidFill>
              <a:srgbClr val="230E03"/>
            </a:solidFill>
            <a:tailEnd type="arrow"/>
          </a:ln>
        </p:spPr>
        <p:style>
          <a:lnRef idx="1">
            <a:schemeClr val="accent1"/>
          </a:lnRef>
          <a:fillRef idx="0">
            <a:schemeClr val="accent1"/>
          </a:fillRef>
          <a:effectRef idx="0">
            <a:schemeClr val="accent1"/>
          </a:effectRef>
          <a:fontRef idx="minor">
            <a:schemeClr val="tx1"/>
          </a:fontRef>
        </p:style>
      </p:cxnSp>
      <p:cxnSp>
        <p:nvCxnSpPr>
          <p:cNvPr id="25" name="Shape 24"/>
          <p:cNvCxnSpPr>
            <a:endCxn id="5" idx="1"/>
          </p:cNvCxnSpPr>
          <p:nvPr/>
        </p:nvCxnSpPr>
        <p:spPr>
          <a:xfrm rot="5400000" flipH="1" flipV="1">
            <a:off x="1025606" y="4419110"/>
            <a:ext cx="972108" cy="648072"/>
          </a:xfrm>
          <a:prstGeom prst="bentConnector2">
            <a:avLst/>
          </a:prstGeom>
          <a:ln w="38100">
            <a:solidFill>
              <a:srgbClr val="230E03"/>
            </a:solidFill>
            <a:tailEnd type="arrow"/>
          </a:ln>
        </p:spPr>
        <p:style>
          <a:lnRef idx="1">
            <a:schemeClr val="accent1"/>
          </a:lnRef>
          <a:fillRef idx="0">
            <a:schemeClr val="accent1"/>
          </a:fillRef>
          <a:effectRef idx="0">
            <a:schemeClr val="accent1"/>
          </a:effectRef>
          <a:fontRef idx="minor">
            <a:schemeClr val="tx1"/>
          </a:fontRef>
        </p:style>
      </p:cxnSp>
      <p:cxnSp>
        <p:nvCxnSpPr>
          <p:cNvPr id="30" name="Shape 29"/>
          <p:cNvCxnSpPr>
            <a:stCxn id="18" idx="4"/>
          </p:cNvCxnSpPr>
          <p:nvPr/>
        </p:nvCxnSpPr>
        <p:spPr>
          <a:xfrm rot="5400000">
            <a:off x="3797914" y="2042846"/>
            <a:ext cx="576064" cy="5796644"/>
          </a:xfrm>
          <a:prstGeom prst="bentConnector2">
            <a:avLst/>
          </a:prstGeom>
          <a:ln w="38100">
            <a:solidFill>
              <a:srgbClr val="230E03"/>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755576" y="4149080"/>
            <a:ext cx="108012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668344" y="4221088"/>
            <a:ext cx="108012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286237" y="4519862"/>
            <a:ext cx="1944216" cy="400110"/>
          </a:xfrm>
          <a:prstGeom prst="rect">
            <a:avLst/>
          </a:prstGeom>
          <a:noFill/>
        </p:spPr>
        <p:txBody>
          <a:bodyPr wrap="square" rtlCol="0">
            <a:spAutoFit/>
          </a:bodyPr>
          <a:lstStyle/>
          <a:p>
            <a:r>
              <a:rPr lang="es-AR" sz="2000" dirty="0">
                <a:cs typeface="Consolas" pitchFamily="49" charset="0"/>
              </a:rPr>
              <a:t>Planificación</a:t>
            </a:r>
            <a:endParaRPr lang="en-US" sz="2400" dirty="0">
              <a:cs typeface="Consolas" pitchFamily="49" charset="0"/>
            </a:endParaRPr>
          </a:p>
        </p:txBody>
      </p:sp>
      <p:sp>
        <p:nvSpPr>
          <p:cNvPr id="38" name="TextBox 37"/>
          <p:cNvSpPr txBox="1"/>
          <p:nvPr/>
        </p:nvSpPr>
        <p:spPr>
          <a:xfrm>
            <a:off x="5956363" y="5241243"/>
            <a:ext cx="1656184" cy="400110"/>
          </a:xfrm>
          <a:prstGeom prst="rect">
            <a:avLst/>
          </a:prstGeom>
          <a:noFill/>
        </p:spPr>
        <p:txBody>
          <a:bodyPr wrap="square" rtlCol="0">
            <a:spAutoFit/>
          </a:bodyPr>
          <a:lstStyle/>
          <a:p>
            <a:r>
              <a:rPr lang="es-AR" sz="2000" dirty="0">
                <a:cs typeface="Consolas" pitchFamily="49" charset="0"/>
              </a:rPr>
              <a:t>Apropiar</a:t>
            </a:r>
            <a:endParaRPr lang="en-US" sz="2000" dirty="0">
              <a:cs typeface="Consolas" pitchFamily="49"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1295169" y="44624"/>
            <a:ext cx="6589199" cy="1280890"/>
          </a:xfrm>
        </p:spPr>
        <p:txBody>
          <a:bodyPr>
            <a:normAutofit/>
          </a:bodyPr>
          <a:lstStyle/>
          <a:p>
            <a:pPr algn="ctr"/>
            <a:r>
              <a:rPr lang="es-AR" sz="3200" b="1" dirty="0"/>
              <a:t>Minimización de Latencia</a:t>
            </a:r>
          </a:p>
        </p:txBody>
      </p:sp>
      <p:sp>
        <p:nvSpPr>
          <p:cNvPr id="78851" name="Rectangle 3"/>
          <p:cNvSpPr>
            <a:spLocks noGrp="1" noChangeArrowheads="1"/>
          </p:cNvSpPr>
          <p:nvPr>
            <p:ph idx="1"/>
          </p:nvPr>
        </p:nvSpPr>
        <p:spPr>
          <a:xfrm>
            <a:off x="1060388" y="1358678"/>
            <a:ext cx="7688076" cy="1134218"/>
          </a:xfrm>
        </p:spPr>
        <p:txBody>
          <a:bodyPr vert="horz" lIns="91440" tIns="45720" rIns="91440" bIns="45720" rtlCol="0" anchor="t">
            <a:normAutofit/>
          </a:bodyPr>
          <a:lstStyle/>
          <a:p>
            <a:pPr marL="0" indent="0" algn="just">
              <a:buNone/>
            </a:pPr>
            <a:r>
              <a:rPr lang="es-AR" sz="2400" b="1" dirty="0"/>
              <a:t>Latencia</a:t>
            </a:r>
            <a:r>
              <a:rPr lang="es-AR" sz="2400" dirty="0"/>
              <a:t> </a:t>
            </a:r>
            <a:r>
              <a:rPr lang="es-AR" sz="2400" b="1" dirty="0"/>
              <a:t>de</a:t>
            </a:r>
            <a:r>
              <a:rPr lang="es-AR" sz="2400" dirty="0"/>
              <a:t> </a:t>
            </a:r>
            <a:r>
              <a:rPr lang="es-AR" sz="2400" b="1" dirty="0"/>
              <a:t>Evento </a:t>
            </a:r>
            <a:r>
              <a:rPr lang="es-AR" sz="2400" dirty="0"/>
              <a:t>es la cantidad de tiempo desde que ocurre el evento hasta que es servido</a:t>
            </a:r>
            <a:endParaRPr lang="es-ES"/>
          </a:p>
        </p:txBody>
      </p:sp>
      <p:sp>
        <p:nvSpPr>
          <p:cNvPr id="5" name="4 Marcador de número de diapositiva"/>
          <p:cNvSpPr>
            <a:spLocks noGrp="1"/>
          </p:cNvSpPr>
          <p:nvPr>
            <p:ph type="sldNum" sz="quarter" idx="12"/>
          </p:nvPr>
        </p:nvSpPr>
        <p:spPr/>
        <p:txBody>
          <a:bodyPr/>
          <a:lstStyle/>
          <a:p>
            <a:fld id="{8A38239A-EB90-4045-A7DC-03E6D006563B}" type="slidenum">
              <a:rPr lang="es-AR" smtClean="0"/>
              <a:pPr/>
              <a:t>25</a:t>
            </a:fld>
            <a:endParaRPr lang="es-AR"/>
          </a:p>
        </p:txBody>
      </p:sp>
      <p:pic>
        <p:nvPicPr>
          <p:cNvPr id="78852" name="Picture 4"/>
          <p:cNvPicPr>
            <a:picLocks noChangeAspect="1" noChangeArrowheads="1"/>
          </p:cNvPicPr>
          <p:nvPr/>
        </p:nvPicPr>
        <p:blipFill>
          <a:blip r:embed="rId2" cstate="print"/>
          <a:srcRect l="803" t="5310" r="534" b="6343"/>
          <a:stretch>
            <a:fillRect/>
          </a:stretch>
        </p:blipFill>
        <p:spPr bwMode="auto">
          <a:xfrm>
            <a:off x="1787525" y="2928934"/>
            <a:ext cx="5859463" cy="3429024"/>
          </a:xfrm>
          <a:prstGeom prst="rect">
            <a:avLst/>
          </a:prstGeom>
          <a:noFill/>
          <a:ln w="38100" cmpd="dbl">
            <a:solidFill>
              <a:srgbClr val="CC6600"/>
            </a:solid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26"/>
          <p:cNvSpPr>
            <a:spLocks noGrp="1" noChangeArrowheads="1"/>
          </p:cNvSpPr>
          <p:nvPr>
            <p:ph type="title"/>
          </p:nvPr>
        </p:nvSpPr>
        <p:spPr>
          <a:xfrm>
            <a:off x="1259632" y="116632"/>
            <a:ext cx="6589199" cy="1280890"/>
          </a:xfrm>
        </p:spPr>
        <p:txBody>
          <a:bodyPr>
            <a:normAutofit/>
          </a:bodyPr>
          <a:lstStyle/>
          <a:p>
            <a:pPr algn="ctr"/>
            <a:r>
              <a:rPr lang="es-AR" sz="3200" b="1" dirty="0"/>
              <a:t>Latencia de Interrupción</a:t>
            </a:r>
          </a:p>
        </p:txBody>
      </p:sp>
      <p:sp>
        <p:nvSpPr>
          <p:cNvPr id="79875" name="Rectangle 1027"/>
          <p:cNvSpPr>
            <a:spLocks noGrp="1" noChangeArrowheads="1"/>
          </p:cNvSpPr>
          <p:nvPr>
            <p:ph idx="1"/>
          </p:nvPr>
        </p:nvSpPr>
        <p:spPr>
          <a:xfrm>
            <a:off x="1112974" y="1397522"/>
            <a:ext cx="7779506" cy="1102784"/>
          </a:xfrm>
        </p:spPr>
        <p:txBody>
          <a:bodyPr vert="horz" lIns="91440" tIns="45720" rIns="91440" bIns="45720" rtlCol="0" anchor="t">
            <a:normAutofit/>
          </a:bodyPr>
          <a:lstStyle/>
          <a:p>
            <a:pPr algn="just"/>
            <a:r>
              <a:rPr lang="es-AR" sz="2400" dirty="0"/>
              <a:t>Es  el período de tiempo desde que arriba una interrupción a la CPU hasta que es servida.</a:t>
            </a:r>
            <a:endParaRPr lang="es-ES"/>
          </a:p>
        </p:txBody>
      </p:sp>
      <p:sp>
        <p:nvSpPr>
          <p:cNvPr id="5" name="4 Marcador de número de diapositiva"/>
          <p:cNvSpPr>
            <a:spLocks noGrp="1"/>
          </p:cNvSpPr>
          <p:nvPr>
            <p:ph type="sldNum" sz="quarter" idx="12"/>
          </p:nvPr>
        </p:nvSpPr>
        <p:spPr/>
        <p:txBody>
          <a:bodyPr/>
          <a:lstStyle/>
          <a:p>
            <a:fld id="{8A38239A-EB90-4045-A7DC-03E6D006563B}" type="slidenum">
              <a:rPr lang="es-AR" smtClean="0"/>
              <a:pPr/>
              <a:t>26</a:t>
            </a:fld>
            <a:endParaRPr lang="es-AR"/>
          </a:p>
        </p:txBody>
      </p:sp>
      <p:pic>
        <p:nvPicPr>
          <p:cNvPr id="79876" name="Picture 1028"/>
          <p:cNvPicPr>
            <a:picLocks noChangeAspect="1" noChangeArrowheads="1"/>
          </p:cNvPicPr>
          <p:nvPr/>
        </p:nvPicPr>
        <p:blipFill>
          <a:blip r:embed="rId2" cstate="print">
            <a:biLevel thresh="75000"/>
          </a:blip>
          <a:srcRect l="10950" t="919" r="11409" b="919"/>
          <a:stretch>
            <a:fillRect/>
          </a:stretch>
        </p:blipFill>
        <p:spPr bwMode="auto">
          <a:xfrm>
            <a:off x="1646226" y="2500306"/>
            <a:ext cx="5851547" cy="4071966"/>
          </a:xfrm>
          <a:prstGeom prst="rect">
            <a:avLst/>
          </a:prstGeom>
          <a:noFill/>
          <a:ln w="38100" cmpd="dbl">
            <a:solidFill>
              <a:srgbClr val="CC6600"/>
            </a:solid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a:xfrm>
            <a:off x="1331640" y="116632"/>
            <a:ext cx="6589199" cy="1280890"/>
          </a:xfrm>
        </p:spPr>
        <p:txBody>
          <a:bodyPr>
            <a:normAutofit/>
          </a:bodyPr>
          <a:lstStyle/>
          <a:p>
            <a:pPr algn="ctr"/>
            <a:r>
              <a:rPr lang="es-AR" sz="3200" b="1" dirty="0"/>
              <a:t>Latencia</a:t>
            </a:r>
            <a:r>
              <a:rPr lang="en-US" sz="3200" b="1" dirty="0"/>
              <a:t>  del dispatcher</a:t>
            </a:r>
          </a:p>
        </p:txBody>
      </p:sp>
      <p:sp>
        <p:nvSpPr>
          <p:cNvPr id="80899" name="Rectangle 1027"/>
          <p:cNvSpPr>
            <a:spLocks noGrp="1" noChangeArrowheads="1"/>
          </p:cNvSpPr>
          <p:nvPr>
            <p:ph idx="1"/>
          </p:nvPr>
        </p:nvSpPr>
        <p:spPr>
          <a:xfrm>
            <a:off x="885790" y="1397522"/>
            <a:ext cx="7718658" cy="1280890"/>
          </a:xfrm>
        </p:spPr>
        <p:txBody>
          <a:bodyPr vert="horz" lIns="91440" tIns="45720" rIns="91440" bIns="45720" rtlCol="0" anchor="t">
            <a:normAutofit/>
          </a:bodyPr>
          <a:lstStyle/>
          <a:p>
            <a:pPr algn="just"/>
            <a:r>
              <a:rPr lang="es-AR" sz="2400" dirty="0"/>
              <a:t>Es  la cantidad de tiempo requerida para que el planificador pare un proceso y cargue otro</a:t>
            </a:r>
          </a:p>
        </p:txBody>
      </p:sp>
      <p:sp>
        <p:nvSpPr>
          <p:cNvPr id="5" name="4 Marcador de número de diapositiva"/>
          <p:cNvSpPr>
            <a:spLocks noGrp="1"/>
          </p:cNvSpPr>
          <p:nvPr>
            <p:ph type="sldNum" sz="quarter" idx="12"/>
          </p:nvPr>
        </p:nvSpPr>
        <p:spPr/>
        <p:txBody>
          <a:bodyPr/>
          <a:lstStyle/>
          <a:p>
            <a:fld id="{8A38239A-EB90-4045-A7DC-03E6D006563B}" type="slidenum">
              <a:rPr lang="es-AR" smtClean="0"/>
              <a:pPr/>
              <a:t>27</a:t>
            </a:fld>
            <a:endParaRPr lang="es-AR"/>
          </a:p>
        </p:txBody>
      </p:sp>
      <p:pic>
        <p:nvPicPr>
          <p:cNvPr id="80900" name="Picture 1028"/>
          <p:cNvPicPr>
            <a:picLocks noChangeAspect="1" noChangeArrowheads="1"/>
          </p:cNvPicPr>
          <p:nvPr/>
        </p:nvPicPr>
        <p:blipFill>
          <a:blip r:embed="rId2" cstate="print"/>
          <a:srcRect l="742" t="1706" r="768" b="2354"/>
          <a:stretch>
            <a:fillRect/>
          </a:stretch>
        </p:blipFill>
        <p:spPr bwMode="auto">
          <a:xfrm>
            <a:off x="885790" y="2678412"/>
            <a:ext cx="7503306" cy="3786214"/>
          </a:xfrm>
          <a:prstGeom prst="rect">
            <a:avLst/>
          </a:prstGeom>
          <a:noFill/>
          <a:ln w="38100" cmpd="dbl">
            <a:solidFill>
              <a:srgbClr val="CC6600"/>
            </a:solid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130622"/>
            <a:ext cx="8229600" cy="922114"/>
          </a:xfrm>
        </p:spPr>
        <p:txBody>
          <a:bodyPr>
            <a:normAutofit/>
          </a:bodyPr>
          <a:lstStyle/>
          <a:p>
            <a:pPr algn="ctr"/>
            <a:r>
              <a:rPr lang="es-AR" sz="3200" b="1" dirty="0"/>
              <a:t>Planificación no apropiativa</a:t>
            </a:r>
          </a:p>
        </p:txBody>
      </p:sp>
      <p:sp>
        <p:nvSpPr>
          <p:cNvPr id="2" name="1 Marcador de contenido"/>
          <p:cNvSpPr>
            <a:spLocks noGrp="1"/>
          </p:cNvSpPr>
          <p:nvPr>
            <p:ph idx="1"/>
          </p:nvPr>
        </p:nvSpPr>
        <p:spPr>
          <a:xfrm>
            <a:off x="899592" y="1196753"/>
            <a:ext cx="7992888" cy="4873464"/>
          </a:xfrm>
        </p:spPr>
        <p:txBody>
          <a:bodyPr>
            <a:normAutofit fontScale="77500" lnSpcReduction="20000"/>
          </a:bodyPr>
          <a:lstStyle/>
          <a:p>
            <a:pPr>
              <a:buNone/>
            </a:pPr>
            <a:r>
              <a:rPr lang="es-AR" sz="3200" dirty="0">
                <a:effectLst>
                  <a:outerShdw blurRad="38100" dist="38100" dir="2700000" algn="tl">
                    <a:srgbClr val="000000">
                      <a:alpha val="43137"/>
                    </a:srgbClr>
                  </a:outerShdw>
                </a:effectLst>
              </a:rPr>
              <a:t>Dado un conjunto de tareas   </a:t>
            </a:r>
            <a:r>
              <a:rPr lang="es-AR" sz="3200" b="1" dirty="0">
                <a:effectLst>
                  <a:outerShdw blurRad="38100" dist="38100" dir="2700000" algn="tl">
                    <a:srgbClr val="000000">
                      <a:alpha val="43137"/>
                    </a:srgbClr>
                  </a:outerShdw>
                </a:effectLst>
              </a:rPr>
              <a:t>J={J</a:t>
            </a:r>
            <a:r>
              <a:rPr lang="es-AR" sz="3200" b="1" baseline="-25000" dirty="0">
                <a:effectLst>
                  <a:outerShdw blurRad="38100" dist="38100" dir="2700000" algn="tl">
                    <a:srgbClr val="000000">
                      <a:alpha val="43137"/>
                    </a:srgbClr>
                  </a:outerShdw>
                </a:effectLst>
              </a:rPr>
              <a:t>1</a:t>
            </a:r>
            <a:r>
              <a:rPr lang="es-AR" sz="3200" b="1" dirty="0">
                <a:effectLst>
                  <a:outerShdw blurRad="38100" dist="38100" dir="2700000" algn="tl">
                    <a:srgbClr val="000000">
                      <a:alpha val="43137"/>
                    </a:srgbClr>
                  </a:outerShdw>
                </a:effectLst>
              </a:rPr>
              <a:t>, J</a:t>
            </a:r>
            <a:r>
              <a:rPr lang="es-AR" sz="3200" b="1" baseline="-25000" dirty="0">
                <a:effectLst>
                  <a:outerShdw blurRad="38100" dist="38100" dir="2700000" algn="tl">
                    <a:srgbClr val="000000">
                      <a:alpha val="43137"/>
                    </a:srgbClr>
                  </a:outerShdw>
                </a:effectLst>
              </a:rPr>
              <a:t>2</a:t>
            </a:r>
            <a:r>
              <a:rPr lang="es-AR" sz="3200" b="1" dirty="0">
                <a:effectLst>
                  <a:outerShdw blurRad="38100" dist="38100" dir="2700000" algn="tl">
                    <a:srgbClr val="000000">
                      <a:alpha val="43137"/>
                    </a:srgbClr>
                  </a:outerShdw>
                </a:effectLst>
              </a:rPr>
              <a:t>, …J</a:t>
            </a:r>
            <a:r>
              <a:rPr lang="es-AR" sz="3200" b="1" baseline="-25000" dirty="0">
                <a:effectLst>
                  <a:outerShdw blurRad="38100" dist="38100" dir="2700000" algn="tl">
                    <a:srgbClr val="000000">
                      <a:alpha val="43137"/>
                    </a:srgbClr>
                  </a:outerShdw>
                </a:effectLst>
              </a:rPr>
              <a:t>N</a:t>
            </a:r>
            <a:r>
              <a:rPr lang="es-AR" sz="3200" b="1" dirty="0">
                <a:effectLst>
                  <a:outerShdw blurRad="38100" dist="38100" dir="2700000" algn="tl">
                    <a:srgbClr val="000000">
                      <a:alpha val="43137"/>
                    </a:srgbClr>
                  </a:outerShdw>
                </a:effectLst>
              </a:rPr>
              <a:t>}</a:t>
            </a:r>
            <a:endParaRPr lang="es-AR" sz="3200" dirty="0">
              <a:effectLst>
                <a:outerShdw blurRad="38100" dist="38100" dir="2700000" algn="tl">
                  <a:srgbClr val="000000">
                    <a:alpha val="43137"/>
                  </a:srgbClr>
                </a:outerShdw>
              </a:effectLst>
            </a:endParaRPr>
          </a:p>
          <a:p>
            <a:pPr>
              <a:buNone/>
            </a:pPr>
            <a:endParaRPr lang="es-AR" sz="3200" dirty="0">
              <a:effectLst>
                <a:outerShdw blurRad="38100" dist="38100" dir="2700000" algn="tl">
                  <a:srgbClr val="000000">
                    <a:alpha val="43137"/>
                  </a:srgbClr>
                </a:outerShdw>
              </a:effectLst>
            </a:endParaRPr>
          </a:p>
          <a:p>
            <a:pPr>
              <a:buNone/>
            </a:pPr>
            <a:r>
              <a:rPr lang="es-AR" sz="3200" dirty="0">
                <a:effectLst>
                  <a:outerShdw blurRad="38100" dist="38100" dir="2700000" algn="tl">
                    <a:srgbClr val="000000">
                      <a:alpha val="43137"/>
                    </a:srgbClr>
                  </a:outerShdw>
                </a:effectLst>
              </a:rPr>
              <a:t>El planificador puede ser definido como una función:</a:t>
            </a:r>
          </a:p>
          <a:p>
            <a:pPr>
              <a:buNone/>
            </a:pPr>
            <a:r>
              <a:rPr lang="es-AR" sz="3200" dirty="0">
                <a:effectLst>
                  <a:outerShdw blurRad="38100" dist="38100" dir="2700000" algn="tl">
                    <a:srgbClr val="000000">
                      <a:alpha val="43137"/>
                    </a:srgbClr>
                  </a:outerShdw>
                </a:effectLst>
                <a:latin typeface="Symbol" pitchFamily="18" charset="2"/>
                <a:ea typeface="Segoe UI Symbol" pitchFamily="34" charset="0"/>
              </a:rPr>
              <a:t>s: </a:t>
            </a:r>
            <a:r>
              <a:rPr lang="es-AR" sz="3200" dirty="0">
                <a:effectLst>
                  <a:outerShdw blurRad="38100" dist="38100" dir="2700000" algn="tl">
                    <a:srgbClr val="000000">
                      <a:alpha val="43137"/>
                    </a:srgbClr>
                  </a:outerShdw>
                </a:effectLst>
                <a:latin typeface="+mj-lt"/>
                <a:ea typeface="Segoe UI Symbol" pitchFamily="34" charset="0"/>
              </a:rPr>
              <a:t>R</a:t>
            </a:r>
            <a:r>
              <a:rPr lang="es-AR" sz="3200" baseline="30000" dirty="0">
                <a:effectLst>
                  <a:outerShdw blurRad="38100" dist="38100" dir="2700000" algn="tl">
                    <a:srgbClr val="000000">
                      <a:alpha val="43137"/>
                    </a:srgbClr>
                  </a:outerShdw>
                </a:effectLst>
                <a:latin typeface="+mj-lt"/>
                <a:ea typeface="Segoe UI Symbol" pitchFamily="34" charset="0"/>
              </a:rPr>
              <a:t>+</a:t>
            </a:r>
            <a:r>
              <a:rPr lang="es-AR" sz="3200" dirty="0">
                <a:effectLst>
                  <a:outerShdw blurRad="38100" dist="38100" dir="2700000" algn="tl">
                    <a:srgbClr val="000000">
                      <a:alpha val="43137"/>
                    </a:srgbClr>
                  </a:outerShdw>
                </a:effectLst>
                <a:latin typeface="+mj-lt"/>
                <a:ea typeface="Segoe UI Symbol" pitchFamily="34" charset="0"/>
                <a:sym typeface="Wingdings" pitchFamily="2" charset="2"/>
              </a:rPr>
              <a:t> N tal que </a:t>
            </a:r>
            <a:r>
              <a:rPr lang="es-AR" sz="3200" strike="sngStrike" dirty="0">
                <a:effectLst>
                  <a:outerShdw blurRad="38100" dist="38100" dir="2700000" algn="tl">
                    <a:srgbClr val="000000">
                      <a:alpha val="43137"/>
                    </a:srgbClr>
                  </a:outerShdw>
                </a:effectLst>
                <a:latin typeface="+mj-lt"/>
                <a:ea typeface="Segoe UI Symbol" pitchFamily="34" charset="0"/>
                <a:sym typeface="Wingdings" pitchFamily="2" charset="2"/>
              </a:rPr>
              <a:t>V</a:t>
            </a:r>
            <a:r>
              <a:rPr lang="es-AR" sz="3200" dirty="0">
                <a:effectLst>
                  <a:outerShdw blurRad="38100" dist="38100" dir="2700000" algn="tl">
                    <a:srgbClr val="000000">
                      <a:alpha val="43137"/>
                    </a:srgbClr>
                  </a:outerShdw>
                </a:effectLst>
                <a:latin typeface="+mj-lt"/>
                <a:ea typeface="Segoe UI Symbol" pitchFamily="34" charset="0"/>
                <a:sym typeface="Wingdings" pitchFamily="2" charset="2"/>
              </a:rPr>
              <a:t> t </a:t>
            </a:r>
            <a:r>
              <a:rPr lang="es-AR" sz="3200" dirty="0">
                <a:effectLst>
                  <a:outerShdw blurRad="38100" dist="38100" dir="2700000" algn="tl">
                    <a:srgbClr val="000000">
                      <a:alpha val="43137"/>
                    </a:srgbClr>
                  </a:outerShdw>
                </a:effectLst>
                <a:latin typeface="Symbol" pitchFamily="18" charset="2"/>
                <a:ea typeface="Segoe UI Symbol" pitchFamily="34" charset="0"/>
                <a:sym typeface="Wingdings" pitchFamily="2" charset="2"/>
              </a:rPr>
              <a:t>e</a:t>
            </a:r>
            <a:r>
              <a:rPr lang="es-AR" sz="3200" dirty="0">
                <a:effectLst>
                  <a:outerShdw blurRad="38100" dist="38100" dir="2700000" algn="tl">
                    <a:srgbClr val="000000">
                      <a:alpha val="43137"/>
                    </a:srgbClr>
                  </a:outerShdw>
                </a:effectLst>
                <a:ea typeface="Segoe UI Symbol" pitchFamily="34" charset="0"/>
              </a:rPr>
              <a:t> R</a:t>
            </a:r>
            <a:r>
              <a:rPr lang="es-AR" sz="3200" baseline="30000" dirty="0">
                <a:effectLst>
                  <a:outerShdw blurRad="38100" dist="38100" dir="2700000" algn="tl">
                    <a:srgbClr val="000000">
                      <a:alpha val="43137"/>
                    </a:srgbClr>
                  </a:outerShdw>
                </a:effectLst>
                <a:ea typeface="Segoe UI Symbol" pitchFamily="34" charset="0"/>
              </a:rPr>
              <a:t>+ </a:t>
            </a:r>
            <a:r>
              <a:rPr lang="es-AR" sz="3200" dirty="0">
                <a:effectLst>
                  <a:outerShdw blurRad="38100" dist="38100" dir="2700000" algn="tl">
                    <a:srgbClr val="000000">
                      <a:alpha val="43137"/>
                    </a:srgbClr>
                  </a:outerShdw>
                </a:effectLst>
                <a:ea typeface="Segoe UI Symbol" pitchFamily="34" charset="0"/>
              </a:rPr>
              <a:t>E t</a:t>
            </a:r>
            <a:r>
              <a:rPr lang="es-AR" sz="3200" baseline="-25000" dirty="0">
                <a:effectLst>
                  <a:outerShdw blurRad="38100" dist="38100" dir="2700000" algn="tl">
                    <a:srgbClr val="000000">
                      <a:alpha val="43137"/>
                    </a:srgbClr>
                  </a:outerShdw>
                </a:effectLst>
                <a:ea typeface="Segoe UI Symbol" pitchFamily="34" charset="0"/>
              </a:rPr>
              <a:t>1</a:t>
            </a:r>
            <a:r>
              <a:rPr lang="es-AR" sz="3200" dirty="0">
                <a:effectLst>
                  <a:outerShdw blurRad="38100" dist="38100" dir="2700000" algn="tl">
                    <a:srgbClr val="000000">
                      <a:alpha val="43137"/>
                    </a:srgbClr>
                  </a:outerShdw>
                </a:effectLst>
                <a:ea typeface="Segoe UI Symbol" pitchFamily="34" charset="0"/>
              </a:rPr>
              <a:t>,t</a:t>
            </a:r>
            <a:r>
              <a:rPr lang="es-AR" sz="3200" baseline="-25000" dirty="0">
                <a:effectLst>
                  <a:outerShdw blurRad="38100" dist="38100" dir="2700000" algn="tl">
                    <a:srgbClr val="000000">
                      <a:alpha val="43137"/>
                    </a:srgbClr>
                  </a:outerShdw>
                </a:effectLst>
                <a:ea typeface="Segoe UI Symbol" pitchFamily="34" charset="0"/>
              </a:rPr>
              <a:t>2</a:t>
            </a:r>
            <a:r>
              <a:rPr lang="es-AR" sz="3200" dirty="0">
                <a:effectLst>
                  <a:outerShdw blurRad="38100" dist="38100" dir="2700000" algn="tl">
                    <a:srgbClr val="000000">
                      <a:alpha val="43137"/>
                    </a:srgbClr>
                  </a:outerShdw>
                </a:effectLst>
                <a:ea typeface="Segoe UI Symbol" pitchFamily="34" charset="0"/>
              </a:rPr>
              <a:t> /t </a:t>
            </a:r>
            <a:r>
              <a:rPr lang="es-AR" sz="3200" dirty="0">
                <a:effectLst>
                  <a:outerShdw blurRad="38100" dist="38100" dir="2700000" algn="tl">
                    <a:srgbClr val="000000">
                      <a:alpha val="43137"/>
                    </a:srgbClr>
                  </a:outerShdw>
                </a:effectLst>
                <a:latin typeface="Symbol" pitchFamily="18" charset="2"/>
                <a:ea typeface="Segoe UI Symbol" pitchFamily="34" charset="0"/>
              </a:rPr>
              <a:t>e [</a:t>
            </a:r>
            <a:r>
              <a:rPr lang="es-AR" sz="3200" dirty="0">
                <a:effectLst>
                  <a:outerShdw blurRad="38100" dist="38100" dir="2700000" algn="tl">
                    <a:srgbClr val="000000">
                      <a:alpha val="43137"/>
                    </a:srgbClr>
                  </a:outerShdw>
                </a:effectLst>
                <a:ea typeface="Segoe UI Symbol" pitchFamily="34" charset="0"/>
              </a:rPr>
              <a:t>t</a:t>
            </a:r>
            <a:r>
              <a:rPr lang="es-AR" sz="3200" baseline="-25000" dirty="0">
                <a:effectLst>
                  <a:outerShdw blurRad="38100" dist="38100" dir="2700000" algn="tl">
                    <a:srgbClr val="000000">
                      <a:alpha val="43137"/>
                    </a:srgbClr>
                  </a:outerShdw>
                </a:effectLst>
                <a:ea typeface="Segoe UI Symbol" pitchFamily="34" charset="0"/>
              </a:rPr>
              <a:t>1</a:t>
            </a:r>
            <a:r>
              <a:rPr lang="es-AR" sz="3200" dirty="0">
                <a:effectLst>
                  <a:outerShdw blurRad="38100" dist="38100" dir="2700000" algn="tl">
                    <a:srgbClr val="000000">
                      <a:alpha val="43137"/>
                    </a:srgbClr>
                  </a:outerShdw>
                </a:effectLst>
                <a:ea typeface="Segoe UI Symbol" pitchFamily="34" charset="0"/>
              </a:rPr>
              <a:t>,t</a:t>
            </a:r>
            <a:r>
              <a:rPr lang="es-AR" sz="3200" baseline="-25000" dirty="0">
                <a:effectLst>
                  <a:outerShdw blurRad="38100" dist="38100" dir="2700000" algn="tl">
                    <a:srgbClr val="000000">
                      <a:alpha val="43137"/>
                    </a:srgbClr>
                  </a:outerShdw>
                </a:effectLst>
                <a:ea typeface="Segoe UI Symbol" pitchFamily="34" charset="0"/>
              </a:rPr>
              <a:t>2</a:t>
            </a:r>
            <a:r>
              <a:rPr lang="es-AR" sz="3200" dirty="0">
                <a:effectLst>
                  <a:outerShdw blurRad="38100" dist="38100" dir="2700000" algn="tl">
                    <a:srgbClr val="000000">
                      <a:alpha val="43137"/>
                    </a:srgbClr>
                  </a:outerShdw>
                </a:effectLst>
                <a:ea typeface="Segoe UI Symbol" pitchFamily="34" charset="0"/>
              </a:rPr>
              <a:t>] </a:t>
            </a:r>
          </a:p>
          <a:p>
            <a:pPr>
              <a:buNone/>
            </a:pPr>
            <a:r>
              <a:rPr lang="es-AR" sz="3200" dirty="0">
                <a:effectLst>
                  <a:outerShdw blurRad="38100" dist="38100" dir="2700000" algn="tl">
                    <a:srgbClr val="000000">
                      <a:alpha val="43137"/>
                    </a:srgbClr>
                  </a:outerShdw>
                </a:effectLst>
                <a:latin typeface="+mj-lt"/>
                <a:ea typeface="Segoe UI Symbol" pitchFamily="34" charset="0"/>
              </a:rPr>
              <a:t>y</a:t>
            </a:r>
            <a:r>
              <a:rPr lang="es-AR" sz="3200" dirty="0">
                <a:effectLst>
                  <a:outerShdw blurRad="38100" dist="38100" dir="2700000" algn="tl">
                    <a:srgbClr val="000000">
                      <a:alpha val="43137"/>
                    </a:srgbClr>
                  </a:outerShdw>
                </a:effectLst>
                <a:latin typeface="Symbol" pitchFamily="18" charset="2"/>
                <a:ea typeface="Segoe UI Symbol" pitchFamily="34" charset="0"/>
              </a:rPr>
              <a:t> </a:t>
            </a:r>
            <a:r>
              <a:rPr lang="es-AR" sz="3200" strike="sngStrike" dirty="0">
                <a:effectLst>
                  <a:outerShdw blurRad="38100" dist="38100" dir="2700000" algn="tl">
                    <a:srgbClr val="000000">
                      <a:alpha val="43137"/>
                    </a:srgbClr>
                  </a:outerShdw>
                </a:effectLst>
                <a:ea typeface="Segoe UI Symbol" pitchFamily="34" charset="0"/>
                <a:sym typeface="Wingdings" pitchFamily="2" charset="2"/>
              </a:rPr>
              <a:t>V</a:t>
            </a:r>
            <a:r>
              <a:rPr lang="es-AR" sz="3200" dirty="0">
                <a:effectLst>
                  <a:outerShdw blurRad="38100" dist="38100" dir="2700000" algn="tl">
                    <a:srgbClr val="000000">
                      <a:alpha val="43137"/>
                    </a:srgbClr>
                  </a:outerShdw>
                </a:effectLst>
                <a:ea typeface="Segoe UI Symbol" pitchFamily="34" charset="0"/>
                <a:sym typeface="Wingdings" pitchFamily="2" charset="2"/>
              </a:rPr>
              <a:t> t´ </a:t>
            </a:r>
            <a:r>
              <a:rPr lang="es-AR" sz="3200" dirty="0">
                <a:effectLst>
                  <a:outerShdw blurRad="38100" dist="38100" dir="2700000" algn="tl">
                    <a:srgbClr val="000000">
                      <a:alpha val="43137"/>
                    </a:srgbClr>
                  </a:outerShdw>
                </a:effectLst>
                <a:latin typeface="Symbol" pitchFamily="18" charset="2"/>
                <a:ea typeface="Segoe UI Symbol" pitchFamily="34" charset="0"/>
              </a:rPr>
              <a:t>e [</a:t>
            </a:r>
            <a:r>
              <a:rPr lang="es-AR" sz="3200" dirty="0">
                <a:effectLst>
                  <a:outerShdw blurRad="38100" dist="38100" dir="2700000" algn="tl">
                    <a:srgbClr val="000000">
                      <a:alpha val="43137"/>
                    </a:srgbClr>
                  </a:outerShdw>
                </a:effectLst>
                <a:ea typeface="Segoe UI Symbol" pitchFamily="34" charset="0"/>
              </a:rPr>
              <a:t>t</a:t>
            </a:r>
            <a:r>
              <a:rPr lang="es-AR" sz="3200" baseline="-25000" dirty="0">
                <a:effectLst>
                  <a:outerShdw blurRad="38100" dist="38100" dir="2700000" algn="tl">
                    <a:srgbClr val="000000">
                      <a:alpha val="43137"/>
                    </a:srgbClr>
                  </a:outerShdw>
                </a:effectLst>
                <a:ea typeface="Segoe UI Symbol" pitchFamily="34" charset="0"/>
              </a:rPr>
              <a:t>1</a:t>
            </a:r>
            <a:r>
              <a:rPr lang="es-AR" sz="3200" dirty="0">
                <a:effectLst>
                  <a:outerShdw blurRad="38100" dist="38100" dir="2700000" algn="tl">
                    <a:srgbClr val="000000">
                      <a:alpha val="43137"/>
                    </a:srgbClr>
                  </a:outerShdw>
                </a:effectLst>
                <a:ea typeface="Segoe UI Symbol" pitchFamily="34" charset="0"/>
              </a:rPr>
              <a:t>,</a:t>
            </a:r>
            <a:r>
              <a:rPr lang="es-AR" sz="3800" dirty="0">
                <a:effectLst>
                  <a:outerShdw blurRad="38100" dist="38100" dir="2700000" algn="tl">
                    <a:srgbClr val="000000">
                      <a:alpha val="43137"/>
                    </a:srgbClr>
                  </a:outerShdw>
                </a:effectLst>
                <a:ea typeface="Segoe UI Symbol" pitchFamily="34" charset="0"/>
              </a:rPr>
              <a:t>t</a:t>
            </a:r>
            <a:r>
              <a:rPr lang="es-AR" sz="3800" baseline="-25000" dirty="0">
                <a:effectLst>
                  <a:outerShdw blurRad="38100" dist="38100" dir="2700000" algn="tl">
                    <a:srgbClr val="000000">
                      <a:alpha val="43137"/>
                    </a:srgbClr>
                  </a:outerShdw>
                </a:effectLst>
                <a:ea typeface="Segoe UI Symbol" pitchFamily="34" charset="0"/>
              </a:rPr>
              <a:t>2</a:t>
            </a:r>
            <a:r>
              <a:rPr lang="es-AR" sz="3200" dirty="0">
                <a:effectLst>
                  <a:outerShdw blurRad="38100" dist="38100" dir="2700000" algn="tl">
                    <a:srgbClr val="000000">
                      <a:alpha val="43137"/>
                    </a:srgbClr>
                  </a:outerShdw>
                </a:effectLst>
                <a:ea typeface="Segoe UI Symbol" pitchFamily="34" charset="0"/>
              </a:rPr>
              <a:t>]  </a:t>
            </a:r>
            <a:r>
              <a:rPr lang="es-AR" sz="3200" dirty="0">
                <a:effectLst>
                  <a:outerShdw blurRad="38100" dist="38100" dir="2700000" algn="tl">
                    <a:srgbClr val="000000">
                      <a:alpha val="43137"/>
                    </a:srgbClr>
                  </a:outerShdw>
                </a:effectLst>
                <a:latin typeface="Symbol" pitchFamily="18" charset="2"/>
                <a:ea typeface="Segoe UI Symbol" pitchFamily="34" charset="0"/>
              </a:rPr>
              <a:t>s</a:t>
            </a:r>
            <a:r>
              <a:rPr lang="es-AR" sz="3200" dirty="0">
                <a:effectLst>
                  <a:outerShdw blurRad="38100" dist="38100" dir="2700000" algn="tl">
                    <a:srgbClr val="000000">
                      <a:alpha val="43137"/>
                    </a:srgbClr>
                  </a:outerShdw>
                </a:effectLst>
                <a:latin typeface="+mj-lt"/>
                <a:ea typeface="Segoe UI Symbol" pitchFamily="34" charset="0"/>
              </a:rPr>
              <a:t>(t)=</a:t>
            </a:r>
            <a:r>
              <a:rPr lang="es-AR" sz="3200" dirty="0">
                <a:effectLst>
                  <a:outerShdw blurRad="38100" dist="38100" dir="2700000" algn="tl">
                    <a:srgbClr val="000000">
                      <a:alpha val="43137"/>
                    </a:srgbClr>
                  </a:outerShdw>
                </a:effectLst>
                <a:latin typeface="Symbol" pitchFamily="18" charset="2"/>
                <a:ea typeface="Segoe UI Symbol" pitchFamily="34" charset="0"/>
              </a:rPr>
              <a:t>s(</a:t>
            </a:r>
            <a:r>
              <a:rPr lang="es-AR" sz="3200" dirty="0">
                <a:effectLst>
                  <a:outerShdw blurRad="38100" dist="38100" dir="2700000" algn="tl">
                    <a:srgbClr val="000000">
                      <a:alpha val="43137"/>
                    </a:srgbClr>
                  </a:outerShdw>
                </a:effectLst>
                <a:latin typeface="+mj-lt"/>
                <a:ea typeface="Segoe UI Symbol" pitchFamily="34" charset="0"/>
              </a:rPr>
              <a:t>t´</a:t>
            </a:r>
            <a:r>
              <a:rPr lang="es-AR" sz="3200" dirty="0">
                <a:effectLst>
                  <a:outerShdw blurRad="38100" dist="38100" dir="2700000" algn="tl">
                    <a:srgbClr val="000000">
                      <a:alpha val="43137"/>
                    </a:srgbClr>
                  </a:outerShdw>
                </a:effectLst>
                <a:latin typeface="Symbol" pitchFamily="18" charset="2"/>
                <a:ea typeface="Segoe UI Symbol" pitchFamily="34" charset="0"/>
              </a:rPr>
              <a:t>)</a:t>
            </a:r>
          </a:p>
          <a:p>
            <a:pPr>
              <a:lnSpc>
                <a:spcPct val="170000"/>
              </a:lnSpc>
              <a:buNone/>
            </a:pPr>
            <a:r>
              <a:rPr lang="es-AR" sz="3200" dirty="0">
                <a:effectLst>
                  <a:outerShdw blurRad="38100" dist="38100" dir="2700000" algn="tl">
                    <a:srgbClr val="000000">
                      <a:alpha val="43137"/>
                    </a:srgbClr>
                  </a:outerShdw>
                </a:effectLst>
                <a:latin typeface="Symbol" pitchFamily="18" charset="2"/>
                <a:ea typeface="Segoe UI Symbol" pitchFamily="34" charset="0"/>
              </a:rPr>
              <a:t>s</a:t>
            </a:r>
            <a:r>
              <a:rPr lang="es-AR" sz="3200" dirty="0">
                <a:effectLst>
                  <a:outerShdw blurRad="38100" dist="38100" dir="2700000" algn="tl">
                    <a:srgbClr val="000000">
                      <a:alpha val="43137"/>
                    </a:srgbClr>
                  </a:outerShdw>
                </a:effectLst>
                <a:ea typeface="Segoe UI Symbol" pitchFamily="34" charset="0"/>
              </a:rPr>
              <a:t>(t) es una función de paso entero</a:t>
            </a:r>
          </a:p>
          <a:p>
            <a:pPr>
              <a:lnSpc>
                <a:spcPct val="170000"/>
              </a:lnSpc>
              <a:buNone/>
            </a:pPr>
            <a:r>
              <a:rPr lang="es-AR" sz="3200" dirty="0">
                <a:effectLst>
                  <a:outerShdw blurRad="38100" dist="38100" dir="2700000" algn="tl">
                    <a:srgbClr val="000000">
                      <a:alpha val="43137"/>
                    </a:srgbClr>
                  </a:outerShdw>
                </a:effectLst>
                <a:latin typeface="Symbol" pitchFamily="18" charset="2"/>
                <a:ea typeface="Segoe UI Symbol" pitchFamily="34" charset="0"/>
              </a:rPr>
              <a:t>s</a:t>
            </a:r>
            <a:r>
              <a:rPr lang="es-AR" sz="3200" dirty="0">
                <a:effectLst>
                  <a:outerShdw blurRad="38100" dist="38100" dir="2700000" algn="tl">
                    <a:srgbClr val="000000">
                      <a:alpha val="43137"/>
                    </a:srgbClr>
                  </a:outerShdw>
                </a:effectLst>
                <a:ea typeface="Segoe UI Symbol" pitchFamily="34" charset="0"/>
              </a:rPr>
              <a:t>(t)=k </a:t>
            </a:r>
            <a:r>
              <a:rPr lang="es-AR" sz="3200" dirty="0" err="1">
                <a:effectLst>
                  <a:outerShdw blurRad="38100" dist="38100" dir="2700000" algn="tl">
                    <a:srgbClr val="000000">
                      <a:alpha val="43137"/>
                    </a:srgbClr>
                  </a:outerShdw>
                </a:effectLst>
                <a:ea typeface="Segoe UI Symbol" pitchFamily="34" charset="0"/>
              </a:rPr>
              <a:t>k</a:t>
            </a:r>
            <a:r>
              <a:rPr lang="es-AR" sz="3200" dirty="0">
                <a:effectLst>
                  <a:outerShdw blurRad="38100" dist="38100" dir="2700000" algn="tl">
                    <a:srgbClr val="000000">
                      <a:alpha val="43137"/>
                    </a:srgbClr>
                  </a:outerShdw>
                </a:effectLst>
                <a:ea typeface="Segoe UI Symbol" pitchFamily="34" charset="0"/>
              </a:rPr>
              <a:t>&gt;0 significa que </a:t>
            </a:r>
            <a:r>
              <a:rPr lang="es-AR" sz="3200" dirty="0" err="1">
                <a:effectLst>
                  <a:outerShdw blurRad="38100" dist="38100" dir="2700000" algn="tl">
                    <a:srgbClr val="000000">
                      <a:alpha val="43137"/>
                    </a:srgbClr>
                  </a:outerShdw>
                </a:effectLst>
                <a:ea typeface="Segoe UI Symbol" pitchFamily="34" charset="0"/>
              </a:rPr>
              <a:t>J</a:t>
            </a:r>
            <a:r>
              <a:rPr lang="es-AR" sz="3200" baseline="-25000" dirty="0" err="1">
                <a:effectLst>
                  <a:outerShdw blurRad="38100" dist="38100" dir="2700000" algn="tl">
                    <a:srgbClr val="000000">
                      <a:alpha val="43137"/>
                    </a:srgbClr>
                  </a:outerShdw>
                </a:effectLst>
                <a:ea typeface="Segoe UI Symbol" pitchFamily="34" charset="0"/>
              </a:rPr>
              <a:t>k</a:t>
            </a:r>
            <a:r>
              <a:rPr lang="es-AR" sz="3200" baseline="-25000" dirty="0">
                <a:effectLst>
                  <a:outerShdw blurRad="38100" dist="38100" dir="2700000" algn="tl">
                    <a:srgbClr val="000000">
                      <a:alpha val="43137"/>
                    </a:srgbClr>
                  </a:outerShdw>
                </a:effectLst>
                <a:ea typeface="Segoe UI Symbol" pitchFamily="34" charset="0"/>
              </a:rPr>
              <a:t> </a:t>
            </a:r>
            <a:r>
              <a:rPr lang="es-AR" sz="3200" dirty="0">
                <a:effectLst>
                  <a:outerShdw blurRad="38100" dist="38100" dir="2700000" algn="tl">
                    <a:srgbClr val="000000">
                      <a:alpha val="43137"/>
                    </a:srgbClr>
                  </a:outerShdw>
                </a:effectLst>
                <a:ea typeface="Segoe UI Symbol" pitchFamily="34" charset="0"/>
              </a:rPr>
              <a:t>se ejecuta en el tiempo t</a:t>
            </a:r>
          </a:p>
          <a:p>
            <a:pPr>
              <a:lnSpc>
                <a:spcPct val="170000"/>
              </a:lnSpc>
              <a:buNone/>
            </a:pPr>
            <a:r>
              <a:rPr lang="es-AR" sz="3200" dirty="0">
                <a:effectLst>
                  <a:outerShdw blurRad="38100" dist="38100" dir="2700000" algn="tl">
                    <a:srgbClr val="000000">
                      <a:alpha val="43137"/>
                    </a:srgbClr>
                  </a:outerShdw>
                </a:effectLst>
                <a:latin typeface="Symbol" pitchFamily="18" charset="2"/>
                <a:ea typeface="Segoe UI Symbol" pitchFamily="34" charset="0"/>
              </a:rPr>
              <a:t>s</a:t>
            </a:r>
            <a:r>
              <a:rPr lang="es-AR" sz="3200" dirty="0">
                <a:effectLst>
                  <a:outerShdw blurRad="38100" dist="38100" dir="2700000" algn="tl">
                    <a:srgbClr val="000000">
                      <a:alpha val="43137"/>
                    </a:srgbClr>
                  </a:outerShdw>
                </a:effectLst>
                <a:ea typeface="Segoe UI Symbol" pitchFamily="34" charset="0"/>
              </a:rPr>
              <a:t>(t)=0 </a:t>
            </a:r>
            <a:r>
              <a:rPr lang="es-AR" sz="3200" dirty="0">
                <a:effectLst>
                  <a:outerShdw blurRad="38100" dist="38100" dir="2700000" algn="tl">
                    <a:srgbClr val="000000">
                      <a:alpha val="43137"/>
                    </a:srgbClr>
                  </a:outerShdw>
                </a:effectLst>
                <a:ea typeface="Segoe UI Symbol" pitchFamily="34" charset="0"/>
                <a:sym typeface="Wingdings" pitchFamily="2" charset="2"/>
              </a:rPr>
              <a:t> CPU vacía.</a:t>
            </a:r>
            <a:endParaRPr lang="es-AR" sz="3200" dirty="0">
              <a:effectLst>
                <a:outerShdw blurRad="38100" dist="38100" dir="2700000" algn="tl">
                  <a:srgbClr val="000000">
                    <a:alpha val="43137"/>
                  </a:srgbClr>
                </a:outerShdw>
              </a:effectLst>
              <a:ea typeface="Segoe UI Symbol" pitchFamily="34" charset="0"/>
            </a:endParaRPr>
          </a:p>
          <a:p>
            <a:pPr>
              <a:buNone/>
            </a:pPr>
            <a:endParaRPr lang="es-AR" sz="3200" dirty="0">
              <a:effectLst>
                <a:outerShdw blurRad="38100" dist="38100" dir="2700000" algn="tl">
                  <a:srgbClr val="000000">
                    <a:alpha val="43137"/>
                  </a:srgbClr>
                </a:outerShdw>
              </a:effectLst>
              <a:latin typeface="Symbol" pitchFamily="18" charset="2"/>
              <a:ea typeface="Segoe UI Symbol" pitchFamily="34" charset="0"/>
            </a:endParaRPr>
          </a:p>
        </p:txBody>
      </p:sp>
      <p:sp>
        <p:nvSpPr>
          <p:cNvPr id="3" name="2 Marcador de número de diapositiva"/>
          <p:cNvSpPr>
            <a:spLocks noGrp="1"/>
          </p:cNvSpPr>
          <p:nvPr>
            <p:ph type="sldNum" sz="quarter" idx="12"/>
          </p:nvPr>
        </p:nvSpPr>
        <p:spPr/>
        <p:txBody>
          <a:bodyPr/>
          <a:lstStyle/>
          <a:p>
            <a:fld id="{8A38239A-EB90-4045-A7DC-03E6D006563B}" type="slidenum">
              <a:rPr lang="es-AR" smtClean="0"/>
              <a:pPr/>
              <a:t>28</a:t>
            </a:fld>
            <a:endParaRPr lang="es-AR"/>
          </a:p>
        </p:txBody>
      </p:sp>
      <p:pic>
        <p:nvPicPr>
          <p:cNvPr id="5" name="Picture 2"/>
          <p:cNvPicPr>
            <a:picLocks noChangeAspect="1" noChangeArrowheads="1"/>
          </p:cNvPicPr>
          <p:nvPr/>
        </p:nvPicPr>
        <p:blipFill>
          <a:blip r:embed="rId2" cstate="print"/>
          <a:srcRect l="7035" t="12910" r="16984" b="10811"/>
          <a:stretch>
            <a:fillRect/>
          </a:stretch>
        </p:blipFill>
        <p:spPr bwMode="auto">
          <a:xfrm>
            <a:off x="1723483" y="1966918"/>
            <a:ext cx="6345105" cy="3333134"/>
          </a:xfrm>
          <a:prstGeom prst="rect">
            <a:avLst/>
          </a:prstGeom>
          <a:ln w="635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5169" y="116632"/>
            <a:ext cx="6589199" cy="1280890"/>
          </a:xfrm>
        </p:spPr>
        <p:txBody>
          <a:bodyPr>
            <a:normAutofit/>
          </a:bodyPr>
          <a:lstStyle/>
          <a:p>
            <a:pPr algn="ctr"/>
            <a:r>
              <a:rPr lang="es-AR" sz="3200" b="1" dirty="0"/>
              <a:t>Planificación apropiativa</a:t>
            </a:r>
            <a:endParaRPr lang="en-US" sz="3200" b="1" dirty="0"/>
          </a:p>
        </p:txBody>
      </p:sp>
      <p:pic>
        <p:nvPicPr>
          <p:cNvPr id="3074" name="Picture 2"/>
          <p:cNvPicPr>
            <a:picLocks noGrp="1" noChangeAspect="1" noChangeArrowheads="1"/>
          </p:cNvPicPr>
          <p:nvPr>
            <p:ph idx="1"/>
          </p:nvPr>
        </p:nvPicPr>
        <p:blipFill>
          <a:blip r:embed="rId2" cstate="print"/>
          <a:srcRect l="32101" t="33492" r="28522" b="15596"/>
          <a:stretch>
            <a:fillRect/>
          </a:stretch>
        </p:blipFill>
        <p:spPr bwMode="auto">
          <a:xfrm>
            <a:off x="3188915" y="4321797"/>
            <a:ext cx="3311208" cy="2384366"/>
          </a:xfrm>
          <a:prstGeom prst="rect">
            <a:avLst/>
          </a:prstGeom>
          <a:ln w="9525">
            <a:solidFill>
              <a:schemeClr val="tx1"/>
            </a:solidFill>
          </a:ln>
          <a:effectLst>
            <a:outerShdw blurRad="292100" dist="139700" dir="2700000" algn="tl" rotWithShape="0">
              <a:srgbClr val="333333">
                <a:alpha val="65000"/>
              </a:srgbClr>
            </a:outerShdw>
          </a:effectLst>
        </p:spPr>
      </p:pic>
      <p:sp>
        <p:nvSpPr>
          <p:cNvPr id="3" name="Slide Number Placeholder 2"/>
          <p:cNvSpPr>
            <a:spLocks noGrp="1"/>
          </p:cNvSpPr>
          <p:nvPr>
            <p:ph type="sldNum" sz="quarter" idx="12"/>
          </p:nvPr>
        </p:nvSpPr>
        <p:spPr/>
        <p:txBody>
          <a:bodyPr/>
          <a:lstStyle/>
          <a:p>
            <a:fld id="{8A38239A-EB90-4045-A7DC-03E6D006563B}" type="slidenum">
              <a:rPr lang="es-AR" smtClean="0"/>
              <a:pPr/>
              <a:t>29</a:t>
            </a:fld>
            <a:endParaRPr lang="es-AR"/>
          </a:p>
        </p:txBody>
      </p:sp>
      <p:sp>
        <p:nvSpPr>
          <p:cNvPr id="6" name="TextBox 5"/>
          <p:cNvSpPr txBox="1"/>
          <p:nvPr/>
        </p:nvSpPr>
        <p:spPr>
          <a:xfrm>
            <a:off x="964463" y="1515479"/>
            <a:ext cx="7756459" cy="2805896"/>
          </a:xfrm>
          <a:prstGeom prst="rect">
            <a:avLst/>
          </a:prstGeom>
          <a:noFill/>
        </p:spPr>
        <p:txBody>
          <a:bodyPr wrap="square" lIns="91440" tIns="45720" rIns="91440" bIns="45720" rtlCol="0" anchor="t">
            <a:spAutoFit/>
          </a:bodyPr>
          <a:lstStyle/>
          <a:p>
            <a:pPr marL="342900" indent="-342900" algn="just">
              <a:spcBef>
                <a:spcPts val="1000"/>
              </a:spcBef>
              <a:buClr>
                <a:schemeClr val="accent1"/>
              </a:buClr>
              <a:buFont typeface="Wingdings 3" charset="2"/>
              <a:buChar char=""/>
            </a:pPr>
            <a:r>
              <a:rPr lang="es-AR" sz="2400" b="1" dirty="0"/>
              <a:t>HARD</a:t>
            </a:r>
            <a:r>
              <a:rPr lang="es-AR" sz="2400" dirty="0"/>
              <a:t>: una tarea se dice dura si en caso de completarse luego de su </a:t>
            </a:r>
            <a:r>
              <a:rPr lang="es-AR" sz="2400" b="1" i="1" dirty="0" err="1"/>
              <a:t>deadline</a:t>
            </a:r>
            <a:r>
              <a:rPr lang="es-AR" sz="2400" b="1" i="1" dirty="0"/>
              <a:t> </a:t>
            </a:r>
            <a:r>
              <a:rPr lang="es-AR" sz="2400" dirty="0"/>
              <a:t>(límite de tiempo), esto produciría resultados catastróficos. </a:t>
            </a:r>
          </a:p>
          <a:p>
            <a:pPr marL="342900" indent="-342900" algn="just">
              <a:spcBef>
                <a:spcPts val="1000"/>
              </a:spcBef>
              <a:buClr>
                <a:schemeClr val="accent1"/>
              </a:buClr>
              <a:buFont typeface="Wingdings 3" charset="2"/>
              <a:buChar char=""/>
            </a:pPr>
            <a:r>
              <a:rPr lang="es-AR" sz="2400" b="1" dirty="0">
                <a:effectLst>
                  <a:outerShdw blurRad="38100" dist="38100" dir="2700000" algn="tl">
                    <a:srgbClr val="000000">
                      <a:alpha val="43137"/>
                    </a:srgbClr>
                  </a:outerShdw>
                </a:effectLst>
                <a:cs typeface="Consolas" pitchFamily="49" charset="0"/>
              </a:rPr>
              <a:t>SOFT: </a:t>
            </a:r>
            <a:r>
              <a:rPr lang="es-AR" sz="2400" dirty="0">
                <a:cs typeface="Consolas" pitchFamily="49" charset="0"/>
              </a:rPr>
              <a:t>se dice que una tarea  es blanda si la pérdida de un </a:t>
            </a:r>
            <a:r>
              <a:rPr lang="es-AR" sz="2400" b="1" i="1" dirty="0" err="1">
                <a:cs typeface="Consolas" pitchFamily="49" charset="0"/>
              </a:rPr>
              <a:t>deadline</a:t>
            </a:r>
            <a:r>
              <a:rPr lang="es-AR" sz="2400" dirty="0">
                <a:cs typeface="Consolas" pitchFamily="49" charset="0"/>
              </a:rPr>
              <a:t> decrementa la performance del sistema, pero no pone en peligro su correcto funcionamiento.</a:t>
            </a:r>
            <a:endParaRPr lang="en-US" sz="2400" b="1" dirty="0">
              <a:effectLst>
                <a:outerShdw blurRad="38100" dist="38100" dir="2700000" algn="tl">
                  <a:srgbClr val="000000">
                    <a:alpha val="43137"/>
                  </a:srgbClr>
                </a:outerShdw>
              </a:effectLst>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259632" y="116632"/>
            <a:ext cx="6589199" cy="1280890"/>
          </a:xfrm>
        </p:spPr>
        <p:txBody>
          <a:bodyPr>
            <a:normAutofit/>
          </a:bodyPr>
          <a:lstStyle/>
          <a:p>
            <a:pPr algn="ctr"/>
            <a:r>
              <a:rPr lang="es-AR" sz="3200" b="1" dirty="0"/>
              <a:t>Conceptos Básicos</a:t>
            </a:r>
          </a:p>
        </p:txBody>
      </p:sp>
      <p:sp>
        <p:nvSpPr>
          <p:cNvPr id="3" name="2 Marcador de número de diapositiva"/>
          <p:cNvSpPr>
            <a:spLocks noGrp="1"/>
          </p:cNvSpPr>
          <p:nvPr>
            <p:ph type="sldNum" sz="quarter" idx="12"/>
          </p:nvPr>
        </p:nvSpPr>
        <p:spPr/>
        <p:txBody>
          <a:bodyPr/>
          <a:lstStyle/>
          <a:p>
            <a:fld id="{8A38239A-EB90-4045-A7DC-03E6D006563B}" type="slidenum">
              <a:rPr lang="es-AR" smtClean="0"/>
              <a:pPr/>
              <a:t>30</a:t>
            </a:fld>
            <a:endParaRPr lang="es-AR"/>
          </a:p>
        </p:txBody>
      </p:sp>
      <p:sp>
        <p:nvSpPr>
          <p:cNvPr id="5" name="4 Elipse"/>
          <p:cNvSpPr/>
          <p:nvPr/>
        </p:nvSpPr>
        <p:spPr>
          <a:xfrm>
            <a:off x="214282" y="1857364"/>
            <a:ext cx="3000396" cy="142876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AR" b="1" dirty="0"/>
              <a:t>PLANIFICADOR  PREEMPTIVE</a:t>
            </a:r>
          </a:p>
        </p:txBody>
      </p:sp>
      <p:cxnSp>
        <p:nvCxnSpPr>
          <p:cNvPr id="7" name="6 Conector recto de flecha"/>
          <p:cNvCxnSpPr/>
          <p:nvPr/>
        </p:nvCxnSpPr>
        <p:spPr>
          <a:xfrm flipV="1">
            <a:off x="3143240" y="2000240"/>
            <a:ext cx="1428760" cy="357190"/>
          </a:xfrm>
          <a:prstGeom prst="straightConnector1">
            <a:avLst/>
          </a:prstGeom>
          <a:ln>
            <a:tailEnd type="arrow"/>
          </a:ln>
        </p:spPr>
        <p:style>
          <a:lnRef idx="2">
            <a:schemeClr val="accent1"/>
          </a:lnRef>
          <a:fillRef idx="1">
            <a:schemeClr val="lt1"/>
          </a:fillRef>
          <a:effectRef idx="0">
            <a:schemeClr val="accent1"/>
          </a:effectRef>
          <a:fontRef idx="minor">
            <a:schemeClr val="dk1"/>
          </a:fontRef>
        </p:style>
      </p:cxnSp>
      <p:sp>
        <p:nvSpPr>
          <p:cNvPr id="9" name="8 CuadroTexto"/>
          <p:cNvSpPr txBox="1"/>
          <p:nvPr/>
        </p:nvSpPr>
        <p:spPr>
          <a:xfrm>
            <a:off x="4643438" y="1186749"/>
            <a:ext cx="4214842" cy="1384995"/>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s-AR" sz="2800" dirty="0"/>
              <a:t>Se Necesita Expropiar para ejecutar excepciones</a:t>
            </a:r>
          </a:p>
        </p:txBody>
      </p:sp>
      <p:cxnSp>
        <p:nvCxnSpPr>
          <p:cNvPr id="10" name="9 Conector recto de flecha"/>
          <p:cNvCxnSpPr/>
          <p:nvPr/>
        </p:nvCxnSpPr>
        <p:spPr>
          <a:xfrm>
            <a:off x="3143240" y="2786058"/>
            <a:ext cx="1500198" cy="785818"/>
          </a:xfrm>
          <a:prstGeom prst="straightConnector1">
            <a:avLst/>
          </a:prstGeom>
          <a:ln>
            <a:tailEnd type="arrow"/>
          </a:ln>
        </p:spPr>
        <p:style>
          <a:lnRef idx="2">
            <a:schemeClr val="accent1"/>
          </a:lnRef>
          <a:fillRef idx="1">
            <a:schemeClr val="lt1"/>
          </a:fillRef>
          <a:effectRef idx="0">
            <a:schemeClr val="accent1"/>
          </a:effectRef>
          <a:fontRef idx="minor">
            <a:schemeClr val="dk1"/>
          </a:fontRef>
        </p:style>
      </p:cxnSp>
      <p:sp>
        <p:nvSpPr>
          <p:cNvPr id="12" name="11 Rectángulo"/>
          <p:cNvSpPr/>
          <p:nvPr/>
        </p:nvSpPr>
        <p:spPr>
          <a:xfrm>
            <a:off x="4714876" y="2786058"/>
            <a:ext cx="4214842" cy="2357454"/>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AR" sz="2400" dirty="0"/>
              <a:t>En tareas con distintos niveles de importancia Crítica  la expropiación permi</a:t>
            </a:r>
            <a:r>
              <a:rPr lang="es-AR" sz="2800" dirty="0"/>
              <a:t>t</a:t>
            </a:r>
            <a:r>
              <a:rPr lang="es-AR" sz="2400" dirty="0"/>
              <a:t>e colocar la tarea más crítica</a:t>
            </a:r>
          </a:p>
        </p:txBody>
      </p:sp>
      <p:cxnSp>
        <p:nvCxnSpPr>
          <p:cNvPr id="14" name="13 Conector recto de flecha"/>
          <p:cNvCxnSpPr/>
          <p:nvPr/>
        </p:nvCxnSpPr>
        <p:spPr>
          <a:xfrm rot="16200000" flipH="1">
            <a:off x="1214414" y="3714752"/>
            <a:ext cx="1285884" cy="571504"/>
          </a:xfrm>
          <a:prstGeom prst="straightConnector1">
            <a:avLst/>
          </a:prstGeom>
          <a:ln>
            <a:tailEnd type="arrow"/>
          </a:ln>
        </p:spPr>
        <p:style>
          <a:lnRef idx="2">
            <a:schemeClr val="accent1"/>
          </a:lnRef>
          <a:fillRef idx="1">
            <a:schemeClr val="lt1"/>
          </a:fillRef>
          <a:effectRef idx="0">
            <a:schemeClr val="accent1"/>
          </a:effectRef>
          <a:fontRef idx="minor">
            <a:schemeClr val="dk1"/>
          </a:fontRef>
        </p:style>
      </p:cxnSp>
      <p:sp>
        <p:nvSpPr>
          <p:cNvPr id="16" name="15 Rectángulo"/>
          <p:cNvSpPr/>
          <p:nvPr/>
        </p:nvSpPr>
        <p:spPr>
          <a:xfrm>
            <a:off x="1214414" y="4643446"/>
            <a:ext cx="3286148" cy="142876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dirty="0"/>
              <a:t>Planificadores más eficientes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259632" y="116632"/>
            <a:ext cx="6589199" cy="1280890"/>
          </a:xfrm>
        </p:spPr>
        <p:txBody>
          <a:bodyPr>
            <a:normAutofit/>
          </a:bodyPr>
          <a:lstStyle/>
          <a:p>
            <a:pPr algn="ctr"/>
            <a:r>
              <a:rPr lang="es-AR" sz="3200" b="1" dirty="0" err="1"/>
              <a:t>Kernels</a:t>
            </a:r>
            <a:r>
              <a:rPr lang="es-AR" sz="3200" b="1" dirty="0"/>
              <a:t> Apropiativos</a:t>
            </a:r>
          </a:p>
        </p:txBody>
      </p:sp>
      <p:sp>
        <p:nvSpPr>
          <p:cNvPr id="3" name="2 Marcador de número de diapositiva"/>
          <p:cNvSpPr>
            <a:spLocks noGrp="1"/>
          </p:cNvSpPr>
          <p:nvPr>
            <p:ph type="sldNum" sz="quarter" idx="12"/>
          </p:nvPr>
        </p:nvSpPr>
        <p:spPr/>
        <p:txBody>
          <a:bodyPr/>
          <a:lstStyle/>
          <a:p>
            <a:fld id="{8A38239A-EB90-4045-A7DC-03E6D006563B}" type="slidenum">
              <a:rPr lang="es-AR" smtClean="0"/>
              <a:pPr/>
              <a:t>31</a:t>
            </a:fld>
            <a:endParaRPr lang="es-AR"/>
          </a:p>
        </p:txBody>
      </p:sp>
      <p:sp>
        <p:nvSpPr>
          <p:cNvPr id="15" name="TextBox 5">
            <a:extLst>
              <a:ext uri="{FF2B5EF4-FFF2-40B4-BE49-F238E27FC236}">
                <a16:creationId xmlns:a16="http://schemas.microsoft.com/office/drawing/2014/main" id="{2ADE5019-5FC5-485D-9E12-350771AF4D66}"/>
              </a:ext>
            </a:extLst>
          </p:cNvPr>
          <p:cNvSpPr txBox="1"/>
          <p:nvPr/>
        </p:nvSpPr>
        <p:spPr>
          <a:xfrm>
            <a:off x="511228" y="2515929"/>
            <a:ext cx="8568952" cy="1826141"/>
          </a:xfrm>
          <a:prstGeom prst="rect">
            <a:avLst/>
          </a:prstGeom>
          <a:noFill/>
        </p:spPr>
        <p:txBody>
          <a:bodyPr wrap="square" rtlCol="0">
            <a:spAutoFit/>
          </a:bodyPr>
          <a:lstStyle/>
          <a:p>
            <a:pPr marL="342900" indent="-342900">
              <a:spcBef>
                <a:spcPts val="1000"/>
              </a:spcBef>
              <a:buClr>
                <a:schemeClr val="accent1"/>
              </a:buClr>
              <a:buFont typeface="Wingdings 3" charset="2"/>
              <a:buChar char=""/>
            </a:pPr>
            <a:r>
              <a:rPr lang="es-AR" sz="2400" dirty="0"/>
              <a:t>Permiten desalojar un proceso ejecutando en modo </a:t>
            </a:r>
            <a:r>
              <a:rPr lang="es-AR" sz="2400" dirty="0" err="1"/>
              <a:t>Kernel</a:t>
            </a:r>
            <a:endParaRPr lang="es-AR" sz="2400" dirty="0"/>
          </a:p>
          <a:p>
            <a:pPr marL="342900" indent="-342900">
              <a:spcBef>
                <a:spcPts val="1000"/>
              </a:spcBef>
              <a:buClr>
                <a:schemeClr val="accent1"/>
              </a:buClr>
              <a:buFont typeface="Wingdings 3" charset="2"/>
              <a:buChar char=""/>
            </a:pPr>
            <a:r>
              <a:rPr lang="es-AR" sz="2400" dirty="0"/>
              <a:t>Reduce los tiempos de espera por recursos</a:t>
            </a:r>
          </a:p>
          <a:p>
            <a:pPr marL="342900" indent="-342900">
              <a:spcBef>
                <a:spcPts val="1000"/>
              </a:spcBef>
              <a:buClr>
                <a:schemeClr val="accent1"/>
              </a:buClr>
              <a:buFont typeface="Wingdings 3" charset="2"/>
              <a:buChar char=""/>
            </a:pPr>
            <a:r>
              <a:rPr lang="es-AR" sz="2400" dirty="0"/>
              <a:t>Puntos de desalojo o mecanismos de sincronización</a:t>
            </a:r>
          </a:p>
        </p:txBody>
      </p:sp>
    </p:spTree>
    <p:extLst>
      <p:ext uri="{BB962C8B-B14F-4D97-AF65-F5344CB8AC3E}">
        <p14:creationId xmlns:p14="http://schemas.microsoft.com/office/powerpoint/2010/main" val="2788102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71600" y="44624"/>
            <a:ext cx="7488832" cy="1280890"/>
          </a:xfrm>
        </p:spPr>
        <p:txBody>
          <a:bodyPr>
            <a:normAutofit/>
          </a:bodyPr>
          <a:lstStyle/>
          <a:p>
            <a:pPr algn="ctr"/>
            <a:r>
              <a:rPr lang="es-AR" sz="3200" b="1" dirty="0"/>
              <a:t>Tipos Planificadores de Tiempo Real</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63451401"/>
              </p:ext>
            </p:extLst>
          </p:nvPr>
        </p:nvGraphicFramePr>
        <p:xfrm>
          <a:off x="376757" y="1321468"/>
          <a:ext cx="8381252" cy="4513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8A38239A-EB90-4045-A7DC-03E6D006563B}" type="slidenum">
              <a:rPr lang="es-AR" smtClean="0"/>
              <a:pPr/>
              <a:t>32</a:t>
            </a:fld>
            <a:endParaRPr lang="es-A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06805" y="44624"/>
            <a:ext cx="7337603" cy="1280890"/>
          </a:xfrm>
        </p:spPr>
        <p:txBody>
          <a:bodyPr>
            <a:normAutofit/>
          </a:bodyPr>
          <a:lstStyle/>
          <a:p>
            <a:pPr algn="ctr"/>
            <a:r>
              <a:rPr lang="es-AR" sz="3200" b="1" dirty="0"/>
              <a:t>Tipos Planificadores de Tiempo Real</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81872350"/>
              </p:ext>
            </p:extLst>
          </p:nvPr>
        </p:nvGraphicFramePr>
        <p:xfrm>
          <a:off x="502022" y="1324446"/>
          <a:ext cx="8173572" cy="47271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8239A-EB90-4045-A7DC-03E6D006563B}" type="slidenum">
              <a:rPr lang="es-AR"/>
              <a:pPr marL="0" marR="0" lvl="0" indent="0" algn="r" defTabSz="914400" rtl="0" eaLnBrk="1" fontAlgn="auto" latinLnBrk="0" hangingPunct="1">
                <a:lnSpc>
                  <a:spcPct val="100000"/>
                </a:lnSpc>
                <a:spcBef>
                  <a:spcPts val="0"/>
                </a:spcBef>
                <a:spcAft>
                  <a:spcPts val="0"/>
                </a:spcAft>
                <a:buClrTx/>
                <a:buSzTx/>
                <a:buFontTx/>
                <a:buNone/>
                <a:tabLst/>
                <a:defRPr/>
              </a:pPr>
              <a:t>33</a:t>
            </a:fld>
            <a:endParaRPr lang="es-AR" dirty="0"/>
          </a:p>
        </p:txBody>
      </p:sp>
    </p:spTree>
    <p:extLst>
      <p:ext uri="{BB962C8B-B14F-4D97-AF65-F5344CB8AC3E}">
        <p14:creationId xmlns:p14="http://schemas.microsoft.com/office/powerpoint/2010/main" val="24416902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5169" y="116632"/>
            <a:ext cx="6589199" cy="1280890"/>
          </a:xfrm>
        </p:spPr>
        <p:txBody>
          <a:bodyPr>
            <a:normAutofit/>
          </a:bodyPr>
          <a:lstStyle/>
          <a:p>
            <a:pPr algn="ctr"/>
            <a:r>
              <a:rPr lang="es-AR" sz="3200" b="1" dirty="0"/>
              <a:t>Tipos de activación</a:t>
            </a:r>
            <a:endParaRPr lang="en-US" sz="3200" b="1" dirty="0"/>
          </a:p>
        </p:txBody>
      </p:sp>
      <p:sp>
        <p:nvSpPr>
          <p:cNvPr id="2" name="Content Placeholder 1"/>
          <p:cNvSpPr>
            <a:spLocks noGrp="1"/>
          </p:cNvSpPr>
          <p:nvPr>
            <p:ph idx="1"/>
          </p:nvPr>
        </p:nvSpPr>
        <p:spPr>
          <a:xfrm>
            <a:off x="899593" y="1844824"/>
            <a:ext cx="6990266" cy="3777622"/>
          </a:xfrm>
        </p:spPr>
        <p:txBody>
          <a:bodyPr vert="horz" lIns="91440" tIns="45720" rIns="91440" bIns="45720" rtlCol="0" anchor="t">
            <a:normAutofit/>
          </a:bodyPr>
          <a:lstStyle/>
          <a:p>
            <a:r>
              <a:rPr lang="es-AR" sz="2400" dirty="0"/>
              <a:t>Periódicas</a:t>
            </a:r>
          </a:p>
          <a:p>
            <a:pPr lvl="1"/>
            <a:r>
              <a:rPr lang="es-AR" sz="2400" dirty="0"/>
              <a:t>Infinitas secuencias de actividades idénticas.</a:t>
            </a:r>
          </a:p>
          <a:p>
            <a:pPr marL="457200" lvl="1" indent="0">
              <a:buNone/>
            </a:pPr>
            <a:endParaRPr lang="es-AR" sz="2400" dirty="0"/>
          </a:p>
          <a:p>
            <a:r>
              <a:rPr lang="es-AR" sz="2400" dirty="0"/>
              <a:t>No  Periódicas</a:t>
            </a:r>
          </a:p>
          <a:p>
            <a:pPr lvl="1"/>
            <a:r>
              <a:rPr lang="es-AR" sz="2400" dirty="0"/>
              <a:t>Infinitas secuencias de activaciones donde la secuencia no es regular.</a:t>
            </a:r>
            <a:endParaRPr lang="en-US" sz="2400" dirty="0"/>
          </a:p>
        </p:txBody>
      </p:sp>
      <p:sp>
        <p:nvSpPr>
          <p:cNvPr id="3" name="Slide Number Placeholder 2"/>
          <p:cNvSpPr>
            <a:spLocks noGrp="1"/>
          </p:cNvSpPr>
          <p:nvPr>
            <p:ph type="sldNum" sz="quarter" idx="12"/>
          </p:nvPr>
        </p:nvSpPr>
        <p:spPr/>
        <p:txBody>
          <a:bodyPr/>
          <a:lstStyle/>
          <a:p>
            <a:fld id="{8A38239A-EB90-4045-A7DC-03E6D006563B}" type="slidenum">
              <a:rPr lang="es-AR" smtClean="0"/>
              <a:pPr/>
              <a:t>34</a:t>
            </a:fld>
            <a:endParaRPr lang="es-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1259632" y="44624"/>
            <a:ext cx="6589199" cy="1280890"/>
          </a:xfrm>
        </p:spPr>
        <p:txBody>
          <a:bodyPr>
            <a:normAutofit/>
          </a:bodyPr>
          <a:lstStyle/>
          <a:p>
            <a:pPr algn="ctr"/>
            <a:r>
              <a:rPr lang="es-AR" sz="3200" b="1" dirty="0"/>
              <a:t>Planificación según periodo</a:t>
            </a:r>
          </a:p>
        </p:txBody>
      </p:sp>
      <p:sp>
        <p:nvSpPr>
          <p:cNvPr id="81923" name="Rectangle 3"/>
          <p:cNvSpPr>
            <a:spLocks noGrp="1" noChangeArrowheads="1"/>
          </p:cNvSpPr>
          <p:nvPr>
            <p:ph idx="1"/>
          </p:nvPr>
        </p:nvSpPr>
        <p:spPr>
          <a:xfrm>
            <a:off x="762000" y="1285860"/>
            <a:ext cx="7924800" cy="2928959"/>
          </a:xfrm>
        </p:spPr>
        <p:txBody>
          <a:bodyPr>
            <a:normAutofit/>
          </a:bodyPr>
          <a:lstStyle/>
          <a:p>
            <a:r>
              <a:rPr lang="es-AR" sz="2400" b="1" dirty="0"/>
              <a:t>Procesos Periódicos </a:t>
            </a:r>
            <a:r>
              <a:rPr lang="es-AR" sz="2400" dirty="0"/>
              <a:t>requieren la  CPU en intervalos de tiempo especificados (periodos)</a:t>
            </a:r>
          </a:p>
          <a:p>
            <a:r>
              <a:rPr lang="es-AR" sz="2400" b="1" i="1" dirty="0"/>
              <a:t>P</a:t>
            </a:r>
            <a:r>
              <a:rPr lang="es-AR" sz="2400" dirty="0"/>
              <a:t>  es la  </a:t>
            </a:r>
            <a:r>
              <a:rPr lang="es-AR" sz="2400"/>
              <a:t>duración del </a:t>
            </a:r>
            <a:r>
              <a:rPr lang="es-AR" sz="2400" dirty="0"/>
              <a:t>período</a:t>
            </a:r>
          </a:p>
          <a:p>
            <a:r>
              <a:rPr lang="es-AR" sz="2400" b="1" i="1" dirty="0"/>
              <a:t>D</a:t>
            </a:r>
            <a:r>
              <a:rPr lang="es-AR" sz="2400" dirty="0"/>
              <a:t>  es el  </a:t>
            </a:r>
            <a:r>
              <a:rPr lang="es-AR" sz="2400" b="1" dirty="0" err="1">
                <a:effectLst>
                  <a:outerShdw blurRad="38100" dist="38100" dir="2700000" algn="tl">
                    <a:srgbClr val="000000">
                      <a:alpha val="43137"/>
                    </a:srgbClr>
                  </a:outerShdw>
                </a:effectLst>
              </a:rPr>
              <a:t>deadline</a:t>
            </a:r>
            <a:r>
              <a:rPr lang="es-AR" sz="2400" dirty="0"/>
              <a:t>  en el cual un proceso debe ser servido</a:t>
            </a:r>
          </a:p>
          <a:p>
            <a:r>
              <a:rPr lang="es-AR" sz="2400" b="1" i="1" dirty="0"/>
              <a:t>T</a:t>
            </a:r>
            <a:r>
              <a:rPr lang="es-AR" sz="2400" dirty="0"/>
              <a:t>  tiempo de procesamiento</a:t>
            </a:r>
          </a:p>
          <a:p>
            <a:endParaRPr lang="en-US" sz="2400" dirty="0"/>
          </a:p>
        </p:txBody>
      </p:sp>
      <p:sp>
        <p:nvSpPr>
          <p:cNvPr id="5" name="4 Marcador de número de diapositiva"/>
          <p:cNvSpPr>
            <a:spLocks noGrp="1"/>
          </p:cNvSpPr>
          <p:nvPr>
            <p:ph type="sldNum" sz="quarter" idx="12"/>
          </p:nvPr>
        </p:nvSpPr>
        <p:spPr/>
        <p:txBody>
          <a:bodyPr/>
          <a:lstStyle/>
          <a:p>
            <a:fld id="{8A38239A-EB90-4045-A7DC-03E6D006563B}" type="slidenum">
              <a:rPr lang="es-AR" smtClean="0"/>
              <a:pPr/>
              <a:t>35</a:t>
            </a:fld>
            <a:endParaRPr lang="es-AR"/>
          </a:p>
        </p:txBody>
      </p:sp>
      <p:pic>
        <p:nvPicPr>
          <p:cNvPr id="81924" name="Picture 4"/>
          <p:cNvPicPr>
            <a:picLocks noChangeAspect="1" noChangeArrowheads="1"/>
          </p:cNvPicPr>
          <p:nvPr/>
        </p:nvPicPr>
        <p:blipFill>
          <a:blip r:embed="rId2" cstate="print"/>
          <a:srcRect l="479" t="30099" r="694" b="30769"/>
          <a:stretch>
            <a:fillRect/>
          </a:stretch>
        </p:blipFill>
        <p:spPr bwMode="auto">
          <a:xfrm>
            <a:off x="842963" y="4214819"/>
            <a:ext cx="7586689" cy="2428892"/>
          </a:xfrm>
          <a:prstGeom prst="rect">
            <a:avLst/>
          </a:prstGeom>
          <a:noFill/>
          <a:ln w="38100" cmpd="dbl">
            <a:solidFill>
              <a:srgbClr val="CC6600"/>
            </a:solid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1259632" y="44624"/>
            <a:ext cx="6589199" cy="1280890"/>
          </a:xfrm>
        </p:spPr>
        <p:txBody>
          <a:bodyPr>
            <a:normAutofit/>
          </a:bodyPr>
          <a:lstStyle/>
          <a:p>
            <a:pPr algn="ctr"/>
            <a:r>
              <a:rPr lang="es-AR" sz="3200" b="1" dirty="0"/>
              <a:t>Planificación Periódica</a:t>
            </a:r>
            <a:br>
              <a:rPr lang="es-AR" sz="3200" b="1" dirty="0"/>
            </a:br>
            <a:r>
              <a:rPr lang="es-AR" sz="3200" b="1" dirty="0"/>
              <a:t>Prioridad Fija</a:t>
            </a:r>
          </a:p>
        </p:txBody>
      </p:sp>
      <p:sp>
        <p:nvSpPr>
          <p:cNvPr id="81923" name="Rectangle 3"/>
          <p:cNvSpPr>
            <a:spLocks noGrp="1" noChangeArrowheads="1"/>
          </p:cNvSpPr>
          <p:nvPr>
            <p:ph idx="1"/>
          </p:nvPr>
        </p:nvSpPr>
        <p:spPr>
          <a:xfrm>
            <a:off x="801640" y="2210829"/>
            <a:ext cx="7885160" cy="2440048"/>
          </a:xfrm>
        </p:spPr>
        <p:txBody>
          <a:bodyPr vert="horz" lIns="91440" tIns="45720" rIns="91440" bIns="45720" rtlCol="0" anchor="t">
            <a:normAutofit fontScale="92500" lnSpcReduction="20000"/>
          </a:bodyPr>
          <a:lstStyle/>
          <a:p>
            <a:pPr marL="0" indent="0" algn="just">
              <a:buNone/>
            </a:pPr>
            <a:r>
              <a:rPr lang="en-US" sz="2400" b="1" dirty="0">
                <a:ea typeface="+mn-lt"/>
                <a:cs typeface="+mn-lt"/>
              </a:rPr>
              <a:t>Rate Monotonic Scheduling (RMS)</a:t>
            </a:r>
            <a:r>
              <a:rPr lang="en-US" sz="2400" dirty="0">
                <a:ea typeface="+mn-lt"/>
                <a:cs typeface="+mn-lt"/>
              </a:rPr>
              <a:t>:</a:t>
            </a:r>
            <a:endParaRPr lang="es-AR" sz="2400" dirty="0">
              <a:ea typeface="+mn-lt"/>
              <a:cs typeface="+mn-lt"/>
            </a:endParaRPr>
          </a:p>
          <a:p>
            <a:pPr algn="just"/>
            <a:r>
              <a:rPr lang="en-US" sz="2400" b="1" dirty="0" err="1">
                <a:ea typeface="+mn-lt"/>
                <a:cs typeface="+mn-lt"/>
              </a:rPr>
              <a:t>Descripción</a:t>
            </a:r>
            <a:r>
              <a:rPr lang="en-US" sz="2400" dirty="0">
                <a:ea typeface="+mn-lt"/>
                <a:cs typeface="+mn-lt"/>
              </a:rPr>
              <a:t>: </a:t>
            </a:r>
            <a:r>
              <a:rPr lang="en-US" sz="2400" dirty="0" err="1">
                <a:ea typeface="+mn-lt"/>
                <a:cs typeface="+mn-lt"/>
              </a:rPr>
              <a:t>Asigna</a:t>
            </a:r>
            <a:r>
              <a:rPr lang="en-US" sz="2400" dirty="0">
                <a:ea typeface="+mn-lt"/>
                <a:cs typeface="+mn-lt"/>
              </a:rPr>
              <a:t> </a:t>
            </a:r>
            <a:r>
              <a:rPr lang="en-US" sz="2400" dirty="0" err="1">
                <a:ea typeface="+mn-lt"/>
                <a:cs typeface="+mn-lt"/>
              </a:rPr>
              <a:t>prioridades</a:t>
            </a:r>
            <a:r>
              <a:rPr lang="en-US" sz="2400" dirty="0">
                <a:ea typeface="+mn-lt"/>
                <a:cs typeface="+mn-lt"/>
              </a:rPr>
              <a:t> a las </a:t>
            </a:r>
            <a:r>
              <a:rPr lang="en-US" sz="2400" dirty="0" err="1">
                <a:ea typeface="+mn-lt"/>
                <a:cs typeface="+mn-lt"/>
              </a:rPr>
              <a:t>tareas</a:t>
            </a:r>
            <a:r>
              <a:rPr lang="en-US" sz="2400" dirty="0">
                <a:ea typeface="+mn-lt"/>
                <a:cs typeface="+mn-lt"/>
              </a:rPr>
              <a:t> </a:t>
            </a:r>
            <a:r>
              <a:rPr lang="en-US" sz="2400" dirty="0" err="1">
                <a:ea typeface="+mn-lt"/>
                <a:cs typeface="+mn-lt"/>
              </a:rPr>
              <a:t>basadas</a:t>
            </a:r>
            <a:r>
              <a:rPr lang="en-US" sz="2400" dirty="0">
                <a:ea typeface="+mn-lt"/>
                <a:cs typeface="+mn-lt"/>
              </a:rPr>
              <a:t> </a:t>
            </a:r>
            <a:r>
              <a:rPr lang="en-US" sz="2400" dirty="0" err="1">
                <a:ea typeface="+mn-lt"/>
                <a:cs typeface="+mn-lt"/>
              </a:rPr>
              <a:t>en</a:t>
            </a:r>
            <a:r>
              <a:rPr lang="en-US" sz="2400" dirty="0">
                <a:ea typeface="+mn-lt"/>
                <a:cs typeface="+mn-lt"/>
              </a:rPr>
              <a:t> </a:t>
            </a:r>
            <a:r>
              <a:rPr lang="en-US" sz="2400" dirty="0" err="1">
                <a:ea typeface="+mn-lt"/>
                <a:cs typeface="+mn-lt"/>
              </a:rPr>
              <a:t>su</a:t>
            </a:r>
            <a:r>
              <a:rPr lang="en-US" sz="2400" dirty="0">
                <a:ea typeface="+mn-lt"/>
                <a:cs typeface="+mn-lt"/>
              </a:rPr>
              <a:t> </a:t>
            </a:r>
            <a:r>
              <a:rPr lang="en-US" sz="2400" dirty="0" err="1">
                <a:ea typeface="+mn-lt"/>
                <a:cs typeface="+mn-lt"/>
              </a:rPr>
              <a:t>período</a:t>
            </a:r>
            <a:r>
              <a:rPr lang="en-US" sz="2400" dirty="0">
                <a:ea typeface="+mn-lt"/>
                <a:cs typeface="+mn-lt"/>
              </a:rPr>
              <a:t>. Las </a:t>
            </a:r>
            <a:r>
              <a:rPr lang="en-US" sz="2400" dirty="0" err="1">
                <a:ea typeface="+mn-lt"/>
                <a:cs typeface="+mn-lt"/>
              </a:rPr>
              <a:t>tareas</a:t>
            </a:r>
            <a:r>
              <a:rPr lang="en-US" sz="2400" dirty="0">
                <a:ea typeface="+mn-lt"/>
                <a:cs typeface="+mn-lt"/>
              </a:rPr>
              <a:t> con </a:t>
            </a:r>
            <a:r>
              <a:rPr lang="en-US" sz="2400" dirty="0" err="1">
                <a:ea typeface="+mn-lt"/>
                <a:cs typeface="+mn-lt"/>
              </a:rPr>
              <a:t>períodos</a:t>
            </a:r>
            <a:r>
              <a:rPr lang="en-US" sz="2400" dirty="0">
                <a:ea typeface="+mn-lt"/>
                <a:cs typeface="+mn-lt"/>
              </a:rPr>
              <a:t> </a:t>
            </a:r>
            <a:r>
              <a:rPr lang="en-US" sz="2400" dirty="0" err="1">
                <a:ea typeface="+mn-lt"/>
                <a:cs typeface="+mn-lt"/>
              </a:rPr>
              <a:t>más</a:t>
            </a:r>
            <a:r>
              <a:rPr lang="en-US" sz="2400" dirty="0">
                <a:ea typeface="+mn-lt"/>
                <a:cs typeface="+mn-lt"/>
              </a:rPr>
              <a:t> </a:t>
            </a:r>
            <a:r>
              <a:rPr lang="en-US" sz="2400" dirty="0" err="1">
                <a:ea typeface="+mn-lt"/>
                <a:cs typeface="+mn-lt"/>
              </a:rPr>
              <a:t>cortos</a:t>
            </a:r>
            <a:r>
              <a:rPr lang="en-US" sz="2400" dirty="0">
                <a:ea typeface="+mn-lt"/>
                <a:cs typeface="+mn-lt"/>
              </a:rPr>
              <a:t> </a:t>
            </a:r>
            <a:r>
              <a:rPr lang="en-US" sz="2400" dirty="0" err="1">
                <a:ea typeface="+mn-lt"/>
                <a:cs typeface="+mn-lt"/>
              </a:rPr>
              <a:t>tienen</a:t>
            </a:r>
            <a:r>
              <a:rPr lang="en-US" sz="2400" dirty="0">
                <a:ea typeface="+mn-lt"/>
                <a:cs typeface="+mn-lt"/>
              </a:rPr>
              <a:t> </a:t>
            </a:r>
            <a:r>
              <a:rPr lang="en-US" sz="2400" dirty="0" err="1">
                <a:ea typeface="+mn-lt"/>
                <a:cs typeface="+mn-lt"/>
              </a:rPr>
              <a:t>prioridades</a:t>
            </a:r>
            <a:r>
              <a:rPr lang="en-US" sz="2400" dirty="0">
                <a:ea typeface="+mn-lt"/>
                <a:cs typeface="+mn-lt"/>
              </a:rPr>
              <a:t> </a:t>
            </a:r>
            <a:r>
              <a:rPr lang="en-US" sz="2400" dirty="0" err="1">
                <a:ea typeface="+mn-lt"/>
                <a:cs typeface="+mn-lt"/>
              </a:rPr>
              <a:t>más</a:t>
            </a:r>
            <a:r>
              <a:rPr lang="en-US" sz="2400" dirty="0">
                <a:ea typeface="+mn-lt"/>
                <a:cs typeface="+mn-lt"/>
              </a:rPr>
              <a:t> </a:t>
            </a:r>
            <a:r>
              <a:rPr lang="en-US" sz="2400" dirty="0" err="1">
                <a:ea typeface="+mn-lt"/>
                <a:cs typeface="+mn-lt"/>
              </a:rPr>
              <a:t>altas</a:t>
            </a:r>
            <a:r>
              <a:rPr lang="en-US" sz="2400" dirty="0">
                <a:ea typeface="+mn-lt"/>
                <a:cs typeface="+mn-lt"/>
              </a:rPr>
              <a:t>.</a:t>
            </a:r>
            <a:endParaRPr lang="en-US" dirty="0"/>
          </a:p>
          <a:p>
            <a:pPr algn="just"/>
            <a:r>
              <a:rPr lang="en-US" sz="2400" b="1" err="1">
                <a:ea typeface="+mn-lt"/>
                <a:cs typeface="+mn-lt"/>
              </a:rPr>
              <a:t>Ventajas</a:t>
            </a:r>
            <a:r>
              <a:rPr lang="en-US" sz="2400" dirty="0">
                <a:ea typeface="+mn-lt"/>
                <a:cs typeface="+mn-lt"/>
              </a:rPr>
              <a:t>: Simple y bien </a:t>
            </a:r>
            <a:r>
              <a:rPr lang="en-US" sz="2400" err="1">
                <a:ea typeface="+mn-lt"/>
                <a:cs typeface="+mn-lt"/>
              </a:rPr>
              <a:t>entendido</a:t>
            </a:r>
            <a:r>
              <a:rPr lang="en-US" sz="2400" dirty="0">
                <a:ea typeface="+mn-lt"/>
                <a:cs typeface="+mn-lt"/>
              </a:rPr>
              <a:t>.</a:t>
            </a:r>
            <a:endParaRPr lang="en-US" dirty="0"/>
          </a:p>
          <a:p>
            <a:pPr algn="just"/>
            <a:r>
              <a:rPr lang="en-US" sz="2400" b="1" dirty="0" err="1">
                <a:ea typeface="+mn-lt"/>
                <a:cs typeface="+mn-lt"/>
              </a:rPr>
              <a:t>Desventajas</a:t>
            </a:r>
            <a:r>
              <a:rPr lang="en-US" sz="2400" dirty="0">
                <a:ea typeface="+mn-lt"/>
                <a:cs typeface="+mn-lt"/>
              </a:rPr>
              <a:t>: No </a:t>
            </a:r>
            <a:r>
              <a:rPr lang="en-US" sz="2400" dirty="0" err="1">
                <a:ea typeface="+mn-lt"/>
                <a:cs typeface="+mn-lt"/>
              </a:rPr>
              <a:t>puede</a:t>
            </a:r>
            <a:r>
              <a:rPr lang="en-US" sz="2400" dirty="0">
                <a:ea typeface="+mn-lt"/>
                <a:cs typeface="+mn-lt"/>
              </a:rPr>
              <a:t> </a:t>
            </a:r>
            <a:r>
              <a:rPr lang="en-US" sz="2400" dirty="0" err="1">
                <a:ea typeface="+mn-lt"/>
                <a:cs typeface="+mn-lt"/>
              </a:rPr>
              <a:t>garantizar</a:t>
            </a:r>
            <a:r>
              <a:rPr lang="en-US" sz="2400" dirty="0">
                <a:ea typeface="+mn-lt"/>
                <a:cs typeface="+mn-lt"/>
              </a:rPr>
              <a:t> la </a:t>
            </a:r>
            <a:r>
              <a:rPr lang="en-US" sz="2400" dirty="0" err="1">
                <a:ea typeface="+mn-lt"/>
                <a:cs typeface="+mn-lt"/>
              </a:rPr>
              <a:t>completitud</a:t>
            </a:r>
            <a:r>
              <a:rPr lang="en-US" sz="2400" dirty="0">
                <a:ea typeface="+mn-lt"/>
                <a:cs typeface="+mn-lt"/>
              </a:rPr>
              <a:t> </a:t>
            </a:r>
            <a:r>
              <a:rPr lang="en-US" sz="2400" dirty="0" err="1">
                <a:ea typeface="+mn-lt"/>
                <a:cs typeface="+mn-lt"/>
              </a:rPr>
              <a:t>si</a:t>
            </a:r>
            <a:r>
              <a:rPr lang="en-US" sz="2400" dirty="0">
                <a:ea typeface="+mn-lt"/>
                <a:cs typeface="+mn-lt"/>
              </a:rPr>
              <a:t> </a:t>
            </a:r>
            <a:r>
              <a:rPr lang="en-US" sz="2400" dirty="0" err="1">
                <a:ea typeface="+mn-lt"/>
                <a:cs typeface="+mn-lt"/>
              </a:rPr>
              <a:t>el</a:t>
            </a:r>
            <a:r>
              <a:rPr lang="en-US" sz="2400" dirty="0">
                <a:ea typeface="+mn-lt"/>
                <a:cs typeface="+mn-lt"/>
              </a:rPr>
              <a:t> </a:t>
            </a:r>
            <a:r>
              <a:rPr lang="en-US" sz="2400" dirty="0" err="1">
                <a:ea typeface="+mn-lt"/>
                <a:cs typeface="+mn-lt"/>
              </a:rPr>
              <a:t>sistema</a:t>
            </a:r>
            <a:r>
              <a:rPr lang="en-US" sz="2400" dirty="0">
                <a:ea typeface="+mn-lt"/>
                <a:cs typeface="+mn-lt"/>
              </a:rPr>
              <a:t> es </a:t>
            </a:r>
            <a:r>
              <a:rPr lang="en-US" sz="2400" dirty="0" err="1">
                <a:ea typeface="+mn-lt"/>
                <a:cs typeface="+mn-lt"/>
              </a:rPr>
              <a:t>sobrecargado</a:t>
            </a:r>
            <a:r>
              <a:rPr lang="en-US" sz="2400" dirty="0">
                <a:ea typeface="+mn-lt"/>
                <a:cs typeface="+mn-lt"/>
              </a:rPr>
              <a:t>.</a:t>
            </a:r>
            <a:endParaRPr lang="en-US" dirty="0"/>
          </a:p>
          <a:p>
            <a:endParaRPr lang="en-US" sz="2400" dirty="0"/>
          </a:p>
        </p:txBody>
      </p:sp>
      <p:sp>
        <p:nvSpPr>
          <p:cNvPr id="5" name="4 Marcador de número de diapositiva"/>
          <p:cNvSpPr>
            <a:spLocks noGrp="1"/>
          </p:cNvSpPr>
          <p:nvPr>
            <p:ph type="sldNum" sz="quarter" idx="12"/>
          </p:nvPr>
        </p:nvSpPr>
        <p:spPr/>
        <p:txBody>
          <a:bodyPr/>
          <a:lstStyle/>
          <a:p>
            <a:fld id="{8A38239A-EB90-4045-A7DC-03E6D006563B}" type="slidenum">
              <a:rPr lang="es-AR" smtClean="0"/>
              <a:pPr/>
              <a:t>36</a:t>
            </a:fld>
            <a:endParaRPr lang="es-AR"/>
          </a:p>
        </p:txBody>
      </p:sp>
    </p:spTree>
    <p:extLst>
      <p:ext uri="{BB962C8B-B14F-4D97-AF65-F5344CB8AC3E}">
        <p14:creationId xmlns:p14="http://schemas.microsoft.com/office/powerpoint/2010/main" val="12085780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1259632" y="44624"/>
            <a:ext cx="6589199" cy="1280890"/>
          </a:xfrm>
        </p:spPr>
        <p:txBody>
          <a:bodyPr>
            <a:normAutofit/>
          </a:bodyPr>
          <a:lstStyle/>
          <a:p>
            <a:pPr algn="ctr"/>
            <a:r>
              <a:rPr lang="es-AR" sz="3200" b="1" dirty="0"/>
              <a:t>Planificación Periódica</a:t>
            </a:r>
            <a:br>
              <a:rPr lang="es-AR" sz="3200" b="1" dirty="0"/>
            </a:br>
            <a:r>
              <a:rPr lang="es-AR" sz="3200" b="1" dirty="0"/>
              <a:t>Prioridad Dinámica</a:t>
            </a:r>
          </a:p>
        </p:txBody>
      </p:sp>
      <p:sp>
        <p:nvSpPr>
          <p:cNvPr id="81923" name="Rectangle 3"/>
          <p:cNvSpPr>
            <a:spLocks noGrp="1" noChangeArrowheads="1"/>
          </p:cNvSpPr>
          <p:nvPr>
            <p:ph idx="1"/>
          </p:nvPr>
        </p:nvSpPr>
        <p:spPr>
          <a:xfrm>
            <a:off x="801640" y="1437623"/>
            <a:ext cx="7885160" cy="5140665"/>
          </a:xfrm>
        </p:spPr>
        <p:txBody>
          <a:bodyPr vert="horz" lIns="91440" tIns="45720" rIns="91440" bIns="45720" rtlCol="0" anchor="t">
            <a:normAutofit fontScale="77500" lnSpcReduction="20000"/>
          </a:bodyPr>
          <a:lstStyle/>
          <a:p>
            <a:pPr marL="0" indent="0">
              <a:buNone/>
            </a:pPr>
            <a:endParaRPr lang="en-US" sz="2400" b="1" dirty="0">
              <a:ea typeface="+mn-lt"/>
              <a:cs typeface="+mn-lt"/>
            </a:endParaRPr>
          </a:p>
          <a:p>
            <a:pPr marL="0" indent="0" algn="just">
              <a:buNone/>
            </a:pPr>
            <a:r>
              <a:rPr lang="es-AR" sz="2400" b="1" dirty="0" err="1">
                <a:ea typeface="+mn-lt"/>
                <a:cs typeface="+mn-lt"/>
              </a:rPr>
              <a:t>Earliest</a:t>
            </a:r>
            <a:r>
              <a:rPr lang="es-AR" sz="2400" b="1" dirty="0">
                <a:ea typeface="+mn-lt"/>
                <a:cs typeface="+mn-lt"/>
              </a:rPr>
              <a:t> </a:t>
            </a:r>
            <a:r>
              <a:rPr lang="es-AR" sz="2400" b="1" dirty="0" err="1">
                <a:ea typeface="+mn-lt"/>
                <a:cs typeface="+mn-lt"/>
              </a:rPr>
              <a:t>Deadline</a:t>
            </a:r>
            <a:r>
              <a:rPr lang="es-AR" sz="2400" b="1" dirty="0">
                <a:ea typeface="+mn-lt"/>
                <a:cs typeface="+mn-lt"/>
              </a:rPr>
              <a:t> </a:t>
            </a:r>
            <a:r>
              <a:rPr lang="es-AR" sz="2400" b="1" dirty="0" err="1">
                <a:ea typeface="+mn-lt"/>
                <a:cs typeface="+mn-lt"/>
              </a:rPr>
              <a:t>First</a:t>
            </a:r>
            <a:r>
              <a:rPr lang="es-AR" sz="2400" b="1" dirty="0">
                <a:ea typeface="+mn-lt"/>
                <a:cs typeface="+mn-lt"/>
              </a:rPr>
              <a:t> (EDF)</a:t>
            </a:r>
            <a:r>
              <a:rPr lang="es-AR" sz="2400" dirty="0">
                <a:ea typeface="+mn-lt"/>
                <a:cs typeface="+mn-lt"/>
              </a:rPr>
              <a:t>:</a:t>
            </a:r>
            <a:endParaRPr lang="es-AR" dirty="0">
              <a:ea typeface="+mn-lt"/>
              <a:cs typeface="+mn-lt"/>
            </a:endParaRPr>
          </a:p>
          <a:p>
            <a:pPr algn="just">
              <a:buFont typeface="Wingdings 3"/>
            </a:pPr>
            <a:r>
              <a:rPr lang="es-AR" sz="2400" b="1" dirty="0">
                <a:ea typeface="+mn-lt"/>
                <a:cs typeface="+mn-lt"/>
              </a:rPr>
              <a:t>Descripción</a:t>
            </a:r>
            <a:r>
              <a:rPr lang="es-AR" sz="2400" dirty="0">
                <a:ea typeface="+mn-lt"/>
                <a:cs typeface="+mn-lt"/>
              </a:rPr>
              <a:t>: Asigna prioridades a las tareas según su fecha límite más cercana. La tarea con la fecha límite más próxima recibe la mayor prioridad.</a:t>
            </a:r>
            <a:endParaRPr lang="es-AR" dirty="0">
              <a:ea typeface="+mn-lt"/>
              <a:cs typeface="+mn-lt"/>
            </a:endParaRPr>
          </a:p>
          <a:p>
            <a:pPr algn="just">
              <a:buFont typeface="Wingdings 3"/>
            </a:pPr>
            <a:r>
              <a:rPr lang="es-AR" sz="2400" b="1" dirty="0">
                <a:ea typeface="+mn-lt"/>
                <a:cs typeface="+mn-lt"/>
              </a:rPr>
              <a:t>Ventajas</a:t>
            </a:r>
            <a:r>
              <a:rPr lang="es-AR" sz="2400" dirty="0">
                <a:ea typeface="+mn-lt"/>
                <a:cs typeface="+mn-lt"/>
              </a:rPr>
              <a:t>: Óptimo en cuanto a la utilización del procesador.</a:t>
            </a:r>
            <a:endParaRPr lang="es-AR" dirty="0">
              <a:ea typeface="+mn-lt"/>
              <a:cs typeface="+mn-lt"/>
            </a:endParaRPr>
          </a:p>
          <a:p>
            <a:pPr algn="just">
              <a:buFont typeface="Wingdings 3"/>
            </a:pPr>
            <a:r>
              <a:rPr lang="es-AR" sz="2400" b="1" dirty="0">
                <a:ea typeface="+mn-lt"/>
                <a:cs typeface="+mn-lt"/>
              </a:rPr>
              <a:t>Desventajas</a:t>
            </a:r>
            <a:r>
              <a:rPr lang="es-AR" sz="2400" dirty="0">
                <a:ea typeface="+mn-lt"/>
                <a:cs typeface="+mn-lt"/>
              </a:rPr>
              <a:t>: Puede ser más complejo de implementar y gestionar en sistemas con múltiples procesadores.</a:t>
            </a:r>
            <a:endParaRPr lang="es-AR" dirty="0"/>
          </a:p>
          <a:p>
            <a:pPr marL="0" indent="0" algn="just">
              <a:buNone/>
            </a:pPr>
            <a:endParaRPr lang="es-AR" sz="2400" b="1" dirty="0">
              <a:ea typeface="+mn-lt"/>
              <a:cs typeface="+mn-lt"/>
            </a:endParaRPr>
          </a:p>
          <a:p>
            <a:pPr marL="0" indent="0" algn="just">
              <a:buFont typeface="Wingdings 3"/>
              <a:buNone/>
            </a:pPr>
            <a:r>
              <a:rPr lang="es-AR" sz="2400" b="1" err="1">
                <a:ea typeface="+mn-lt"/>
                <a:cs typeface="+mn-lt"/>
              </a:rPr>
              <a:t>Least</a:t>
            </a:r>
            <a:r>
              <a:rPr lang="es-AR" sz="2400" b="1" dirty="0">
                <a:ea typeface="+mn-lt"/>
                <a:cs typeface="+mn-lt"/>
              </a:rPr>
              <a:t> </a:t>
            </a:r>
            <a:r>
              <a:rPr lang="es-AR" sz="2400" b="1" err="1">
                <a:ea typeface="+mn-lt"/>
                <a:cs typeface="+mn-lt"/>
              </a:rPr>
              <a:t>Laxity</a:t>
            </a:r>
            <a:r>
              <a:rPr lang="es-AR" sz="2400" b="1" dirty="0">
                <a:ea typeface="+mn-lt"/>
                <a:cs typeface="+mn-lt"/>
              </a:rPr>
              <a:t> </a:t>
            </a:r>
            <a:r>
              <a:rPr lang="es-AR" sz="2400" b="1" err="1">
                <a:ea typeface="+mn-lt"/>
                <a:cs typeface="+mn-lt"/>
              </a:rPr>
              <a:t>First</a:t>
            </a:r>
            <a:r>
              <a:rPr lang="es-AR" sz="2400" b="1" dirty="0">
                <a:ea typeface="+mn-lt"/>
                <a:cs typeface="+mn-lt"/>
              </a:rPr>
              <a:t> (LLF)</a:t>
            </a:r>
            <a:r>
              <a:rPr lang="es-AR" sz="2400" dirty="0">
                <a:ea typeface="+mn-lt"/>
                <a:cs typeface="+mn-lt"/>
              </a:rPr>
              <a:t>:</a:t>
            </a:r>
            <a:endParaRPr lang="es-AR" dirty="0"/>
          </a:p>
          <a:p>
            <a:pPr algn="just">
              <a:buFont typeface="Wingdings 3"/>
            </a:pPr>
            <a:r>
              <a:rPr lang="es-AR" sz="2400" b="1" dirty="0">
                <a:ea typeface="+mn-lt"/>
                <a:cs typeface="+mn-lt"/>
              </a:rPr>
              <a:t>Descripción</a:t>
            </a:r>
            <a:r>
              <a:rPr lang="es-AR" sz="2400" dirty="0">
                <a:ea typeface="+mn-lt"/>
                <a:cs typeface="+mn-lt"/>
              </a:rPr>
              <a:t>: Calcula la laxitud (tiempo hasta la fecha límite menos el tiempo restante para la ejecución). La tarea con la menor laxitud recibe la mayor prioridad.</a:t>
            </a:r>
            <a:endParaRPr lang="es-AR" dirty="0"/>
          </a:p>
          <a:p>
            <a:pPr algn="just">
              <a:buFont typeface="Wingdings 3"/>
            </a:pPr>
            <a:r>
              <a:rPr lang="es-AR" sz="2400" b="1" dirty="0">
                <a:ea typeface="+mn-lt"/>
                <a:cs typeface="+mn-lt"/>
              </a:rPr>
              <a:t>Ventajas</a:t>
            </a:r>
            <a:r>
              <a:rPr lang="es-AR" sz="2400" dirty="0">
                <a:ea typeface="+mn-lt"/>
                <a:cs typeface="+mn-lt"/>
              </a:rPr>
              <a:t>: Puede proporcionar una mejor utilización del procesador en comparación con RMS.</a:t>
            </a:r>
            <a:endParaRPr lang="es-AR" dirty="0"/>
          </a:p>
          <a:p>
            <a:pPr algn="just">
              <a:buFont typeface="Wingdings 3"/>
            </a:pPr>
            <a:r>
              <a:rPr lang="es-AR" sz="2400" b="1" dirty="0">
                <a:ea typeface="+mn-lt"/>
                <a:cs typeface="+mn-lt"/>
              </a:rPr>
              <a:t>Desventajas</a:t>
            </a:r>
            <a:r>
              <a:rPr lang="es-AR" sz="2400" dirty="0">
                <a:ea typeface="+mn-lt"/>
                <a:cs typeface="+mn-lt"/>
              </a:rPr>
              <a:t>: Puede ser más costoso en términos de cálculo.</a:t>
            </a:r>
            <a:endParaRPr lang="es-AR" dirty="0">
              <a:ea typeface="+mn-lt"/>
              <a:cs typeface="+mn-lt"/>
            </a:endParaRPr>
          </a:p>
          <a:p>
            <a:pPr marL="0" indent="0">
              <a:buNone/>
            </a:pPr>
            <a:endParaRPr lang="en-US" sz="2400" dirty="0"/>
          </a:p>
          <a:p>
            <a:endParaRPr lang="en-US" sz="2400" dirty="0"/>
          </a:p>
        </p:txBody>
      </p:sp>
      <p:sp>
        <p:nvSpPr>
          <p:cNvPr id="5" name="4 Marcador de número de diapositiva"/>
          <p:cNvSpPr>
            <a:spLocks noGrp="1"/>
          </p:cNvSpPr>
          <p:nvPr>
            <p:ph type="sldNum" sz="quarter" idx="12"/>
          </p:nvPr>
        </p:nvSpPr>
        <p:spPr/>
        <p:txBody>
          <a:bodyPr/>
          <a:lstStyle/>
          <a:p>
            <a:fld id="{8A38239A-EB90-4045-A7DC-03E6D006563B}" type="slidenum">
              <a:rPr lang="es-AR" smtClean="0"/>
              <a:pPr/>
              <a:t>37</a:t>
            </a:fld>
            <a:endParaRPr lang="es-AR"/>
          </a:p>
        </p:txBody>
      </p:sp>
    </p:spTree>
    <p:extLst>
      <p:ext uri="{BB962C8B-B14F-4D97-AF65-F5344CB8AC3E}">
        <p14:creationId xmlns:p14="http://schemas.microsoft.com/office/powerpoint/2010/main" val="267968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1259632" y="44624"/>
            <a:ext cx="6589199" cy="1280890"/>
          </a:xfrm>
        </p:spPr>
        <p:txBody>
          <a:bodyPr>
            <a:normAutofit/>
          </a:bodyPr>
          <a:lstStyle/>
          <a:p>
            <a:pPr algn="ctr"/>
            <a:r>
              <a:rPr lang="es-AR" sz="3200" b="1" dirty="0"/>
              <a:t>Planificación No Periódica</a:t>
            </a:r>
            <a:br>
              <a:rPr lang="es-AR" sz="3200" b="1" dirty="0"/>
            </a:br>
            <a:r>
              <a:rPr lang="es-AR" sz="3200" b="1" dirty="0"/>
              <a:t>Prioridad Fija</a:t>
            </a:r>
          </a:p>
        </p:txBody>
      </p:sp>
      <p:sp>
        <p:nvSpPr>
          <p:cNvPr id="81923" name="Rectangle 3"/>
          <p:cNvSpPr>
            <a:spLocks noGrp="1" noChangeArrowheads="1"/>
          </p:cNvSpPr>
          <p:nvPr>
            <p:ph idx="1"/>
          </p:nvPr>
        </p:nvSpPr>
        <p:spPr>
          <a:xfrm>
            <a:off x="801640" y="1437623"/>
            <a:ext cx="7885160" cy="5140665"/>
          </a:xfrm>
        </p:spPr>
        <p:txBody>
          <a:bodyPr vert="horz" lIns="91440" tIns="45720" rIns="91440" bIns="45720" rtlCol="0" anchor="t">
            <a:normAutofit/>
          </a:bodyPr>
          <a:lstStyle/>
          <a:p>
            <a:pPr marL="0" indent="0">
              <a:buNone/>
            </a:pPr>
            <a:endParaRPr lang="en-US" sz="2400" b="1" dirty="0">
              <a:ea typeface="+mn-lt"/>
              <a:cs typeface="+mn-lt"/>
            </a:endParaRPr>
          </a:p>
          <a:p>
            <a:pPr algn="just">
              <a:buNone/>
            </a:pPr>
            <a:r>
              <a:rPr lang="es-AR" sz="2400" b="1" dirty="0" err="1">
                <a:ea typeface="+mn-lt"/>
                <a:cs typeface="+mn-lt"/>
              </a:rPr>
              <a:t>Fixed</a:t>
            </a:r>
            <a:r>
              <a:rPr lang="es-AR" sz="2400" b="1" dirty="0">
                <a:ea typeface="+mn-lt"/>
                <a:cs typeface="+mn-lt"/>
              </a:rPr>
              <a:t> </a:t>
            </a:r>
            <a:r>
              <a:rPr lang="es-AR" sz="2400" b="1" dirty="0" err="1">
                <a:ea typeface="+mn-lt"/>
                <a:cs typeface="+mn-lt"/>
              </a:rPr>
              <a:t>Priority</a:t>
            </a:r>
            <a:r>
              <a:rPr lang="es-AR" sz="2400" b="1" dirty="0">
                <a:ea typeface="+mn-lt"/>
                <a:cs typeface="+mn-lt"/>
              </a:rPr>
              <a:t> </a:t>
            </a:r>
            <a:r>
              <a:rPr lang="es-AR" sz="2400" b="1" dirty="0" err="1">
                <a:ea typeface="+mn-lt"/>
                <a:cs typeface="+mn-lt"/>
              </a:rPr>
              <a:t>Scheduling</a:t>
            </a:r>
            <a:r>
              <a:rPr lang="es-AR" sz="2400" b="1" dirty="0">
                <a:ea typeface="+mn-lt"/>
                <a:cs typeface="+mn-lt"/>
              </a:rPr>
              <a:t> (FPS)</a:t>
            </a:r>
            <a:r>
              <a:rPr lang="es-AR" sz="2400" dirty="0">
                <a:ea typeface="+mn-lt"/>
                <a:cs typeface="+mn-lt"/>
              </a:rPr>
              <a:t>:</a:t>
            </a:r>
            <a:endParaRPr lang="es-AR" dirty="0">
              <a:ea typeface="+mn-lt"/>
              <a:cs typeface="+mn-lt"/>
            </a:endParaRPr>
          </a:p>
          <a:p>
            <a:pPr algn="just">
              <a:buFont typeface="Wingdings 3"/>
            </a:pPr>
            <a:r>
              <a:rPr lang="es-AR" sz="2400" b="1" dirty="0">
                <a:ea typeface="+mn-lt"/>
                <a:cs typeface="+mn-lt"/>
              </a:rPr>
              <a:t>Descripción</a:t>
            </a:r>
            <a:r>
              <a:rPr lang="es-AR" sz="2400" dirty="0">
                <a:ea typeface="+mn-lt"/>
                <a:cs typeface="+mn-lt"/>
              </a:rPr>
              <a:t>: Asigna prioridades fijas a las tareas según un criterio estático. Puede ser cualquier política de prioridad fija, como las prioridades asignadas manualmente por el programador.</a:t>
            </a:r>
            <a:endParaRPr lang="es-AR" dirty="0">
              <a:ea typeface="+mn-lt"/>
              <a:cs typeface="+mn-lt"/>
            </a:endParaRPr>
          </a:p>
          <a:p>
            <a:pPr algn="just">
              <a:buFont typeface="Wingdings 3"/>
            </a:pPr>
            <a:r>
              <a:rPr lang="es-AR" sz="2400" b="1" dirty="0">
                <a:ea typeface="+mn-lt"/>
                <a:cs typeface="+mn-lt"/>
              </a:rPr>
              <a:t>Ventajas</a:t>
            </a:r>
            <a:r>
              <a:rPr lang="es-AR" sz="2400" dirty="0">
                <a:ea typeface="+mn-lt"/>
                <a:cs typeface="+mn-lt"/>
              </a:rPr>
              <a:t>: Simplicidad en la implementación.</a:t>
            </a:r>
            <a:endParaRPr lang="es-AR" dirty="0">
              <a:ea typeface="+mn-lt"/>
              <a:cs typeface="+mn-lt"/>
            </a:endParaRPr>
          </a:p>
          <a:p>
            <a:pPr algn="just">
              <a:buFont typeface="Wingdings 3"/>
            </a:pPr>
            <a:r>
              <a:rPr lang="es-AR" sz="2400" b="1" dirty="0">
                <a:ea typeface="+mn-lt"/>
                <a:cs typeface="+mn-lt"/>
              </a:rPr>
              <a:t>Desventajas</a:t>
            </a:r>
            <a:r>
              <a:rPr lang="es-AR" sz="2400" dirty="0">
                <a:ea typeface="+mn-lt"/>
                <a:cs typeface="+mn-lt"/>
              </a:rPr>
              <a:t>: No siempre se adapta bien a cargas de trabajo variables.</a:t>
            </a:r>
            <a:endParaRPr lang="es-AR" dirty="0">
              <a:ea typeface="+mn-lt"/>
              <a:cs typeface="+mn-lt"/>
            </a:endParaRPr>
          </a:p>
          <a:p>
            <a:pPr marL="0" indent="0">
              <a:buNone/>
            </a:pPr>
            <a:endParaRPr lang="es-AR" sz="2400" dirty="0">
              <a:ea typeface="+mn-lt"/>
              <a:cs typeface="+mn-lt"/>
            </a:endParaRPr>
          </a:p>
          <a:p>
            <a:pPr marL="0" indent="0">
              <a:buNone/>
            </a:pPr>
            <a:endParaRPr lang="en-US" sz="2400" dirty="0"/>
          </a:p>
          <a:p>
            <a:endParaRPr lang="en-US" sz="2400" dirty="0"/>
          </a:p>
        </p:txBody>
      </p:sp>
      <p:sp>
        <p:nvSpPr>
          <p:cNvPr id="5" name="4 Marcador de número de diapositiva"/>
          <p:cNvSpPr>
            <a:spLocks noGrp="1"/>
          </p:cNvSpPr>
          <p:nvPr>
            <p:ph type="sldNum" sz="quarter" idx="12"/>
          </p:nvPr>
        </p:nvSpPr>
        <p:spPr/>
        <p:txBody>
          <a:bodyPr/>
          <a:lstStyle/>
          <a:p>
            <a:fld id="{8A38239A-EB90-4045-A7DC-03E6D006563B}" type="slidenum">
              <a:rPr lang="es-AR" smtClean="0"/>
              <a:pPr/>
              <a:t>38</a:t>
            </a:fld>
            <a:endParaRPr lang="es-AR"/>
          </a:p>
        </p:txBody>
      </p:sp>
    </p:spTree>
    <p:extLst>
      <p:ext uri="{BB962C8B-B14F-4D97-AF65-F5344CB8AC3E}">
        <p14:creationId xmlns:p14="http://schemas.microsoft.com/office/powerpoint/2010/main" val="6703550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1259632" y="44624"/>
            <a:ext cx="6589199" cy="1280890"/>
          </a:xfrm>
        </p:spPr>
        <p:txBody>
          <a:bodyPr>
            <a:normAutofit/>
          </a:bodyPr>
          <a:lstStyle/>
          <a:p>
            <a:pPr algn="ctr"/>
            <a:r>
              <a:rPr lang="es-AR" sz="3200" b="1" dirty="0"/>
              <a:t>Planificación No Periódica</a:t>
            </a:r>
            <a:br>
              <a:rPr lang="es-AR" sz="3200" b="1" dirty="0"/>
            </a:br>
            <a:r>
              <a:rPr lang="es-AR" sz="3200" b="1" dirty="0"/>
              <a:t>Prioridad Dinámica</a:t>
            </a:r>
          </a:p>
        </p:txBody>
      </p:sp>
      <p:sp>
        <p:nvSpPr>
          <p:cNvPr id="81923" name="Rectangle 3"/>
          <p:cNvSpPr>
            <a:spLocks noGrp="1" noChangeArrowheads="1"/>
          </p:cNvSpPr>
          <p:nvPr>
            <p:ph idx="1"/>
          </p:nvPr>
        </p:nvSpPr>
        <p:spPr>
          <a:xfrm>
            <a:off x="801640" y="1437623"/>
            <a:ext cx="7885160" cy="5140665"/>
          </a:xfrm>
        </p:spPr>
        <p:txBody>
          <a:bodyPr vert="horz" lIns="91440" tIns="45720" rIns="91440" bIns="45720" rtlCol="0" anchor="t">
            <a:normAutofit fontScale="70000" lnSpcReduction="20000"/>
          </a:bodyPr>
          <a:lstStyle/>
          <a:p>
            <a:pPr marL="0" indent="0">
              <a:buNone/>
            </a:pPr>
            <a:endParaRPr lang="en-US" sz="2400" b="1" dirty="0">
              <a:ea typeface="+mn-lt"/>
              <a:cs typeface="+mn-lt"/>
            </a:endParaRPr>
          </a:p>
          <a:p>
            <a:pPr marL="0" indent="0" algn="just">
              <a:buNone/>
            </a:pPr>
            <a:r>
              <a:rPr lang="es-AR" sz="2400" b="1" err="1">
                <a:ea typeface="+mn-lt"/>
                <a:cs typeface="+mn-lt"/>
              </a:rPr>
              <a:t>Priority-based</a:t>
            </a:r>
            <a:r>
              <a:rPr lang="es-AR" sz="2400" b="1" dirty="0">
                <a:ea typeface="+mn-lt"/>
                <a:cs typeface="+mn-lt"/>
              </a:rPr>
              <a:t> </a:t>
            </a:r>
            <a:r>
              <a:rPr lang="es-AR" sz="2400" b="1" err="1">
                <a:ea typeface="+mn-lt"/>
                <a:cs typeface="+mn-lt"/>
              </a:rPr>
              <a:t>Scheduling</a:t>
            </a:r>
            <a:r>
              <a:rPr lang="es-AR" sz="2400" dirty="0">
                <a:ea typeface="+mn-lt"/>
                <a:cs typeface="+mn-lt"/>
              </a:rPr>
              <a:t>:</a:t>
            </a:r>
            <a:endParaRPr lang="es-AR" dirty="0"/>
          </a:p>
          <a:p>
            <a:pPr algn="just">
              <a:buFont typeface="Wingdings 3"/>
            </a:pPr>
            <a:r>
              <a:rPr lang="es-AR" sz="2400" b="1" dirty="0">
                <a:ea typeface="+mn-lt"/>
                <a:cs typeface="+mn-lt"/>
              </a:rPr>
              <a:t>Descripción</a:t>
            </a:r>
            <a:r>
              <a:rPr lang="es-AR" sz="2400" dirty="0">
                <a:ea typeface="+mn-lt"/>
                <a:cs typeface="+mn-lt"/>
              </a:rPr>
              <a:t>: Utiliza un esquema de prioridad que puede cambiar durante el tiempo de ejecución. Las prioridades se ajustan dinámicamente en respuesta a cambios en la carga de trabajo o a otros factores del sistema.</a:t>
            </a:r>
            <a:endParaRPr lang="es-AR" dirty="0">
              <a:ea typeface="+mn-lt"/>
              <a:cs typeface="+mn-lt"/>
            </a:endParaRPr>
          </a:p>
          <a:p>
            <a:pPr algn="just">
              <a:buFont typeface="Wingdings 3"/>
            </a:pPr>
            <a:r>
              <a:rPr lang="es-AR" sz="2400" b="1" dirty="0">
                <a:ea typeface="+mn-lt"/>
                <a:cs typeface="+mn-lt"/>
              </a:rPr>
              <a:t>Ventajas</a:t>
            </a:r>
            <a:r>
              <a:rPr lang="es-AR" sz="2400" dirty="0">
                <a:ea typeface="+mn-lt"/>
                <a:cs typeface="+mn-lt"/>
              </a:rPr>
              <a:t>: Flexibilidad para manejar procesos con requisitos variables.</a:t>
            </a:r>
            <a:endParaRPr lang="es-AR" dirty="0">
              <a:ea typeface="+mn-lt"/>
              <a:cs typeface="+mn-lt"/>
            </a:endParaRPr>
          </a:p>
          <a:p>
            <a:pPr algn="just">
              <a:buFont typeface="Wingdings 3"/>
            </a:pPr>
            <a:r>
              <a:rPr lang="es-AR" sz="2400" b="1" dirty="0">
                <a:ea typeface="+mn-lt"/>
                <a:cs typeface="+mn-lt"/>
              </a:rPr>
              <a:t>Desventajas</a:t>
            </a:r>
            <a:r>
              <a:rPr lang="es-AR" sz="2400" dirty="0">
                <a:ea typeface="+mn-lt"/>
                <a:cs typeface="+mn-lt"/>
              </a:rPr>
              <a:t>: La gestión de prioridades dinámicas puede ser compleja.</a:t>
            </a:r>
            <a:endParaRPr lang="es-AR" dirty="0">
              <a:ea typeface="+mn-lt"/>
              <a:cs typeface="+mn-lt"/>
            </a:endParaRPr>
          </a:p>
          <a:p>
            <a:pPr marL="0" indent="0" algn="just">
              <a:buNone/>
            </a:pPr>
            <a:endParaRPr lang="es-AR" sz="2400" b="1" dirty="0">
              <a:ea typeface="+mn-lt"/>
              <a:cs typeface="+mn-lt"/>
            </a:endParaRPr>
          </a:p>
          <a:p>
            <a:pPr marL="0" indent="0" algn="just">
              <a:buNone/>
            </a:pPr>
            <a:r>
              <a:rPr lang="es-AR" sz="2400" b="1" err="1">
                <a:ea typeface="+mn-lt"/>
                <a:cs typeface="+mn-lt"/>
              </a:rPr>
              <a:t>Proportional</a:t>
            </a:r>
            <a:r>
              <a:rPr lang="es-AR" sz="2400" b="1" dirty="0">
                <a:ea typeface="+mn-lt"/>
                <a:cs typeface="+mn-lt"/>
              </a:rPr>
              <a:t> Share </a:t>
            </a:r>
            <a:r>
              <a:rPr lang="es-AR" sz="2400" b="1" err="1">
                <a:ea typeface="+mn-lt"/>
                <a:cs typeface="+mn-lt"/>
              </a:rPr>
              <a:t>Scheduling</a:t>
            </a:r>
            <a:r>
              <a:rPr lang="es-AR" sz="2400" b="1" dirty="0">
                <a:ea typeface="+mn-lt"/>
                <a:cs typeface="+mn-lt"/>
              </a:rPr>
              <a:t> (</a:t>
            </a:r>
            <a:r>
              <a:rPr lang="es-AR" sz="2400" b="1" err="1">
                <a:ea typeface="+mn-lt"/>
                <a:cs typeface="+mn-lt"/>
              </a:rPr>
              <a:t>Fair</a:t>
            </a:r>
            <a:r>
              <a:rPr lang="es-AR" sz="2400" b="1" dirty="0">
                <a:ea typeface="+mn-lt"/>
                <a:cs typeface="+mn-lt"/>
              </a:rPr>
              <a:t> Share </a:t>
            </a:r>
            <a:r>
              <a:rPr lang="es-AR" sz="2400" b="1" err="1">
                <a:ea typeface="+mn-lt"/>
                <a:cs typeface="+mn-lt"/>
              </a:rPr>
              <a:t>Scheduling</a:t>
            </a:r>
            <a:r>
              <a:rPr lang="es-AR" sz="2400" b="1" dirty="0">
                <a:ea typeface="+mn-lt"/>
                <a:cs typeface="+mn-lt"/>
              </a:rPr>
              <a:t>)</a:t>
            </a:r>
            <a:r>
              <a:rPr lang="es-AR" sz="2400" dirty="0">
                <a:ea typeface="+mn-lt"/>
                <a:cs typeface="+mn-lt"/>
              </a:rPr>
              <a:t>:</a:t>
            </a:r>
            <a:endParaRPr lang="es-AR" dirty="0">
              <a:ea typeface="+mn-lt"/>
              <a:cs typeface="+mn-lt"/>
            </a:endParaRPr>
          </a:p>
          <a:p>
            <a:pPr algn="just">
              <a:buFont typeface="Wingdings 3"/>
            </a:pPr>
            <a:r>
              <a:rPr lang="es-AR" sz="2400" b="1" dirty="0">
                <a:ea typeface="+mn-lt"/>
                <a:cs typeface="+mn-lt"/>
              </a:rPr>
              <a:t>Descripción</a:t>
            </a:r>
            <a:r>
              <a:rPr lang="es-AR" sz="2400" dirty="0">
                <a:ea typeface="+mn-lt"/>
                <a:cs typeface="+mn-lt"/>
              </a:rPr>
              <a:t>: Asigna recursos a procesos en función de una proporción establecida (Cuota), proporcionando una forma de manejar múltiples procesos en un sistema.</a:t>
            </a:r>
            <a:endParaRPr lang="es-AR" dirty="0">
              <a:ea typeface="+mn-lt"/>
              <a:cs typeface="+mn-lt"/>
            </a:endParaRPr>
          </a:p>
          <a:p>
            <a:pPr algn="just">
              <a:buFont typeface="Wingdings 3"/>
            </a:pPr>
            <a:r>
              <a:rPr lang="es-AR" sz="2400" b="1" dirty="0">
                <a:ea typeface="+mn-lt"/>
                <a:cs typeface="+mn-lt"/>
              </a:rPr>
              <a:t>Ventajas</a:t>
            </a:r>
            <a:r>
              <a:rPr lang="es-AR" sz="2400" dirty="0">
                <a:ea typeface="+mn-lt"/>
                <a:cs typeface="+mn-lt"/>
              </a:rPr>
              <a:t>: Garantiza que los recursos se distribuyan equitativamente.</a:t>
            </a:r>
            <a:endParaRPr lang="es-AR" dirty="0">
              <a:ea typeface="+mn-lt"/>
              <a:cs typeface="+mn-lt"/>
            </a:endParaRPr>
          </a:p>
          <a:p>
            <a:pPr algn="just">
              <a:buFont typeface="Wingdings 3"/>
            </a:pPr>
            <a:r>
              <a:rPr lang="es-AR" sz="2400" b="1" dirty="0">
                <a:ea typeface="+mn-lt"/>
                <a:cs typeface="+mn-lt"/>
              </a:rPr>
              <a:t>Desventajas</a:t>
            </a:r>
            <a:r>
              <a:rPr lang="es-AR" sz="2400" dirty="0">
                <a:ea typeface="+mn-lt"/>
                <a:cs typeface="+mn-lt"/>
              </a:rPr>
              <a:t>: Puede no ser ideal para sistemas en tiempo real estrictos donde la predictibilidad es clave.</a:t>
            </a:r>
            <a:endParaRPr lang="es-AR" dirty="0">
              <a:ea typeface="+mn-lt"/>
              <a:cs typeface="+mn-lt"/>
            </a:endParaRPr>
          </a:p>
          <a:p>
            <a:pPr marL="0" indent="0">
              <a:buNone/>
            </a:pPr>
            <a:endParaRPr lang="es-AR" sz="2400" dirty="0">
              <a:ea typeface="+mn-lt"/>
              <a:cs typeface="+mn-lt"/>
            </a:endParaRPr>
          </a:p>
          <a:p>
            <a:pPr marL="0" indent="0">
              <a:buNone/>
            </a:pPr>
            <a:endParaRPr lang="en-US" sz="2400" dirty="0"/>
          </a:p>
          <a:p>
            <a:endParaRPr lang="en-US" sz="2400" dirty="0"/>
          </a:p>
        </p:txBody>
      </p:sp>
      <p:sp>
        <p:nvSpPr>
          <p:cNvPr id="5" name="4 Marcador de número de diapositiva"/>
          <p:cNvSpPr>
            <a:spLocks noGrp="1"/>
          </p:cNvSpPr>
          <p:nvPr>
            <p:ph type="sldNum" sz="quarter" idx="12"/>
          </p:nvPr>
        </p:nvSpPr>
        <p:spPr/>
        <p:txBody>
          <a:bodyPr/>
          <a:lstStyle/>
          <a:p>
            <a:fld id="{8A38239A-EB90-4045-A7DC-03E6D006563B}" type="slidenum">
              <a:rPr lang="es-AR" smtClean="0"/>
              <a:pPr/>
              <a:t>39</a:t>
            </a:fld>
            <a:endParaRPr lang="es-AR"/>
          </a:p>
        </p:txBody>
      </p:sp>
    </p:spTree>
    <p:extLst>
      <p:ext uri="{BB962C8B-B14F-4D97-AF65-F5344CB8AC3E}">
        <p14:creationId xmlns:p14="http://schemas.microsoft.com/office/powerpoint/2010/main" val="4707845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928437" y="246529"/>
            <a:ext cx="7465368" cy="1071546"/>
          </a:xfrm>
        </p:spPr>
        <p:txBody>
          <a:bodyPr>
            <a:noAutofit/>
          </a:bodyPr>
          <a:lstStyle/>
          <a:p>
            <a:pPr algn="ctr"/>
            <a:r>
              <a:rPr lang="es-AR" sz="3200" b="1" dirty="0"/>
              <a:t>Planificación por prioridad monótona en tasa</a:t>
            </a:r>
          </a:p>
        </p:txBody>
      </p:sp>
      <p:sp>
        <p:nvSpPr>
          <p:cNvPr id="65540" name="Rectangle 4"/>
          <p:cNvSpPr>
            <a:spLocks noGrp="1" noChangeArrowheads="1"/>
          </p:cNvSpPr>
          <p:nvPr>
            <p:ph idx="1"/>
          </p:nvPr>
        </p:nvSpPr>
        <p:spPr>
          <a:xfrm>
            <a:off x="985743" y="1758016"/>
            <a:ext cx="7340508" cy="2622924"/>
          </a:xfrm>
        </p:spPr>
        <p:txBody>
          <a:bodyPr>
            <a:normAutofit lnSpcReduction="10000"/>
          </a:bodyPr>
          <a:lstStyle/>
          <a:p>
            <a:r>
              <a:rPr lang="es-AR" sz="2400" dirty="0"/>
              <a:t>La prioridad es asignada basada en la inversa del período</a:t>
            </a:r>
          </a:p>
          <a:p>
            <a:r>
              <a:rPr lang="es-AR" sz="2400" dirty="0"/>
              <a:t>Períodos cortos = Alta prioridad</a:t>
            </a:r>
          </a:p>
          <a:p>
            <a:r>
              <a:rPr lang="es-AR" sz="2400" dirty="0"/>
              <a:t>Períodos largos = Baja prioridad</a:t>
            </a:r>
          </a:p>
          <a:p>
            <a:r>
              <a:rPr lang="es-AR" sz="2400" dirty="0"/>
              <a:t>P</a:t>
            </a:r>
            <a:r>
              <a:rPr lang="es-AR" sz="2400" baseline="-25000" dirty="0"/>
              <a:t>1</a:t>
            </a:r>
            <a:r>
              <a:rPr lang="es-AR" sz="2400" dirty="0"/>
              <a:t>  tiene prioridad más alta que P</a:t>
            </a:r>
            <a:r>
              <a:rPr lang="es-AR" sz="2400" baseline="-25000" dirty="0"/>
              <a:t>2</a:t>
            </a:r>
            <a:r>
              <a:rPr lang="es-AR" sz="2400" dirty="0"/>
              <a:t>.</a:t>
            </a:r>
            <a:br>
              <a:rPr lang="en-US" sz="2400" dirty="0"/>
            </a:br>
            <a:endParaRPr lang="en-US" sz="2400" dirty="0"/>
          </a:p>
        </p:txBody>
      </p:sp>
      <p:sp>
        <p:nvSpPr>
          <p:cNvPr id="5" name="4 Marcador de número de diapositiva"/>
          <p:cNvSpPr>
            <a:spLocks noGrp="1"/>
          </p:cNvSpPr>
          <p:nvPr>
            <p:ph type="sldNum" sz="quarter" idx="12"/>
          </p:nvPr>
        </p:nvSpPr>
        <p:spPr/>
        <p:txBody>
          <a:bodyPr/>
          <a:lstStyle/>
          <a:p>
            <a:fld id="{8A38239A-EB90-4045-A7DC-03E6D006563B}" type="slidenum">
              <a:rPr lang="es-AR" smtClean="0"/>
              <a:pPr/>
              <a:t>40</a:t>
            </a:fld>
            <a:endParaRPr lang="es-AR"/>
          </a:p>
        </p:txBody>
      </p:sp>
      <p:pic>
        <p:nvPicPr>
          <p:cNvPr id="65539" name="Picture 3"/>
          <p:cNvPicPr>
            <a:picLocks noChangeAspect="1" noChangeArrowheads="1"/>
          </p:cNvPicPr>
          <p:nvPr/>
        </p:nvPicPr>
        <p:blipFill>
          <a:blip r:embed="rId2" cstate="print"/>
          <a:srcRect l="496" t="40013" r="496" b="40311"/>
          <a:stretch>
            <a:fillRect/>
          </a:stretch>
        </p:blipFill>
        <p:spPr bwMode="auto">
          <a:xfrm>
            <a:off x="558522" y="4707876"/>
            <a:ext cx="8189942" cy="1365252"/>
          </a:xfrm>
          <a:prstGeom prst="rect">
            <a:avLst/>
          </a:prstGeom>
          <a:noFill/>
          <a:ln w="38100" cmpd="dbl">
            <a:solidFill>
              <a:srgbClr val="CC6600"/>
            </a:solid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8A38239A-EB90-4045-A7DC-03E6D006563B}" type="slidenum">
              <a:rPr lang="es-AR" smtClean="0"/>
              <a:pPr/>
              <a:t>41</a:t>
            </a:fld>
            <a:endParaRPr lang="es-AR"/>
          </a:p>
        </p:txBody>
      </p:sp>
      <p:sp>
        <p:nvSpPr>
          <p:cNvPr id="66562" name="Rectangle 2"/>
          <p:cNvSpPr>
            <a:spLocks noGrp="1" noChangeArrowheads="1"/>
          </p:cNvSpPr>
          <p:nvPr>
            <p:ph type="title" idx="4294967295"/>
          </p:nvPr>
        </p:nvSpPr>
        <p:spPr>
          <a:xfrm>
            <a:off x="250825" y="83096"/>
            <a:ext cx="8893175" cy="609600"/>
          </a:xfrm>
        </p:spPr>
        <p:txBody>
          <a:bodyPr>
            <a:noAutofit/>
          </a:bodyPr>
          <a:lstStyle/>
          <a:p>
            <a:pPr algn="ctr"/>
            <a:r>
              <a:rPr lang="es-AR" sz="3200" b="1" dirty="0" err="1"/>
              <a:t>Deadlines</a:t>
            </a:r>
            <a:r>
              <a:rPr lang="es-AR" sz="3200" b="1" dirty="0"/>
              <a:t> perdidos con Planificación por prioridad monótona en tasa</a:t>
            </a:r>
          </a:p>
        </p:txBody>
      </p:sp>
      <p:pic>
        <p:nvPicPr>
          <p:cNvPr id="66563" name="Picture 3"/>
          <p:cNvPicPr>
            <a:picLocks noChangeAspect="1" noChangeArrowheads="1"/>
          </p:cNvPicPr>
          <p:nvPr/>
        </p:nvPicPr>
        <p:blipFill>
          <a:blip r:embed="rId2" cstate="print"/>
          <a:srcRect l="662" t="40077" r="664" b="40047"/>
          <a:stretch>
            <a:fillRect/>
          </a:stretch>
        </p:blipFill>
        <p:spPr bwMode="auto">
          <a:xfrm>
            <a:off x="698499" y="3212976"/>
            <a:ext cx="7997825" cy="1208087"/>
          </a:xfrm>
          <a:prstGeom prst="rect">
            <a:avLst/>
          </a:prstGeom>
          <a:noFill/>
          <a:ln w="38100" cmpd="dbl">
            <a:solidFill>
              <a:srgbClr val="CC6600"/>
            </a:solidFill>
            <a:miter lim="800000"/>
            <a:headEnd/>
            <a:tailEnd/>
          </a:ln>
          <a:effectLst/>
        </p:spPr>
      </p:pic>
      <p:sp>
        <p:nvSpPr>
          <p:cNvPr id="5" name="CuadroTexto 4">
            <a:extLst>
              <a:ext uri="{FF2B5EF4-FFF2-40B4-BE49-F238E27FC236}">
                <a16:creationId xmlns:a16="http://schemas.microsoft.com/office/drawing/2014/main" id="{74F170C2-BB9D-439A-854B-CA434219D658}"/>
              </a:ext>
            </a:extLst>
          </p:cNvPr>
          <p:cNvSpPr txBox="1"/>
          <p:nvPr/>
        </p:nvSpPr>
        <p:spPr>
          <a:xfrm>
            <a:off x="723105" y="1325514"/>
            <a:ext cx="7697787" cy="923330"/>
          </a:xfrm>
          <a:prstGeom prst="rect">
            <a:avLst/>
          </a:prstGeom>
          <a:noFill/>
        </p:spPr>
        <p:txBody>
          <a:bodyPr wrap="square" rtlCol="0">
            <a:spAutoFit/>
          </a:bodyPr>
          <a:lstStyle/>
          <a:p>
            <a:r>
              <a:rPr lang="es-AR" dirty="0"/>
              <a:t>p1 = 50 y p2 = 80</a:t>
            </a:r>
          </a:p>
          <a:p>
            <a:endParaRPr lang="es-AR" dirty="0"/>
          </a:p>
          <a:p>
            <a:r>
              <a:rPr lang="es-AR" dirty="0"/>
              <a:t>t1 = 25 y t2 = 35</a:t>
            </a:r>
          </a:p>
        </p:txBody>
      </p:sp>
      <p:sp>
        <p:nvSpPr>
          <p:cNvPr id="6" name="CuadroTexto 5">
            <a:extLst>
              <a:ext uri="{FF2B5EF4-FFF2-40B4-BE49-F238E27FC236}">
                <a16:creationId xmlns:a16="http://schemas.microsoft.com/office/drawing/2014/main" id="{3530F772-0A94-4C3C-90AD-6D746179A30F}"/>
              </a:ext>
            </a:extLst>
          </p:cNvPr>
          <p:cNvSpPr txBox="1"/>
          <p:nvPr/>
        </p:nvSpPr>
        <p:spPr>
          <a:xfrm>
            <a:off x="705337" y="2421450"/>
            <a:ext cx="7697787" cy="369332"/>
          </a:xfrm>
          <a:prstGeom prst="rect">
            <a:avLst/>
          </a:prstGeom>
          <a:noFill/>
        </p:spPr>
        <p:txBody>
          <a:bodyPr wrap="square" rtlCol="0">
            <a:spAutoFit/>
          </a:bodyPr>
          <a:lstStyle/>
          <a:p>
            <a:r>
              <a:rPr lang="es-AR" dirty="0"/>
              <a:t>Uso de CPU = 25/50 + 35/80 = </a:t>
            </a:r>
            <a:r>
              <a:rPr lang="es-AR" b="1" dirty="0"/>
              <a:t>94%</a:t>
            </a:r>
          </a:p>
        </p:txBody>
      </p:sp>
      <p:sp>
        <p:nvSpPr>
          <p:cNvPr id="7" name="CuadroTexto 6">
            <a:extLst>
              <a:ext uri="{FF2B5EF4-FFF2-40B4-BE49-F238E27FC236}">
                <a16:creationId xmlns:a16="http://schemas.microsoft.com/office/drawing/2014/main" id="{2D0A0A03-5701-4E9B-A3E7-EB111F056878}"/>
              </a:ext>
            </a:extLst>
          </p:cNvPr>
          <p:cNvSpPr txBox="1"/>
          <p:nvPr/>
        </p:nvSpPr>
        <p:spPr>
          <a:xfrm>
            <a:off x="487325" y="5085184"/>
            <a:ext cx="8169349" cy="523220"/>
          </a:xfrm>
          <a:prstGeom prst="rect">
            <a:avLst/>
          </a:prstGeom>
          <a:noFill/>
        </p:spPr>
        <p:txBody>
          <a:bodyPr wrap="square" rtlCol="0">
            <a:spAutoFit/>
          </a:bodyPr>
          <a:lstStyle/>
          <a:p>
            <a:pPr algn="ctr"/>
            <a:r>
              <a:rPr lang="es-AR" sz="2800" b="1" dirty="0">
                <a:solidFill>
                  <a:srgbClr val="FF0000"/>
                </a:solidFill>
              </a:rPr>
              <a:t>ES LA MEJOR OPCIÓN?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1331640" y="44624"/>
            <a:ext cx="6589199" cy="1280890"/>
          </a:xfrm>
        </p:spPr>
        <p:txBody>
          <a:bodyPr>
            <a:normAutofit/>
          </a:bodyPr>
          <a:lstStyle/>
          <a:p>
            <a:pPr algn="ctr"/>
            <a:r>
              <a:rPr lang="es-AR" sz="3200" b="1" dirty="0"/>
              <a:t>Planificación por prioridad en finalización de plazo.</a:t>
            </a:r>
          </a:p>
        </p:txBody>
      </p:sp>
      <p:sp>
        <p:nvSpPr>
          <p:cNvPr id="83971" name="Rectangle 3"/>
          <p:cNvSpPr>
            <a:spLocks noGrp="1" noChangeArrowheads="1"/>
          </p:cNvSpPr>
          <p:nvPr>
            <p:ph idx="1"/>
          </p:nvPr>
        </p:nvSpPr>
        <p:spPr>
          <a:xfrm>
            <a:off x="971600" y="1364357"/>
            <a:ext cx="7704856" cy="2928739"/>
          </a:xfrm>
        </p:spPr>
        <p:txBody>
          <a:bodyPr>
            <a:normAutofit/>
          </a:bodyPr>
          <a:lstStyle/>
          <a:p>
            <a:r>
              <a:rPr lang="es-AR" sz="2200" dirty="0"/>
              <a:t>Prioridades son asignadas  acorde a los </a:t>
            </a:r>
            <a:r>
              <a:rPr lang="es-AR" sz="2200" dirty="0" err="1"/>
              <a:t>deadlines</a:t>
            </a:r>
            <a:r>
              <a:rPr lang="es-AR" sz="2200" dirty="0"/>
              <a:t>:</a:t>
            </a:r>
          </a:p>
          <a:p>
            <a:pPr lvl="1"/>
            <a:r>
              <a:rPr lang="es-AR" sz="2200" dirty="0"/>
              <a:t>El primer </a:t>
            </a:r>
            <a:r>
              <a:rPr lang="es-AR" sz="2200" dirty="0" err="1"/>
              <a:t>deadline</a:t>
            </a:r>
            <a:r>
              <a:rPr lang="es-AR" sz="2200" dirty="0"/>
              <a:t>, alta prioridad</a:t>
            </a:r>
          </a:p>
          <a:p>
            <a:pPr lvl="1"/>
            <a:r>
              <a:rPr lang="es-AR" sz="2200" dirty="0"/>
              <a:t>El último  </a:t>
            </a:r>
            <a:r>
              <a:rPr lang="es-AR" sz="2200" dirty="0" err="1"/>
              <a:t>deadline</a:t>
            </a:r>
            <a:r>
              <a:rPr lang="es-AR" sz="2200" dirty="0"/>
              <a:t>, la más baja prioridad.</a:t>
            </a:r>
          </a:p>
          <a:p>
            <a:r>
              <a:rPr lang="es-AR" sz="2200" dirty="0"/>
              <a:t>Asignación dinámica.</a:t>
            </a:r>
          </a:p>
          <a:p>
            <a:r>
              <a:rPr lang="es-AR" sz="2200" dirty="0"/>
              <a:t>Sin tiempos de ejecución fijos ni procesos periódicos.</a:t>
            </a:r>
            <a:endParaRPr lang="es-AR" sz="2400" dirty="0"/>
          </a:p>
          <a:p>
            <a:r>
              <a:rPr lang="es-AR" sz="2400" b="1" dirty="0"/>
              <a:t>CPU al 100%</a:t>
            </a:r>
            <a:endParaRPr lang="es-AR" sz="2200" b="1" dirty="0"/>
          </a:p>
        </p:txBody>
      </p:sp>
      <p:sp>
        <p:nvSpPr>
          <p:cNvPr id="5" name="4 Marcador de número de diapositiva"/>
          <p:cNvSpPr>
            <a:spLocks noGrp="1"/>
          </p:cNvSpPr>
          <p:nvPr>
            <p:ph type="sldNum" sz="quarter" idx="12"/>
          </p:nvPr>
        </p:nvSpPr>
        <p:spPr/>
        <p:txBody>
          <a:bodyPr/>
          <a:lstStyle/>
          <a:p>
            <a:fld id="{8A38239A-EB90-4045-A7DC-03E6D006563B}" type="slidenum">
              <a:rPr lang="es-AR" smtClean="0"/>
              <a:pPr/>
              <a:t>42</a:t>
            </a:fld>
            <a:endParaRPr lang="es-AR"/>
          </a:p>
        </p:txBody>
      </p:sp>
      <p:pic>
        <p:nvPicPr>
          <p:cNvPr id="83972" name="Picture 4"/>
          <p:cNvPicPr>
            <a:picLocks noChangeAspect="1" noChangeArrowheads="1"/>
          </p:cNvPicPr>
          <p:nvPr/>
        </p:nvPicPr>
        <p:blipFill>
          <a:blip r:embed="rId2" cstate="print"/>
          <a:srcRect l="711" t="40184" r="711" b="39867"/>
          <a:stretch>
            <a:fillRect/>
          </a:stretch>
        </p:blipFill>
        <p:spPr bwMode="auto">
          <a:xfrm>
            <a:off x="752062" y="4672106"/>
            <a:ext cx="8143932" cy="1643074"/>
          </a:xfrm>
          <a:prstGeom prst="rect">
            <a:avLst/>
          </a:prstGeom>
          <a:noFill/>
          <a:ln w="38100" cmpd="dbl">
            <a:solidFill>
              <a:srgbClr val="CC6600"/>
            </a:solid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31640" y="188640"/>
            <a:ext cx="7560840" cy="6336704"/>
          </a:xfrm>
        </p:spPr>
        <p:txBody>
          <a:bodyPr>
            <a:normAutofit fontScale="92500" lnSpcReduction="20000"/>
          </a:bodyPr>
          <a:lstStyle/>
          <a:p>
            <a:pPr>
              <a:buNone/>
            </a:pPr>
            <a:r>
              <a:rPr lang="es-AR" sz="2600" b="1" dirty="0">
                <a:effectLst>
                  <a:outerShdw blurRad="38100" dist="38100" dir="2700000" algn="tl">
                    <a:srgbClr val="000000">
                      <a:alpha val="43137"/>
                    </a:srgbClr>
                  </a:outerShdw>
                </a:effectLst>
                <a:latin typeface="Consolas" pitchFamily="49" charset="0"/>
                <a:cs typeface="Consolas" pitchFamily="49" charset="0"/>
              </a:rPr>
              <a:t>Ley general de Murphy</a:t>
            </a:r>
          </a:p>
          <a:p>
            <a:pPr marL="457200" lvl="1" indent="0">
              <a:buClrTx/>
              <a:buNone/>
            </a:pPr>
            <a:r>
              <a:rPr lang="es-AR" sz="2400" dirty="0">
                <a:latin typeface="Consolas" pitchFamily="49" charset="0"/>
                <a:cs typeface="Consolas" pitchFamily="49" charset="0"/>
              </a:rPr>
              <a:t>Si algo puede salir mal,  saldrá mal.</a:t>
            </a:r>
          </a:p>
          <a:p>
            <a:pPr lvl="1">
              <a:buClrTx/>
              <a:buFont typeface="Verdana" pitchFamily="34" charset="0"/>
              <a:buChar char="●"/>
            </a:pPr>
            <a:endParaRPr lang="es-AR" sz="2400" dirty="0">
              <a:latin typeface="Consolas" pitchFamily="49" charset="0"/>
              <a:cs typeface="Consolas" pitchFamily="49" charset="0"/>
            </a:endParaRPr>
          </a:p>
          <a:p>
            <a:pPr>
              <a:buNone/>
            </a:pPr>
            <a:r>
              <a:rPr lang="es-AR" sz="2600" b="1" dirty="0">
                <a:effectLst>
                  <a:outerShdw blurRad="38100" dist="38100" dir="2700000" algn="tl">
                    <a:srgbClr val="000000">
                      <a:alpha val="43137"/>
                    </a:srgbClr>
                  </a:outerShdw>
                </a:effectLst>
                <a:latin typeface="Consolas" pitchFamily="49" charset="0"/>
              </a:rPr>
              <a:t>Constante de Murphy </a:t>
            </a:r>
          </a:p>
          <a:p>
            <a:pPr>
              <a:buClrTx/>
              <a:buNone/>
            </a:pPr>
            <a:r>
              <a:rPr lang="es-AR" sz="2400" b="1" dirty="0">
                <a:effectLst>
                  <a:outerShdw blurRad="38100" dist="38100" dir="2700000" algn="tl">
                    <a:srgbClr val="000000">
                      <a:alpha val="43137"/>
                    </a:srgbClr>
                  </a:outerShdw>
                </a:effectLst>
                <a:latin typeface="Consolas" pitchFamily="49" charset="0"/>
                <a:cs typeface="Consolas" pitchFamily="49" charset="0"/>
              </a:rPr>
              <a:t>	</a:t>
            </a:r>
            <a:r>
              <a:rPr lang="es-AR" sz="2400" dirty="0">
                <a:latin typeface="Consolas" pitchFamily="49" charset="0"/>
                <a:cs typeface="Consolas" pitchFamily="49" charset="0"/>
              </a:rPr>
              <a:t>El daño a un objeto es proporcional a su valor.</a:t>
            </a:r>
          </a:p>
          <a:p>
            <a:pPr>
              <a:buClrTx/>
              <a:buNone/>
            </a:pPr>
            <a:endParaRPr lang="es-AR" sz="2400" dirty="0">
              <a:latin typeface="Consolas" pitchFamily="49" charset="0"/>
              <a:cs typeface="Consolas" pitchFamily="49" charset="0"/>
            </a:endParaRPr>
          </a:p>
          <a:p>
            <a:pPr>
              <a:buNone/>
            </a:pPr>
            <a:r>
              <a:rPr lang="es-AR" sz="2600" b="1" dirty="0">
                <a:effectLst>
                  <a:outerShdw blurRad="38100" dist="38100" dir="2700000" algn="tl">
                    <a:srgbClr val="000000">
                      <a:alpha val="43137"/>
                    </a:srgbClr>
                  </a:outerShdw>
                </a:effectLst>
                <a:latin typeface="Consolas" pitchFamily="49" charset="0"/>
              </a:rPr>
              <a:t>Ley de </a:t>
            </a:r>
            <a:r>
              <a:rPr lang="es-AR" sz="2600" b="1" dirty="0" err="1">
                <a:effectLst>
                  <a:outerShdw blurRad="38100" dist="38100" dir="2700000" algn="tl">
                    <a:srgbClr val="000000">
                      <a:alpha val="43137"/>
                    </a:srgbClr>
                  </a:outerShdw>
                </a:effectLst>
                <a:latin typeface="Consolas" pitchFamily="49" charset="0"/>
              </a:rPr>
              <a:t>Naeser</a:t>
            </a:r>
            <a:r>
              <a:rPr lang="es-AR" sz="2600" b="1" dirty="0">
                <a:effectLst>
                  <a:outerShdw blurRad="38100" dist="38100" dir="2700000" algn="tl">
                    <a:srgbClr val="000000">
                      <a:alpha val="43137"/>
                    </a:srgbClr>
                  </a:outerShdw>
                </a:effectLst>
                <a:latin typeface="Consolas" pitchFamily="49" charset="0"/>
              </a:rPr>
              <a:t>	</a:t>
            </a:r>
          </a:p>
          <a:p>
            <a:pPr>
              <a:buClrTx/>
              <a:buNone/>
            </a:pPr>
            <a:r>
              <a:rPr lang="es-ES" sz="2400" dirty="0">
                <a:latin typeface="Consolas" pitchFamily="49" charset="0"/>
                <a:cs typeface="Consolas" pitchFamily="49" charset="0"/>
              </a:rPr>
              <a:t> Uno puede hacer algo a prueba de bombas, pero no a  prueba de mala suerte.</a:t>
            </a:r>
          </a:p>
          <a:p>
            <a:pPr>
              <a:buClrTx/>
              <a:buNone/>
            </a:pPr>
            <a:endParaRPr lang="es-ES" sz="2400" dirty="0">
              <a:latin typeface="Consolas" pitchFamily="49" charset="0"/>
              <a:cs typeface="Consolas" pitchFamily="49" charset="0"/>
            </a:endParaRPr>
          </a:p>
          <a:p>
            <a:pPr>
              <a:buNone/>
            </a:pPr>
            <a:r>
              <a:rPr lang="es-ES" sz="2600" b="1" dirty="0">
                <a:effectLst>
                  <a:outerShdw blurRad="38100" dist="38100" dir="2700000" algn="tl">
                    <a:srgbClr val="000000">
                      <a:alpha val="43137"/>
                    </a:srgbClr>
                  </a:outerShdw>
                </a:effectLst>
                <a:latin typeface="Consolas" pitchFamily="49" charset="0"/>
              </a:rPr>
              <a:t>Postulados de </a:t>
            </a:r>
            <a:r>
              <a:rPr lang="es-ES" sz="2600" b="1" dirty="0" err="1">
                <a:effectLst>
                  <a:outerShdw blurRad="38100" dist="38100" dir="2700000" algn="tl">
                    <a:srgbClr val="000000">
                      <a:alpha val="43137"/>
                    </a:srgbClr>
                  </a:outerShdw>
                </a:effectLst>
                <a:latin typeface="Consolas" pitchFamily="49" charset="0"/>
              </a:rPr>
              <a:t>Troutman</a:t>
            </a:r>
            <a:r>
              <a:rPr lang="es-ES" sz="2600" b="1" dirty="0">
                <a:effectLst>
                  <a:outerShdw blurRad="38100" dist="38100" dir="2700000" algn="tl">
                    <a:srgbClr val="000000">
                      <a:alpha val="43137"/>
                    </a:srgbClr>
                  </a:outerShdw>
                </a:effectLst>
                <a:latin typeface="Consolas" pitchFamily="49" charset="0"/>
              </a:rPr>
              <a:t> </a:t>
            </a:r>
          </a:p>
          <a:p>
            <a:pPr>
              <a:buClrTx/>
              <a:buNone/>
            </a:pPr>
            <a:r>
              <a:rPr lang="es-ES" sz="2400" b="1" dirty="0">
                <a:latin typeface="Consolas" pitchFamily="49" charset="0"/>
                <a:cs typeface="Consolas" pitchFamily="49" charset="0"/>
              </a:rPr>
              <a:t>  1</a:t>
            </a:r>
            <a:r>
              <a:rPr lang="es-ES" sz="2400" dirty="0">
                <a:latin typeface="Consolas" pitchFamily="49" charset="0"/>
                <a:cs typeface="Consolas" pitchFamily="49" charset="0"/>
              </a:rPr>
              <a:t> Cualquier error de software tenderá a maximizar el daño.</a:t>
            </a:r>
          </a:p>
          <a:p>
            <a:pPr>
              <a:buClrTx/>
              <a:buNone/>
            </a:pPr>
            <a:r>
              <a:rPr lang="es-ES" sz="2400" dirty="0">
                <a:latin typeface="Consolas" pitchFamily="49" charset="0"/>
                <a:cs typeface="Consolas" pitchFamily="49" charset="0"/>
              </a:rPr>
              <a:t>	</a:t>
            </a:r>
            <a:r>
              <a:rPr lang="es-ES" sz="2400" b="1" dirty="0">
                <a:latin typeface="Consolas" pitchFamily="49" charset="0"/>
                <a:cs typeface="Consolas" pitchFamily="49" charset="0"/>
              </a:rPr>
              <a:t>2</a:t>
            </a:r>
            <a:r>
              <a:rPr lang="es-ES" sz="2400" dirty="0">
                <a:latin typeface="Consolas" pitchFamily="49" charset="0"/>
                <a:cs typeface="Consolas" pitchFamily="49" charset="0"/>
              </a:rPr>
              <a:t> El peor error de software será descubierto seis meses después del test de prueba de campo.</a:t>
            </a:r>
            <a:endParaRPr lang="es-ES" sz="2400" b="1" dirty="0">
              <a:effectLst>
                <a:outerShdw blurRad="38100" dist="38100" dir="2700000" algn="tl">
                  <a:srgbClr val="000000">
                    <a:alpha val="43137"/>
                  </a:srgbClr>
                </a:outerShdw>
              </a:effectLst>
              <a:latin typeface="Consolas" pitchFamily="49" charset="0"/>
              <a:cs typeface="Consolas" pitchFamily="49" charset="0"/>
            </a:endParaRPr>
          </a:p>
        </p:txBody>
      </p:sp>
      <p:sp>
        <p:nvSpPr>
          <p:cNvPr id="3" name="Slide Number Placeholder 2"/>
          <p:cNvSpPr>
            <a:spLocks noGrp="1"/>
          </p:cNvSpPr>
          <p:nvPr>
            <p:ph type="sldNum" sz="quarter" idx="12"/>
          </p:nvPr>
        </p:nvSpPr>
        <p:spPr/>
        <p:txBody>
          <a:bodyPr/>
          <a:lstStyle/>
          <a:p>
            <a:fld id="{8A38239A-EB90-4045-A7DC-03E6D006563B}" type="slidenum">
              <a:rPr lang="es-AR" smtClean="0"/>
              <a:pPr/>
              <a:t>43</a:t>
            </a:fld>
            <a:endParaRPr lang="es-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31640" y="116632"/>
            <a:ext cx="7355160" cy="6480720"/>
          </a:xfrm>
        </p:spPr>
        <p:txBody>
          <a:bodyPr>
            <a:normAutofit/>
          </a:bodyPr>
          <a:lstStyle/>
          <a:p>
            <a:pPr>
              <a:buClrTx/>
              <a:buNone/>
            </a:pPr>
            <a:r>
              <a:rPr lang="es-ES" sz="2400" b="1" dirty="0">
                <a:effectLst>
                  <a:outerShdw blurRad="38100" dist="38100" dir="2700000" algn="tl">
                    <a:srgbClr val="000000">
                      <a:alpha val="43137"/>
                    </a:srgbClr>
                  </a:outerShdw>
                </a:effectLst>
                <a:latin typeface="Consolas" pitchFamily="49" charset="0"/>
                <a:cs typeface="Consolas" pitchFamily="49" charset="0"/>
              </a:rPr>
              <a:t>Ley de  Green</a:t>
            </a:r>
          </a:p>
          <a:p>
            <a:pPr>
              <a:buClrTx/>
              <a:buNone/>
            </a:pPr>
            <a:r>
              <a:rPr lang="es-AR" sz="2400" dirty="0">
                <a:latin typeface="Consolas" pitchFamily="49" charset="0"/>
                <a:cs typeface="Consolas" pitchFamily="49" charset="0"/>
              </a:rPr>
              <a:t>  Si un sistema es diseñado para ser tolerante a fallos, seguramente aparecerá un idiota que causará una falla no tolerada.</a:t>
            </a:r>
          </a:p>
          <a:p>
            <a:pPr>
              <a:buClrTx/>
              <a:buNone/>
            </a:pPr>
            <a:r>
              <a:rPr lang="es-AR" sz="2400" b="1" dirty="0">
                <a:effectLst>
                  <a:outerShdw blurRad="38100" dist="38100" dir="2700000" algn="tl">
                    <a:srgbClr val="000000">
                      <a:alpha val="43137"/>
                    </a:srgbClr>
                  </a:outerShdw>
                </a:effectLst>
                <a:latin typeface="Consolas" pitchFamily="49" charset="0"/>
                <a:cs typeface="Consolas" pitchFamily="49" charset="0"/>
              </a:rPr>
              <a:t>Corolario</a:t>
            </a:r>
          </a:p>
          <a:p>
            <a:pPr>
              <a:buClrTx/>
              <a:buNone/>
            </a:pPr>
            <a:r>
              <a:rPr lang="es-AR" sz="2400" dirty="0">
                <a:latin typeface="Consolas" pitchFamily="49" charset="0"/>
                <a:cs typeface="Consolas" pitchFamily="49" charset="0"/>
              </a:rPr>
              <a:t>	Los idiotas son siempre más expertos que las medidas tomadas para evitar el daño.</a:t>
            </a:r>
          </a:p>
          <a:p>
            <a:pPr>
              <a:buClrTx/>
              <a:buNone/>
            </a:pPr>
            <a:r>
              <a:rPr lang="es-AR" sz="2400" b="1" dirty="0">
                <a:effectLst>
                  <a:outerShdw blurRad="38100" dist="38100" dir="2700000" algn="tl">
                    <a:srgbClr val="000000">
                      <a:alpha val="43137"/>
                    </a:srgbClr>
                  </a:outerShdw>
                </a:effectLst>
                <a:latin typeface="Consolas" pitchFamily="49" charset="0"/>
                <a:cs typeface="Consolas" pitchFamily="49" charset="0"/>
              </a:rPr>
              <a:t>Primera Ley de Johnson</a:t>
            </a:r>
          </a:p>
          <a:p>
            <a:pPr>
              <a:buClrTx/>
              <a:buNone/>
            </a:pPr>
            <a:r>
              <a:rPr lang="es-AR" sz="2400" dirty="0">
                <a:latin typeface="Consolas" pitchFamily="49" charset="0"/>
                <a:cs typeface="Consolas" pitchFamily="49" charset="0"/>
              </a:rPr>
              <a:t> Si un sistema se para, lo hará en el peor momento posible.</a:t>
            </a:r>
          </a:p>
          <a:p>
            <a:pPr>
              <a:buClrTx/>
              <a:buNone/>
            </a:pPr>
            <a:r>
              <a:rPr lang="es-AR" sz="2400" b="1" dirty="0">
                <a:effectLst>
                  <a:outerShdw blurRad="38100" dist="38100" dir="2700000" algn="tl">
                    <a:srgbClr val="000000">
                      <a:alpha val="43137"/>
                    </a:srgbClr>
                  </a:outerShdw>
                </a:effectLst>
                <a:latin typeface="Consolas" pitchFamily="49" charset="0"/>
                <a:cs typeface="Consolas" pitchFamily="49" charset="0"/>
              </a:rPr>
              <a:t>Segunda Ley de </a:t>
            </a:r>
            <a:r>
              <a:rPr lang="es-AR" sz="2400" b="1" dirty="0" err="1">
                <a:effectLst>
                  <a:outerShdw blurRad="38100" dist="38100" dir="2700000" algn="tl">
                    <a:srgbClr val="000000">
                      <a:alpha val="43137"/>
                    </a:srgbClr>
                  </a:outerShdw>
                </a:effectLst>
                <a:latin typeface="Consolas" pitchFamily="49" charset="0"/>
                <a:cs typeface="Consolas" pitchFamily="49" charset="0"/>
              </a:rPr>
              <a:t>Sodd</a:t>
            </a:r>
            <a:endParaRPr lang="es-AR" sz="2400" b="1" dirty="0">
              <a:effectLst>
                <a:outerShdw blurRad="38100" dist="38100" dir="2700000" algn="tl">
                  <a:srgbClr val="000000">
                    <a:alpha val="43137"/>
                  </a:srgbClr>
                </a:outerShdw>
              </a:effectLst>
              <a:latin typeface="Consolas" pitchFamily="49" charset="0"/>
              <a:cs typeface="Consolas" pitchFamily="49" charset="0"/>
            </a:endParaRPr>
          </a:p>
          <a:p>
            <a:pPr>
              <a:buClrTx/>
              <a:buNone/>
            </a:pPr>
            <a:r>
              <a:rPr lang="es-AR" sz="2400" dirty="0">
                <a:latin typeface="Consolas" pitchFamily="49" charset="0"/>
                <a:cs typeface="Consolas" pitchFamily="49" charset="0"/>
              </a:rPr>
              <a:t>Tarde o temprano la peor combinación de circunstancias posibles pasarán.</a:t>
            </a:r>
          </a:p>
          <a:p>
            <a:pPr>
              <a:buClrTx/>
              <a:buNone/>
            </a:pPr>
            <a:endParaRPr lang="es-AR" sz="2800" dirty="0">
              <a:latin typeface="Consolas" pitchFamily="49" charset="0"/>
              <a:cs typeface="Consolas" pitchFamily="49" charset="0"/>
            </a:endParaRPr>
          </a:p>
        </p:txBody>
      </p:sp>
      <p:sp>
        <p:nvSpPr>
          <p:cNvPr id="3" name="Slide Number Placeholder 2"/>
          <p:cNvSpPr>
            <a:spLocks noGrp="1"/>
          </p:cNvSpPr>
          <p:nvPr>
            <p:ph type="sldNum" sz="quarter" idx="12"/>
          </p:nvPr>
        </p:nvSpPr>
        <p:spPr/>
        <p:txBody>
          <a:bodyPr/>
          <a:lstStyle/>
          <a:p>
            <a:fld id="{8A38239A-EB90-4045-A7DC-03E6D006563B}" type="slidenum">
              <a:rPr lang="es-AR" smtClean="0"/>
              <a:pPr/>
              <a:t>44</a:t>
            </a:fld>
            <a:endParaRPr lang="es-AR"/>
          </a:p>
        </p:txBody>
      </p:sp>
    </p:spTree>
    <p:extLst>
      <p:ext uri="{BB962C8B-B14F-4D97-AF65-F5344CB8AC3E}">
        <p14:creationId xmlns:p14="http://schemas.microsoft.com/office/powerpoint/2010/main" val="28963119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9632" y="116632"/>
            <a:ext cx="6589199" cy="1280890"/>
          </a:xfrm>
        </p:spPr>
        <p:txBody>
          <a:bodyPr>
            <a:normAutofit/>
          </a:bodyPr>
          <a:lstStyle/>
          <a:p>
            <a:pPr algn="ctr"/>
            <a:r>
              <a:rPr lang="es-AR" sz="3200" b="1" dirty="0"/>
              <a:t>Corolario</a:t>
            </a:r>
            <a:endParaRPr lang="en-US" sz="3200" b="1" dirty="0"/>
          </a:p>
        </p:txBody>
      </p:sp>
      <p:sp>
        <p:nvSpPr>
          <p:cNvPr id="2" name="Content Placeholder 1"/>
          <p:cNvSpPr>
            <a:spLocks noGrp="1"/>
          </p:cNvSpPr>
          <p:nvPr>
            <p:ph idx="1"/>
          </p:nvPr>
        </p:nvSpPr>
        <p:spPr>
          <a:xfrm>
            <a:off x="681561" y="1847497"/>
            <a:ext cx="7734610" cy="3171808"/>
          </a:xfrm>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a:bodyPr>
          <a:lstStyle/>
          <a:p>
            <a:pPr algn="ctr"/>
            <a:endParaRPr lang="es-AR" sz="2400" dirty="0">
              <a:solidFill>
                <a:schemeClr val="tx1"/>
              </a:solidFill>
            </a:endParaRPr>
          </a:p>
          <a:p>
            <a:pPr marL="0" indent="0" algn="ctr">
              <a:lnSpc>
                <a:spcPct val="200000"/>
              </a:lnSpc>
              <a:buNone/>
            </a:pPr>
            <a:r>
              <a:rPr lang="es-AR" sz="2400" dirty="0">
                <a:solidFill>
                  <a:schemeClr val="tx1"/>
                </a:solidFill>
                <a:effectLst>
                  <a:outerShdw blurRad="38100" dist="38100" dir="2700000" algn="tl">
                    <a:srgbClr val="000000">
                      <a:alpha val="43137"/>
                    </a:srgbClr>
                  </a:outerShdw>
                </a:effectLst>
              </a:rPr>
              <a:t>Un sistema debe ser diseñado para resistir la peor combinación de circunstancias posible</a:t>
            </a:r>
            <a:r>
              <a:rPr lang="es-AR" sz="2400" dirty="0">
                <a:solidFill>
                  <a:schemeClr val="tx1"/>
                </a:solidFill>
              </a:rPr>
              <a:t>s.</a:t>
            </a:r>
            <a:endParaRPr lang="en-US" sz="2400" dirty="0">
              <a:solidFill>
                <a:schemeClr val="tx1"/>
              </a:solidFill>
            </a:endParaRPr>
          </a:p>
        </p:txBody>
      </p:sp>
      <p:sp>
        <p:nvSpPr>
          <p:cNvPr id="3" name="Slide Number Placeholder 2"/>
          <p:cNvSpPr>
            <a:spLocks noGrp="1"/>
          </p:cNvSpPr>
          <p:nvPr>
            <p:ph type="sldNum" sz="quarter" idx="12"/>
          </p:nvPr>
        </p:nvSpPr>
        <p:spPr/>
        <p:txBody>
          <a:bodyPr/>
          <a:lstStyle/>
          <a:p>
            <a:fld id="{8A38239A-EB90-4045-A7DC-03E6D006563B}" type="slidenum">
              <a:rPr lang="es-AR" smtClean="0"/>
              <a:pPr/>
              <a:t>45</a:t>
            </a:fld>
            <a:endParaRPr lang="es-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A38239A-EB90-4045-A7DC-03E6D006563B}" type="slidenum">
              <a:rPr lang="es-AR" smtClean="0"/>
              <a:pPr/>
              <a:t>46</a:t>
            </a:fld>
            <a:endParaRPr lang="es-AR"/>
          </a:p>
        </p:txBody>
      </p:sp>
      <p:pic>
        <p:nvPicPr>
          <p:cNvPr id="1026" name="Picture 2" descr="Meme Feel Like A Sir - fin de la presentacion gracias por su atencion -  3287183">
            <a:extLst>
              <a:ext uri="{FF2B5EF4-FFF2-40B4-BE49-F238E27FC236}">
                <a16:creationId xmlns:a16="http://schemas.microsoft.com/office/drawing/2014/main" id="{CAF2CB13-B791-4962-AE5F-19E5DA3B4D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611"/>
          <a:stretch/>
        </p:blipFill>
        <p:spPr bwMode="auto">
          <a:xfrm>
            <a:off x="2555776" y="1772816"/>
            <a:ext cx="3810000" cy="36724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8173</TotalTime>
  <Words>1958</Words>
  <Application>Microsoft Office PowerPoint</Application>
  <PresentationFormat>Presentación en pantalla (4:3)</PresentationFormat>
  <Paragraphs>337</Paragraphs>
  <Slides>46</Slides>
  <Notes>2</Notes>
  <HiddenSlides>0</HiddenSlides>
  <MMClips>0</MMClips>
  <ScaleCrop>false</ScaleCrop>
  <HeadingPairs>
    <vt:vector size="4" baseType="variant">
      <vt:variant>
        <vt:lpstr>Tema</vt:lpstr>
      </vt:variant>
      <vt:variant>
        <vt:i4>1</vt:i4>
      </vt:variant>
      <vt:variant>
        <vt:lpstr>Títulos de diapositiva</vt:lpstr>
      </vt:variant>
      <vt:variant>
        <vt:i4>46</vt:i4>
      </vt:variant>
    </vt:vector>
  </HeadingPairs>
  <TitlesOfParts>
    <vt:vector size="47" baseType="lpstr">
      <vt:lpstr>Espiral</vt:lpstr>
      <vt:lpstr>Sistemas de Tiempo Real    Cátedra de Sistemas Operativos Avanzados</vt:lpstr>
      <vt:lpstr>Objetivos</vt:lpstr>
      <vt:lpstr>Ejemplos</vt:lpstr>
      <vt:lpstr>¿Qué tienen en común?</vt:lpstr>
      <vt:lpstr>Concepto de Tiempo</vt:lpstr>
      <vt:lpstr>Presentación de PowerPoint</vt:lpstr>
      <vt:lpstr>Conceptos erróneos más comunes </vt:lpstr>
      <vt:lpstr>Características principales de STR</vt:lpstr>
      <vt:lpstr> Sistema orientado a Bus</vt:lpstr>
      <vt:lpstr>System-on-a-Chip </vt:lpstr>
      <vt:lpstr>System-on-a-Chip </vt:lpstr>
      <vt:lpstr>Requisitos específicos de temporización</vt:lpstr>
      <vt:lpstr>Limitaciones de los STR corrientes</vt:lpstr>
      <vt:lpstr>Limitaciones de los STR corrientes</vt:lpstr>
      <vt:lpstr>Limitaciones de los STR corrientes</vt:lpstr>
      <vt:lpstr>Limitaciones de los STR corrientes</vt:lpstr>
      <vt:lpstr>Características deseables </vt:lpstr>
      <vt:lpstr>Lograr Previsibilidad</vt:lpstr>
      <vt:lpstr>Traducción Dirección de Memoria</vt:lpstr>
      <vt:lpstr>Sistemas de Memoria Virtual en RTS</vt:lpstr>
      <vt:lpstr>Parámetros de una tarea</vt:lpstr>
      <vt:lpstr>Parámetros de una tarea</vt:lpstr>
      <vt:lpstr>Implementando SO de Tiempo Real</vt:lpstr>
      <vt:lpstr>Definición de Conceptos Básicos</vt:lpstr>
      <vt:lpstr>Minimización de Latencia</vt:lpstr>
      <vt:lpstr>Latencia de Interrupción</vt:lpstr>
      <vt:lpstr>Latencia  del dispatcher</vt:lpstr>
      <vt:lpstr>Planificación no apropiativa</vt:lpstr>
      <vt:lpstr>Planificación apropiativa</vt:lpstr>
      <vt:lpstr>Conceptos Básicos</vt:lpstr>
      <vt:lpstr>Kernels Apropiativos</vt:lpstr>
      <vt:lpstr>Tipos Planificadores de Tiempo Real</vt:lpstr>
      <vt:lpstr>Tipos Planificadores de Tiempo Real</vt:lpstr>
      <vt:lpstr>Tipos de activación</vt:lpstr>
      <vt:lpstr>Planificación según periodo</vt:lpstr>
      <vt:lpstr>Planificación Periódica Prioridad Fija</vt:lpstr>
      <vt:lpstr>Planificación Periódica Prioridad Dinámica</vt:lpstr>
      <vt:lpstr>Planificación No Periódica Prioridad Fija</vt:lpstr>
      <vt:lpstr>Planificación No Periódica Prioridad Dinámica</vt:lpstr>
      <vt:lpstr>Planificación por prioridad monótona en tasa</vt:lpstr>
      <vt:lpstr>Deadlines perdidos con Planificación por prioridad monótona en tasa</vt:lpstr>
      <vt:lpstr>Planificación por prioridad en finalización de plazo.</vt:lpstr>
      <vt:lpstr>Presentación de PowerPoint</vt:lpstr>
      <vt:lpstr>Presentación de PowerPoint</vt:lpstr>
      <vt:lpstr>Corolario</vt:lpstr>
      <vt:lpstr>Presentación de PowerPoint</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Real-Time Systems</dc:title>
  <dc:creator>Graciela</dc:creator>
  <cp:lastModifiedBy>Adagio Matias Ezequiel</cp:lastModifiedBy>
  <cp:revision>532</cp:revision>
  <dcterms:created xsi:type="dcterms:W3CDTF">2012-04-15T17:20:16Z</dcterms:created>
  <dcterms:modified xsi:type="dcterms:W3CDTF">2024-09-04T23:21:04Z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c2abd79-57a9-4473-8700-c843f76a1e37_Enabled">
    <vt:lpwstr>true</vt:lpwstr>
  </property>
  <property fmtid="{D5CDD505-2E9C-101B-9397-08002B2CF9AE}" pid="3" name="MSIP_Label_0c2abd79-57a9-4473-8700-c843f76a1e37_SetDate">
    <vt:lpwstr>2022-09-09T13:40:44Z</vt:lpwstr>
  </property>
  <property fmtid="{D5CDD505-2E9C-101B-9397-08002B2CF9AE}" pid="4" name="MSIP_Label_0c2abd79-57a9-4473-8700-c843f76a1e37_Method">
    <vt:lpwstr>Privileged</vt:lpwstr>
  </property>
  <property fmtid="{D5CDD505-2E9C-101B-9397-08002B2CF9AE}" pid="5" name="MSIP_Label_0c2abd79-57a9-4473-8700-c843f76a1e37_Name">
    <vt:lpwstr>Internal</vt:lpwstr>
  </property>
  <property fmtid="{D5CDD505-2E9C-101B-9397-08002B2CF9AE}" pid="6" name="MSIP_Label_0c2abd79-57a9-4473-8700-c843f76a1e37_SiteId">
    <vt:lpwstr>35595a02-4d6d-44ac-99e1-f9ab4cd872db</vt:lpwstr>
  </property>
  <property fmtid="{D5CDD505-2E9C-101B-9397-08002B2CF9AE}" pid="7" name="MSIP_Label_0c2abd79-57a9-4473-8700-c843f76a1e37_ActionId">
    <vt:lpwstr>16c3cae0-83d6-4f48-b0af-83f55b429bd7</vt:lpwstr>
  </property>
  <property fmtid="{D5CDD505-2E9C-101B-9397-08002B2CF9AE}" pid="8" name="MSIP_Label_0c2abd79-57a9-4473-8700-c843f76a1e37_ContentBits">
    <vt:lpwstr>0</vt:lpwstr>
  </property>
</Properties>
</file>