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8" r:id="rId4"/>
  </p:sldMasterIdLst>
  <p:notesMasterIdLst>
    <p:notesMasterId r:id="rId40"/>
  </p:notesMasterIdLst>
  <p:sldIdLst>
    <p:sldId id="381" r:id="rId5"/>
    <p:sldId id="382" r:id="rId6"/>
    <p:sldId id="256" r:id="rId7"/>
    <p:sldId id="357" r:id="rId8"/>
    <p:sldId id="332" r:id="rId9"/>
    <p:sldId id="359" r:id="rId10"/>
    <p:sldId id="365" r:id="rId11"/>
    <p:sldId id="334" r:id="rId12"/>
    <p:sldId id="375" r:id="rId13"/>
    <p:sldId id="336" r:id="rId14"/>
    <p:sldId id="366" r:id="rId15"/>
    <p:sldId id="335" r:id="rId16"/>
    <p:sldId id="337" r:id="rId17"/>
    <p:sldId id="338" r:id="rId18"/>
    <p:sldId id="340" r:id="rId19"/>
    <p:sldId id="341" r:id="rId20"/>
    <p:sldId id="342" r:id="rId21"/>
    <p:sldId id="343" r:id="rId22"/>
    <p:sldId id="344" r:id="rId23"/>
    <p:sldId id="358" r:id="rId24"/>
    <p:sldId id="345" r:id="rId25"/>
    <p:sldId id="346" r:id="rId26"/>
    <p:sldId id="347" r:id="rId27"/>
    <p:sldId id="349" r:id="rId28"/>
    <p:sldId id="350" r:id="rId29"/>
    <p:sldId id="376" r:id="rId30"/>
    <p:sldId id="351" r:id="rId31"/>
    <p:sldId id="367" r:id="rId32"/>
    <p:sldId id="370" r:id="rId33"/>
    <p:sldId id="371" r:id="rId34"/>
    <p:sldId id="372" r:id="rId35"/>
    <p:sldId id="373" r:id="rId36"/>
    <p:sldId id="379" r:id="rId37"/>
    <p:sldId id="380" r:id="rId38"/>
    <p:sldId id="286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C5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A75CF5-EEDE-4925-85AB-1BEBB7894283}" v="13" dt="2023-04-24T20:56:07.4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2" autoAdjust="0"/>
    <p:restoredTop sz="94207" autoAdjust="0"/>
  </p:normalViewPr>
  <p:slideViewPr>
    <p:cSldViewPr snapToGrid="0">
      <p:cViewPr varScale="1">
        <p:scale>
          <a:sx n="81" d="100"/>
          <a:sy n="81" d="100"/>
        </p:scale>
        <p:origin x="106" y="58"/>
      </p:cViewPr>
      <p:guideLst/>
    </p:cSldViewPr>
  </p:slideViewPr>
  <p:outlineViewPr>
    <p:cViewPr>
      <p:scale>
        <a:sx n="33" d="100"/>
        <a:sy n="33" d="100"/>
      </p:scale>
      <p:origin x="0" y="-5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62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9B3F9E-9687-47C3-AE4B-42AF7279EA16}" type="datetimeFigureOut">
              <a:rPr lang="es-AR" smtClean="0"/>
              <a:t>24/4/2023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43EC3-2513-4938-AA7F-DF159723D26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56522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24/04/2023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2430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24/04/2023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8593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24/04/2023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8069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24/04/2023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5098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24/04/2023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5290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24/04/2023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0004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24/04/2023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4616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24/04/2023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8477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24/04/2023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1616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24/04/2023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9076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24/04/2023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6952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24/04/2023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8583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24/04/2023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40441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24/04/2023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1052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24/04/2023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45825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F27B-A933-4019-B579-D5B42C28646C}" type="datetimeFigureOut">
              <a:rPr lang="es-MX" smtClean="0"/>
              <a:t>24/04/2023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0583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7F27B-A933-4019-B579-D5B42C28646C}" type="datetimeFigureOut">
              <a:rPr lang="es-MX" smtClean="0"/>
              <a:t>24/04/2023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5161285-6D45-4A4C-BC72-F7266A558D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5284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Word_Document1.docx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B2F54B-6772-5FC2-FD16-C554DB480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6216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IMPORTANTE</a:t>
            </a:r>
            <a:endParaRPr lang="es-AR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2758698-55B6-8635-514D-D6985ABA13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127" y="1835701"/>
            <a:ext cx="6663124" cy="4398189"/>
          </a:xfr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927B431-FA5D-D17E-7BCF-9E6152277639}"/>
              </a:ext>
            </a:extLst>
          </p:cNvPr>
          <p:cNvSpPr/>
          <p:nvPr/>
        </p:nvSpPr>
        <p:spPr>
          <a:xfrm>
            <a:off x="527901" y="3016577"/>
            <a:ext cx="3846136" cy="2450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03F0C8D-4A98-9B82-E2EF-7C428758EC9A}"/>
              </a:ext>
            </a:extLst>
          </p:cNvPr>
          <p:cNvSpPr/>
          <p:nvPr/>
        </p:nvSpPr>
        <p:spPr>
          <a:xfrm>
            <a:off x="527901" y="3261674"/>
            <a:ext cx="3846136" cy="5253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3695CEC-F700-0062-4DD5-55BE4D60A55F}"/>
              </a:ext>
            </a:extLst>
          </p:cNvPr>
          <p:cNvSpPr/>
          <p:nvPr/>
        </p:nvSpPr>
        <p:spPr>
          <a:xfrm>
            <a:off x="5374850" y="3268744"/>
            <a:ext cx="1856627" cy="5253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474FEC6-93EF-5886-2812-8100C579ACFD}"/>
              </a:ext>
            </a:extLst>
          </p:cNvPr>
          <p:cNvSpPr/>
          <p:nvPr/>
        </p:nvSpPr>
        <p:spPr>
          <a:xfrm>
            <a:off x="548127" y="3797431"/>
            <a:ext cx="3846136" cy="23471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7210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ABD683-DD56-DAFE-42AA-5BDEFAF29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CAEE81-18C6-34C0-2201-1452B76AA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dirty="0">
                <a:solidFill>
                  <a:srgbClr val="FF0000"/>
                </a:solidFill>
              </a:rPr>
              <a:t>¿Que entra en el parcial?</a:t>
            </a:r>
          </a:p>
          <a:p>
            <a:r>
              <a:rPr lang="es-MX" dirty="0"/>
              <a:t>Es solo teórico</a:t>
            </a:r>
          </a:p>
          <a:p>
            <a:r>
              <a:rPr lang="es-MX" dirty="0"/>
              <a:t>Tiempo Real</a:t>
            </a:r>
          </a:p>
          <a:p>
            <a:r>
              <a:rPr lang="es-MX" dirty="0"/>
              <a:t>Conceptos de Sistemas embebidos</a:t>
            </a:r>
          </a:p>
          <a:p>
            <a:r>
              <a:rPr lang="es-MX" dirty="0"/>
              <a:t>Tipos de  Señales</a:t>
            </a:r>
          </a:p>
          <a:p>
            <a:r>
              <a:rPr lang="es-MX" dirty="0"/>
              <a:t>Conceptos de Máquinas de estados</a:t>
            </a:r>
          </a:p>
          <a:p>
            <a:r>
              <a:rPr lang="es-MX" dirty="0"/>
              <a:t>Conceptos de temporizadores</a:t>
            </a:r>
          </a:p>
          <a:p>
            <a:r>
              <a:rPr lang="es-MX" dirty="0"/>
              <a:t>Internet de las Cosas</a:t>
            </a:r>
          </a:p>
          <a:p>
            <a:endParaRPr lang="es-MX" dirty="0"/>
          </a:p>
          <a:p>
            <a:endParaRPr lang="es-AR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A4EC08D-0E91-7A5E-655A-186CAB0EF4FE}"/>
              </a:ext>
            </a:extLst>
          </p:cNvPr>
          <p:cNvSpPr txBox="1">
            <a:spLocks/>
          </p:cNvSpPr>
          <p:nvPr/>
        </p:nvSpPr>
        <p:spPr>
          <a:xfrm>
            <a:off x="2592925" y="624110"/>
            <a:ext cx="8911687" cy="68621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/>
              <a:t>IMPORTANTE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630526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8727A55F-007D-4D0E-AAA3-601B855BA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3137" y="522755"/>
            <a:ext cx="9937164" cy="1111173"/>
          </a:xfrm>
        </p:spPr>
        <p:txBody>
          <a:bodyPr>
            <a:normAutofit fontScale="90000"/>
          </a:bodyPr>
          <a:lstStyle/>
          <a:p>
            <a:pPr algn="ctr"/>
            <a:r>
              <a:rPr lang="es-MX" sz="4400" i="1" dirty="0">
                <a:effectLst/>
                <a:cs typeface="Calibri"/>
              </a:rPr>
              <a:t>Temporizadores </a:t>
            </a:r>
            <a:r>
              <a:rPr lang="es-MX" sz="4400" i="1" dirty="0">
                <a:cs typeface="Calibri"/>
              </a:rPr>
              <a:t>e </a:t>
            </a:r>
            <a:r>
              <a:rPr lang="es-MX" sz="4400" i="1" dirty="0">
                <a:effectLst/>
                <a:cs typeface="Calibri"/>
              </a:rPr>
              <a:t>Interrupciones </a:t>
            </a:r>
            <a:br>
              <a:rPr lang="es-MX" sz="4400" i="1" dirty="0">
                <a:effectLst/>
                <a:cs typeface="Calibri"/>
              </a:rPr>
            </a:br>
            <a:r>
              <a:rPr lang="es-MX" sz="4400" i="1" dirty="0">
                <a:effectLst/>
                <a:cs typeface="Calibri"/>
              </a:rPr>
              <a:t>en Arduino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106F65B1-FC73-48BC-A540-BAAD49D65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014" y="4623920"/>
            <a:ext cx="11736388" cy="17113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es-AR" sz="4000" i="1" dirty="0"/>
              <a:t>Sistemas Operativos Avanzados</a:t>
            </a:r>
          </a:p>
          <a:p>
            <a:r>
              <a:rPr lang="es-ES" altLang="es-AR" sz="4000" b="0" dirty="0"/>
              <a:t>(</a:t>
            </a:r>
            <a:r>
              <a:rPr lang="es-ES" altLang="es-AR" sz="4000" b="0" dirty="0" err="1"/>
              <a:t>cod</a:t>
            </a:r>
            <a:r>
              <a:rPr lang="es-ES" altLang="es-AR" sz="4000" b="0" dirty="0"/>
              <a:t>. 3660/1123)</a:t>
            </a:r>
          </a:p>
        </p:txBody>
      </p:sp>
    </p:spTree>
    <p:extLst>
      <p:ext uri="{BB962C8B-B14F-4D97-AF65-F5344CB8AC3E}">
        <p14:creationId xmlns:p14="http://schemas.microsoft.com/office/powerpoint/2010/main" val="1430577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Agenda</a:t>
            </a:r>
            <a:endParaRPr lang="es-MX" sz="4400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5F582E4-A316-43F3-BD09-2A504570FB42}"/>
              </a:ext>
            </a:extLst>
          </p:cNvPr>
          <p:cNvSpPr txBox="1">
            <a:spLocks/>
          </p:cNvSpPr>
          <p:nvPr/>
        </p:nvSpPr>
        <p:spPr>
          <a:xfrm>
            <a:off x="1307579" y="1147800"/>
            <a:ext cx="9119918" cy="54478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b="1" dirty="0">
                <a:ea typeface="+mn-lt"/>
                <a:cs typeface="+mn-lt"/>
              </a:rPr>
              <a:t>Arduino </a:t>
            </a:r>
            <a:r>
              <a:rPr lang="es-AR" sz="3900" b="1" dirty="0" err="1">
                <a:ea typeface="+mn-lt"/>
                <a:cs typeface="+mn-lt"/>
              </a:rPr>
              <a:t>delay</a:t>
            </a:r>
            <a:endParaRPr lang="es-AR" sz="3900" b="1" dirty="0">
              <a:ea typeface="+mn-lt"/>
              <a:cs typeface="+mn-lt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temporizador software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temporizador Hardware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lectura por interrupciones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68741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ARDUINO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9156954" cy="8015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Arduino en </a:t>
            </a:r>
            <a:r>
              <a:rPr lang="es-AR" sz="2800" dirty="0" err="1">
                <a:ea typeface="+mn-lt"/>
                <a:cs typeface="+mn-lt"/>
              </a:rPr>
              <a:t>Thinkercad</a:t>
            </a:r>
            <a:r>
              <a:rPr lang="es-AR" sz="2800" dirty="0">
                <a:ea typeface="+mn-lt"/>
                <a:cs typeface="+mn-lt"/>
              </a:rPr>
              <a:t> (Ejemplo LED):</a:t>
            </a:r>
            <a:endParaRPr lang="es-AR" dirty="0">
              <a:effectLst/>
            </a:endParaRP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E4187AF-F1B4-45A5-9004-A6B19D4FC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338" y="1949380"/>
            <a:ext cx="5363323" cy="456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636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ARDUINO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2453503" y="1197198"/>
            <a:ext cx="7269543" cy="552828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Uso </a:t>
            </a:r>
            <a:r>
              <a:rPr lang="es-AR" sz="2800" dirty="0" err="1">
                <a:ea typeface="+mn-lt"/>
                <a:cs typeface="+mn-lt"/>
              </a:rPr>
              <a:t>delay</a:t>
            </a:r>
            <a:r>
              <a:rPr lang="es-AR" sz="2800" dirty="0">
                <a:ea typeface="+mn-lt"/>
                <a:cs typeface="+mn-lt"/>
              </a:rPr>
              <a:t>:</a:t>
            </a:r>
          </a:p>
          <a:p>
            <a:pPr marL="0" indent="0">
              <a:buNone/>
            </a:pPr>
            <a:endParaRPr lang="es-AR" dirty="0">
              <a:effectLst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Ventajas: Sencillo manejo del tiempo.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Desventaja: Bloquea el SE (asincrónico).</a:t>
            </a:r>
          </a:p>
          <a:p>
            <a:pPr marL="457200" lvl="1" indent="0">
              <a:buNone/>
            </a:pPr>
            <a:endParaRPr lang="es-AR" sz="26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No </a:t>
            </a:r>
            <a:r>
              <a:rPr lang="es-AR" sz="2800" dirty="0" err="1">
                <a:ea typeface="+mn-lt"/>
                <a:cs typeface="+mn-lt"/>
              </a:rPr>
              <a:t>delay</a:t>
            </a:r>
            <a:r>
              <a:rPr lang="es-AR" sz="2800" dirty="0">
                <a:ea typeface="+mn-lt"/>
                <a:cs typeface="+mn-lt"/>
              </a:rPr>
              <a:t>:</a:t>
            </a:r>
          </a:p>
          <a:p>
            <a:pPr marL="0" indent="0">
              <a:buNone/>
            </a:pPr>
            <a:endParaRPr lang="es-AR" dirty="0">
              <a:effectLst/>
            </a:endParaRP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Temporizador por Software.</a:t>
            </a: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Temporizador Hardware</a:t>
            </a:r>
          </a:p>
        </p:txBody>
      </p:sp>
    </p:spTree>
    <p:extLst>
      <p:ext uri="{BB962C8B-B14F-4D97-AF65-F5344CB8AC3E}">
        <p14:creationId xmlns:p14="http://schemas.microsoft.com/office/powerpoint/2010/main" val="941538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Agenda</a:t>
            </a:r>
            <a:endParaRPr lang="es-MX" sz="4400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5F582E4-A316-43F3-BD09-2A504570FB42}"/>
              </a:ext>
            </a:extLst>
          </p:cNvPr>
          <p:cNvSpPr txBox="1">
            <a:spLocks/>
          </p:cNvSpPr>
          <p:nvPr/>
        </p:nvSpPr>
        <p:spPr>
          <a:xfrm>
            <a:off x="1307576" y="1147800"/>
            <a:ext cx="9119918" cy="54478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</a:t>
            </a:r>
            <a:r>
              <a:rPr lang="es-AR" sz="3900" dirty="0" err="1">
                <a:ea typeface="+mn-lt"/>
                <a:cs typeface="+mn-lt"/>
              </a:rPr>
              <a:t>delay</a:t>
            </a:r>
            <a:endParaRPr lang="es-AR" sz="3900" dirty="0">
              <a:ea typeface="+mn-lt"/>
              <a:cs typeface="+mn-lt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b="1" dirty="0">
                <a:ea typeface="+mn-lt"/>
                <a:cs typeface="+mn-lt"/>
              </a:rPr>
              <a:t>Arduino temporizador software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temporizador Hardware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lectura por interrupciones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6156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AR" sz="4400" dirty="0">
                <a:ea typeface="+mn-lt"/>
                <a:cs typeface="+mn-lt"/>
              </a:rPr>
              <a:t>Temporizador por software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7269543" cy="15710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Ejemplo: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A4C7F364-8B9F-43D0-9803-E8767EF14E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2517160"/>
              </p:ext>
            </p:extLst>
          </p:nvPr>
        </p:nvGraphicFramePr>
        <p:xfrm>
          <a:off x="3407134" y="903910"/>
          <a:ext cx="5961888" cy="595409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24260">
                  <a:extLst>
                    <a:ext uri="{9D8B030D-6E8A-4147-A177-3AD203B41FA5}">
                      <a16:colId xmlns:a16="http://schemas.microsoft.com/office/drawing/2014/main" val="4103265354"/>
                    </a:ext>
                  </a:extLst>
                </a:gridCol>
                <a:gridCol w="5737628">
                  <a:extLst>
                    <a:ext uri="{9D8B030D-6E8A-4147-A177-3AD203B41FA5}">
                      <a16:colId xmlns:a16="http://schemas.microsoft.com/office/drawing/2014/main" val="4090033334"/>
                    </a:ext>
                  </a:extLst>
                </a:gridCol>
              </a:tblGrid>
              <a:tr h="539009"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1000" b="0" u="none" strike="noStrike" dirty="0">
                          <a:solidFill>
                            <a:schemeClr val="bg1"/>
                          </a:solidFill>
                          <a:effectLst/>
                          <a:latin typeface="Consolas" panose="020B0609020204030204" pitchFamily="49" charset="0"/>
                        </a:rPr>
                        <a:t> </a:t>
                      </a:r>
                      <a:endParaRPr lang="es-419" sz="1600" b="0" i="0" u="none" strike="noStrike" dirty="0">
                        <a:solidFill>
                          <a:schemeClr val="bg1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56228" marR="56228" marT="6248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b="0" u="none" strike="noStrike" dirty="0">
                          <a:solidFill>
                            <a:schemeClr val="bg1"/>
                          </a:solidFill>
                          <a:effectLst/>
                          <a:latin typeface="Consolas" panose="020B0609020204030204" pitchFamily="49" charset="0"/>
                        </a:rPr>
                        <a:t>#define TIEMPO_MAX_MILIS 500</a:t>
                      </a:r>
                      <a:endParaRPr lang="es-AR" sz="2800" b="0" u="none" strike="noStrike" dirty="0">
                        <a:solidFill>
                          <a:schemeClr val="bg1"/>
                        </a:solidFill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b="0" u="none" strike="noStrike" dirty="0" err="1">
                          <a:solidFill>
                            <a:schemeClr val="bg1"/>
                          </a:solidFill>
                          <a:effectLst/>
                          <a:latin typeface="Consolas" panose="020B0609020204030204" pitchFamily="49" charset="0"/>
                        </a:rPr>
                        <a:t>unsigned</a:t>
                      </a:r>
                      <a:r>
                        <a:rPr lang="es-AR" sz="1400" b="0" u="none" strike="noStrike" dirty="0">
                          <a:solidFill>
                            <a:schemeClr val="bg1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s-AR" sz="1400" b="0" u="none" strike="noStrike" dirty="0" err="1">
                          <a:solidFill>
                            <a:schemeClr val="bg1"/>
                          </a:solidFill>
                          <a:effectLst/>
                          <a:latin typeface="Consolas" panose="020B0609020204030204" pitchFamily="49" charset="0"/>
                        </a:rPr>
                        <a:t>long</a:t>
                      </a:r>
                      <a:r>
                        <a:rPr lang="es-AR" sz="1400" b="0" u="none" strike="noStrike" dirty="0">
                          <a:solidFill>
                            <a:schemeClr val="bg1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s-AR" sz="1400" b="0" u="none" strike="noStrike" dirty="0" err="1">
                          <a:solidFill>
                            <a:schemeClr val="bg1"/>
                          </a:solidFill>
                          <a:effectLst/>
                          <a:latin typeface="Consolas" panose="020B0609020204030204" pitchFamily="49" charset="0"/>
                        </a:rPr>
                        <a:t>tiempo_actual</a:t>
                      </a:r>
                      <a:r>
                        <a:rPr lang="es-AR" sz="1400" b="0" u="none" strike="noStrike" dirty="0">
                          <a:solidFill>
                            <a:schemeClr val="bg1"/>
                          </a:solidFill>
                          <a:effectLst/>
                          <a:latin typeface="Consolas" panose="020B0609020204030204" pitchFamily="49" charset="0"/>
                        </a:rPr>
                        <a:t>,  </a:t>
                      </a:r>
                      <a:r>
                        <a:rPr lang="es-AR" sz="1400" b="0" u="none" strike="noStrike" dirty="0" err="1">
                          <a:solidFill>
                            <a:schemeClr val="bg1"/>
                          </a:solidFill>
                          <a:effectLst/>
                          <a:latin typeface="Consolas" panose="020B0609020204030204" pitchFamily="49" charset="0"/>
                        </a:rPr>
                        <a:t>tiempo_anterior</a:t>
                      </a:r>
                      <a:r>
                        <a:rPr lang="es-AR" sz="1400" b="0" u="none" strike="noStrike" dirty="0">
                          <a:solidFill>
                            <a:schemeClr val="bg1"/>
                          </a:solidFill>
                          <a:effectLst/>
                          <a:latin typeface="Consolas" panose="020B0609020204030204" pitchFamily="49" charset="0"/>
                        </a:rPr>
                        <a:t>;</a:t>
                      </a:r>
                      <a:endParaRPr lang="es-AR" sz="2800" b="0" u="none" strike="noStrike" dirty="0">
                        <a:solidFill>
                          <a:schemeClr val="bg1"/>
                        </a:solidFill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b="0" u="none" strike="noStrike" dirty="0">
                          <a:solidFill>
                            <a:schemeClr val="bg1"/>
                          </a:solidFill>
                          <a:effectLst/>
                          <a:latin typeface="Consolas" panose="020B0609020204030204" pitchFamily="49" charset="0"/>
                        </a:rPr>
                        <a:t> </a:t>
                      </a:r>
                      <a:endParaRPr lang="es-AR" sz="2800" b="0" i="0" u="none" strike="noStrike" dirty="0">
                        <a:solidFill>
                          <a:schemeClr val="bg1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56228" marR="56228" marT="6248" marB="0"/>
                </a:tc>
                <a:extLst>
                  <a:ext uri="{0D108BD9-81ED-4DB2-BD59-A6C34878D82A}">
                    <a16:rowId xmlns:a16="http://schemas.microsoft.com/office/drawing/2014/main" val="2951288135"/>
                  </a:ext>
                </a:extLst>
              </a:tr>
              <a:tr h="1070492"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1000" u="none" strike="noStrike" dirty="0">
                          <a:effectLst/>
                          <a:latin typeface="Consolas" panose="020B0609020204030204" pitchFamily="49" charset="0"/>
                        </a:rPr>
                        <a:t> </a:t>
                      </a:r>
                      <a:endParaRPr lang="es-419" sz="1600" b="0" i="0" u="none" strike="noStrike" dirty="0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56228" marR="56228" marT="6248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 err="1">
                          <a:effectLst/>
                          <a:latin typeface="Consolas" panose="020B0609020204030204" pitchFamily="49" charset="0"/>
                        </a:rPr>
                        <a:t>void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s-AR" sz="1400" b="1" u="none" strike="noStrike" dirty="0" err="1">
                          <a:effectLst/>
                          <a:latin typeface="Consolas" panose="020B0609020204030204" pitchFamily="49" charset="0"/>
                        </a:rPr>
                        <a:t>setup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()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{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 // Toma la primera medición del tiempo.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  </a:t>
                      </a:r>
                      <a:r>
                        <a:rPr lang="es-AR" sz="1400" u="none" strike="noStrike" dirty="0" err="1">
                          <a:effectLst/>
                          <a:latin typeface="Consolas" panose="020B0609020204030204" pitchFamily="49" charset="0"/>
                        </a:rPr>
                        <a:t>tiempo_actual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= </a:t>
                      </a:r>
                      <a:r>
                        <a:rPr lang="es-AR" sz="1400" b="1" u="none" strike="noStrike" dirty="0" err="1">
                          <a:effectLst/>
                          <a:latin typeface="Consolas" panose="020B0609020204030204" pitchFamily="49" charset="0"/>
                        </a:rPr>
                        <a:t>millis</a:t>
                      </a:r>
                      <a:r>
                        <a:rPr lang="es-AR" sz="1400" b="1" u="none" strike="noStrike" dirty="0">
                          <a:effectLst/>
                          <a:latin typeface="Consolas" panose="020B0609020204030204" pitchFamily="49" charset="0"/>
                        </a:rPr>
                        <a:t>()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;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  ...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}</a:t>
                      </a:r>
                      <a:endParaRPr lang="es-AR" sz="2800" b="0" i="0" u="none" strike="noStrike" dirty="0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56228" marR="56228" marT="6248" marB="0"/>
                </a:tc>
                <a:extLst>
                  <a:ext uri="{0D108BD9-81ED-4DB2-BD59-A6C34878D82A}">
                    <a16:rowId xmlns:a16="http://schemas.microsoft.com/office/drawing/2014/main" val="3894361884"/>
                  </a:ext>
                </a:extLst>
              </a:tr>
              <a:tr h="2842103"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1000" u="none" strike="noStrike" dirty="0">
                          <a:effectLst/>
                          <a:latin typeface="Consolas" panose="020B0609020204030204" pitchFamily="49" charset="0"/>
                        </a:rPr>
                        <a:t> </a:t>
                      </a:r>
                      <a:endParaRPr lang="es-419" sz="1600" b="0" i="0" u="none" strike="noStrike" dirty="0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56228" marR="56228" marT="6248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 err="1">
                          <a:effectLst/>
                          <a:latin typeface="Consolas" panose="020B0609020204030204" pitchFamily="49" charset="0"/>
                        </a:rPr>
                        <a:t>void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s-AR" sz="1400" b="1" u="none" strike="noStrike" dirty="0" err="1">
                          <a:effectLst/>
                          <a:latin typeface="Consolas" panose="020B0609020204030204" pitchFamily="49" charset="0"/>
                        </a:rPr>
                        <a:t>loop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()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{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...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// Toma el tiempo actual.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</a:t>
                      </a:r>
                      <a:r>
                        <a:rPr lang="es-AR" sz="1400" u="none" strike="noStrike" dirty="0" err="1">
                          <a:effectLst/>
                          <a:latin typeface="Consolas" panose="020B0609020204030204" pitchFamily="49" charset="0"/>
                        </a:rPr>
                        <a:t>tiempo_actual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= </a:t>
                      </a:r>
                      <a:r>
                        <a:rPr lang="es-AR" sz="1400" u="none" strike="noStrike" dirty="0" err="1">
                          <a:effectLst/>
                          <a:latin typeface="Consolas" panose="020B0609020204030204" pitchFamily="49" charset="0"/>
                        </a:rPr>
                        <a:t>millis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();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 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// Verifica cuanto transcurrido de tiempo.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</a:t>
                      </a:r>
                      <a:r>
                        <a:rPr lang="es-AR" sz="1400" u="none" strike="noStrike" dirty="0" err="1">
                          <a:effectLst/>
                          <a:latin typeface="Consolas" panose="020B0609020204030204" pitchFamily="49" charset="0"/>
                        </a:rPr>
                        <a:t>if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( (</a:t>
                      </a:r>
                      <a:r>
                        <a:rPr lang="es-AR" sz="1400" u="none" strike="noStrike" dirty="0" err="1">
                          <a:effectLst/>
                          <a:latin typeface="Consolas" panose="020B0609020204030204" pitchFamily="49" charset="0"/>
                        </a:rPr>
                        <a:t>tiempo_actual-tiempo_anterior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) &gt; TIEMPO_MAX_MILIS )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{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  // Actualizo el tiempo anterior.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  </a:t>
                      </a:r>
                      <a:r>
                        <a:rPr lang="es-AR" sz="1400" u="none" strike="noStrike" dirty="0" err="1">
                          <a:effectLst/>
                          <a:latin typeface="Consolas" panose="020B0609020204030204" pitchFamily="49" charset="0"/>
                        </a:rPr>
                        <a:t>tiempo_anterior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= </a:t>
                      </a:r>
                      <a:r>
                        <a:rPr lang="es-AR" sz="1400" u="none" strike="noStrike" dirty="0" err="1">
                          <a:effectLst/>
                          <a:latin typeface="Consolas" panose="020B0609020204030204" pitchFamily="49" charset="0"/>
                        </a:rPr>
                        <a:t>tiempo_actual</a:t>
                      </a: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;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 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  // Realizo la acción...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  ...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  }</a:t>
                      </a:r>
                      <a:endParaRPr lang="es-AR" sz="2800" u="none" strike="noStrike" dirty="0">
                        <a:effectLst/>
                        <a:latin typeface="Consolas" panose="020B0609020204030204" pitchFamily="49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400" u="none" strike="noStrike" dirty="0">
                          <a:effectLst/>
                          <a:latin typeface="Consolas" panose="020B0609020204030204" pitchFamily="49" charset="0"/>
                        </a:rPr>
                        <a:t>}</a:t>
                      </a:r>
                      <a:endParaRPr lang="es-AR" sz="2800" b="0" i="0" u="none" strike="noStrike" dirty="0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56228" marR="56228" marT="6248" marB="0"/>
                </a:tc>
                <a:extLst>
                  <a:ext uri="{0D108BD9-81ED-4DB2-BD59-A6C34878D82A}">
                    <a16:rowId xmlns:a16="http://schemas.microsoft.com/office/drawing/2014/main" val="3798775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599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A1683FFA-A5F6-4823-8E42-200FDF764129}"/>
              </a:ext>
            </a:extLst>
          </p:cNvPr>
          <p:cNvSpPr/>
          <p:nvPr/>
        </p:nvSpPr>
        <p:spPr>
          <a:xfrm>
            <a:off x="3192904" y="1618938"/>
            <a:ext cx="8545495" cy="49617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AR" sz="4400" dirty="0">
                <a:ea typeface="+mn-lt"/>
                <a:cs typeface="+mn-lt"/>
              </a:rPr>
              <a:t>Temporizador por software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7269543" cy="15710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Ejemplo: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D1E7214-4830-48F2-85C7-86FBA8C992F3}"/>
              </a:ext>
            </a:extLst>
          </p:cNvPr>
          <p:cNvSpPr/>
          <p:nvPr/>
        </p:nvSpPr>
        <p:spPr>
          <a:xfrm>
            <a:off x="3387774" y="2953062"/>
            <a:ext cx="8545495" cy="19187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97BC70C-441B-49C3-B31E-EC6CCE36F448}"/>
              </a:ext>
            </a:extLst>
          </p:cNvPr>
          <p:cNvSpPr txBox="1"/>
          <p:nvPr/>
        </p:nvSpPr>
        <p:spPr>
          <a:xfrm>
            <a:off x="3049250" y="1173969"/>
            <a:ext cx="7269543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400" dirty="0" err="1">
                <a:latin typeface="Consolas" panose="020B0609020204030204" pitchFamily="49" charset="0"/>
              </a:rPr>
              <a:t>void</a:t>
            </a:r>
            <a:r>
              <a:rPr lang="es-AR" sz="1400" dirty="0">
                <a:latin typeface="Consolas" panose="020B0609020204030204" pitchFamily="49" charset="0"/>
              </a:rPr>
              <a:t> </a:t>
            </a:r>
            <a:r>
              <a:rPr lang="es-AR" sz="1400" dirty="0" err="1">
                <a:latin typeface="Consolas" panose="020B0609020204030204" pitchFamily="49" charset="0"/>
              </a:rPr>
              <a:t>loop</a:t>
            </a:r>
            <a:r>
              <a:rPr lang="es-AR" sz="1400" dirty="0">
                <a:latin typeface="Consolas" panose="020B0609020204030204" pitchFamily="49" charset="0"/>
              </a:rPr>
              <a:t>()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{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// Toma el tiempo actual.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</a:t>
            </a:r>
            <a:r>
              <a:rPr lang="es-AR" sz="1400" dirty="0" err="1">
                <a:latin typeface="Consolas" panose="020B0609020204030204" pitchFamily="49" charset="0"/>
              </a:rPr>
              <a:t>tiempo_actual</a:t>
            </a:r>
            <a:r>
              <a:rPr lang="es-AR" sz="1400" dirty="0">
                <a:latin typeface="Consolas" panose="020B0609020204030204" pitchFamily="49" charset="0"/>
              </a:rPr>
              <a:t>=</a:t>
            </a:r>
            <a:r>
              <a:rPr lang="es-AR" sz="1400" dirty="0" err="1">
                <a:latin typeface="Consolas" panose="020B0609020204030204" pitchFamily="49" charset="0"/>
              </a:rPr>
              <a:t>millis</a:t>
            </a:r>
            <a:r>
              <a:rPr lang="es-AR" sz="1400" dirty="0">
                <a:latin typeface="Consolas" panose="020B0609020204030204" pitchFamily="49" charset="0"/>
              </a:rPr>
              <a:t>();</a:t>
            </a:r>
          </a:p>
          <a:p>
            <a:endParaRPr lang="es-AR" sz="1400" dirty="0">
              <a:latin typeface="Consolas" panose="020B0609020204030204" pitchFamily="49" charset="0"/>
            </a:endParaRPr>
          </a:p>
          <a:p>
            <a:r>
              <a:rPr lang="es-AR" sz="1400" dirty="0">
                <a:latin typeface="Consolas" panose="020B0609020204030204" pitchFamily="49" charset="0"/>
              </a:rPr>
              <a:t>  // Verifica cuanto transcurrido de tiempo 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</a:t>
            </a:r>
            <a:r>
              <a:rPr lang="es-AR" sz="1400" dirty="0" err="1">
                <a:latin typeface="Consolas" panose="020B0609020204030204" pitchFamily="49" charset="0"/>
              </a:rPr>
              <a:t>if</a:t>
            </a:r>
            <a:r>
              <a:rPr lang="es-AR" sz="1400" dirty="0">
                <a:latin typeface="Consolas" panose="020B0609020204030204" pitchFamily="49" charset="0"/>
              </a:rPr>
              <a:t>( (</a:t>
            </a:r>
            <a:r>
              <a:rPr lang="es-AR" sz="1400" dirty="0" err="1">
                <a:latin typeface="Consolas" panose="020B0609020204030204" pitchFamily="49" charset="0"/>
              </a:rPr>
              <a:t>tiempo_actual-tiempo_anterior</a:t>
            </a:r>
            <a:r>
              <a:rPr lang="es-AR" sz="1400" dirty="0">
                <a:latin typeface="Consolas" panose="020B0609020204030204" pitchFamily="49" charset="0"/>
              </a:rPr>
              <a:t>) &gt;= TIEMPO_MAX_MILIS )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{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// Actualizo el tiempo anterior.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</a:t>
            </a:r>
            <a:r>
              <a:rPr lang="es-AR" sz="1400" dirty="0" err="1">
                <a:latin typeface="Consolas" panose="020B0609020204030204" pitchFamily="49" charset="0"/>
              </a:rPr>
              <a:t>tiempo_anterior</a:t>
            </a:r>
            <a:r>
              <a:rPr lang="es-AR" sz="1400" dirty="0">
                <a:latin typeface="Consolas" panose="020B0609020204030204" pitchFamily="49" charset="0"/>
              </a:rPr>
              <a:t> = </a:t>
            </a:r>
            <a:r>
              <a:rPr lang="es-AR" sz="1400" dirty="0" err="1">
                <a:latin typeface="Consolas" panose="020B0609020204030204" pitchFamily="49" charset="0"/>
              </a:rPr>
              <a:t>tiempo_actual</a:t>
            </a:r>
            <a:r>
              <a:rPr lang="es-AR" sz="1400" dirty="0">
                <a:latin typeface="Consolas" panose="020B0609020204030204" pitchFamily="49" charset="0"/>
              </a:rPr>
              <a:t>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// Realizo la acción...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</a:t>
            </a:r>
            <a:r>
              <a:rPr lang="es-AR" sz="1400" dirty="0" err="1">
                <a:latin typeface="Consolas" panose="020B0609020204030204" pitchFamily="49" charset="0"/>
              </a:rPr>
              <a:t>led_estado</a:t>
            </a:r>
            <a:r>
              <a:rPr lang="es-AR" sz="1400" dirty="0">
                <a:latin typeface="Consolas" panose="020B0609020204030204" pitchFamily="49" charset="0"/>
              </a:rPr>
              <a:t> = !</a:t>
            </a:r>
            <a:r>
              <a:rPr lang="es-AR" sz="1400" dirty="0" err="1">
                <a:latin typeface="Consolas" panose="020B0609020204030204" pitchFamily="49" charset="0"/>
              </a:rPr>
              <a:t>led_estado</a:t>
            </a:r>
            <a:r>
              <a:rPr lang="es-AR" sz="1400" dirty="0">
                <a:latin typeface="Consolas" panose="020B0609020204030204" pitchFamily="49" charset="0"/>
              </a:rPr>
              <a:t>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</a:t>
            </a:r>
            <a:r>
              <a:rPr lang="es-AR" sz="1400" dirty="0" err="1">
                <a:latin typeface="Consolas" panose="020B0609020204030204" pitchFamily="49" charset="0"/>
              </a:rPr>
              <a:t>digitalWrite</a:t>
            </a:r>
            <a:r>
              <a:rPr lang="es-AR" sz="1400" dirty="0">
                <a:latin typeface="Consolas" panose="020B0609020204030204" pitchFamily="49" charset="0"/>
              </a:rPr>
              <a:t>( PIN_LED, </a:t>
            </a:r>
            <a:r>
              <a:rPr lang="es-AR" sz="1400" dirty="0" err="1">
                <a:latin typeface="Consolas" panose="020B0609020204030204" pitchFamily="49" charset="0"/>
              </a:rPr>
              <a:t>led_estado</a:t>
            </a:r>
            <a:r>
              <a:rPr lang="es-AR" sz="1400" dirty="0">
                <a:latin typeface="Consolas" panose="020B0609020204030204" pitchFamily="49" charset="0"/>
              </a:rPr>
              <a:t>);</a:t>
            </a:r>
          </a:p>
          <a:p>
            <a:endParaRPr lang="es-AR" sz="1400" dirty="0">
              <a:latin typeface="Consolas" panose="020B0609020204030204" pitchFamily="49" charset="0"/>
            </a:endParaRPr>
          </a:p>
          <a:p>
            <a:r>
              <a:rPr lang="es-AR" sz="1400" dirty="0">
                <a:latin typeface="Consolas" panose="020B0609020204030204" pitchFamily="49" charset="0"/>
              </a:rPr>
              <a:t>    // Solo a modo informativo.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 // </a:t>
            </a:r>
            <a:r>
              <a:rPr lang="es-AR" sz="1400" dirty="0" err="1">
                <a:latin typeface="Consolas" panose="020B0609020204030204" pitchFamily="49" charset="0"/>
              </a:rPr>
              <a:t>Serial.println</a:t>
            </a:r>
            <a:r>
              <a:rPr lang="es-AR" sz="1400" dirty="0">
                <a:latin typeface="Consolas" panose="020B0609020204030204" pitchFamily="49" charset="0"/>
              </a:rPr>
              <a:t>(</a:t>
            </a:r>
            <a:r>
              <a:rPr lang="es-AR" sz="1400" dirty="0" err="1">
                <a:latin typeface="Consolas" panose="020B0609020204030204" pitchFamily="49" charset="0"/>
              </a:rPr>
              <a:t>millis</a:t>
            </a:r>
            <a:r>
              <a:rPr lang="es-AR" sz="1400" dirty="0">
                <a:latin typeface="Consolas" panose="020B0609020204030204" pitchFamily="49" charset="0"/>
              </a:rPr>
              <a:t>());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}</a:t>
            </a:r>
          </a:p>
          <a:p>
            <a:endParaRPr lang="es-AR" sz="1400" dirty="0">
              <a:latin typeface="Consolas" panose="020B0609020204030204" pitchFamily="49" charset="0"/>
            </a:endParaRPr>
          </a:p>
          <a:p>
            <a:r>
              <a:rPr lang="es-AR" sz="1400" dirty="0">
                <a:latin typeface="Consolas" panose="020B0609020204030204" pitchFamily="49" charset="0"/>
              </a:rPr>
              <a:t>  // Solo a modo informativo muestro el estado del LED.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</a:t>
            </a:r>
            <a:r>
              <a:rPr lang="es-AR" sz="1400" dirty="0" err="1">
                <a:latin typeface="Consolas" panose="020B0609020204030204" pitchFamily="49" charset="0"/>
              </a:rPr>
              <a:t>Serial.print</a:t>
            </a:r>
            <a:r>
              <a:rPr lang="es-AR" sz="1400" dirty="0">
                <a:latin typeface="Consolas" panose="020B0609020204030204" pitchFamily="49" charset="0"/>
              </a:rPr>
              <a:t>("LED: "); </a:t>
            </a:r>
            <a:r>
              <a:rPr lang="es-AR" sz="1400" dirty="0" err="1">
                <a:latin typeface="Consolas" panose="020B0609020204030204" pitchFamily="49" charset="0"/>
              </a:rPr>
              <a:t>Serial.print</a:t>
            </a:r>
            <a:r>
              <a:rPr lang="es-AR" sz="1400" dirty="0">
                <a:latin typeface="Consolas" panose="020B0609020204030204" pitchFamily="49" charset="0"/>
              </a:rPr>
              <a:t>(</a:t>
            </a:r>
            <a:r>
              <a:rPr lang="es-AR" sz="1400" dirty="0" err="1">
                <a:latin typeface="Consolas" panose="020B0609020204030204" pitchFamily="49" charset="0"/>
              </a:rPr>
              <a:t>led_estado</a:t>
            </a:r>
            <a:r>
              <a:rPr lang="es-AR" sz="1400" dirty="0">
                <a:latin typeface="Consolas" panose="020B0609020204030204" pitchFamily="49" charset="0"/>
              </a:rPr>
              <a:t>); </a:t>
            </a:r>
            <a:r>
              <a:rPr lang="es-AR" sz="1400" dirty="0" err="1">
                <a:latin typeface="Consolas" panose="020B0609020204030204" pitchFamily="49" charset="0"/>
              </a:rPr>
              <a:t>Serial.print</a:t>
            </a:r>
            <a:r>
              <a:rPr lang="es-AR" sz="1400" dirty="0">
                <a:latin typeface="Consolas" panose="020B0609020204030204" pitchFamily="49" charset="0"/>
              </a:rPr>
              <a:t>( " " );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// Solo a modo informativo muestro el valor del POTENCIOMETRO.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</a:t>
            </a:r>
            <a:r>
              <a:rPr lang="es-AR" sz="1400" dirty="0" err="1">
                <a:latin typeface="Consolas" panose="020B0609020204030204" pitchFamily="49" charset="0"/>
              </a:rPr>
              <a:t>Serial.print</a:t>
            </a:r>
            <a:r>
              <a:rPr lang="es-AR" sz="1400" dirty="0">
                <a:latin typeface="Consolas" panose="020B0609020204030204" pitchFamily="49" charset="0"/>
              </a:rPr>
              <a:t>("POT: "); </a:t>
            </a:r>
            <a:r>
              <a:rPr lang="es-AR" sz="1400" dirty="0" err="1">
                <a:latin typeface="Consolas" panose="020B0609020204030204" pitchFamily="49" charset="0"/>
              </a:rPr>
              <a:t>Serial.println</a:t>
            </a:r>
            <a:r>
              <a:rPr lang="es-AR" sz="1400" dirty="0">
                <a:latin typeface="Consolas" panose="020B0609020204030204" pitchFamily="49" charset="0"/>
              </a:rPr>
              <a:t>( </a:t>
            </a:r>
            <a:r>
              <a:rPr lang="es-AR" sz="1400" dirty="0" err="1">
                <a:latin typeface="Consolas" panose="020B0609020204030204" pitchFamily="49" charset="0"/>
              </a:rPr>
              <a:t>analogRead</a:t>
            </a:r>
            <a:r>
              <a:rPr lang="es-AR" sz="1400" dirty="0">
                <a:latin typeface="Consolas" panose="020B0609020204030204" pitchFamily="49" charset="0"/>
              </a:rPr>
              <a:t>( PIN_POT ) );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D663A5E-8ED2-4F9E-A8CE-FF3DA62633EC}"/>
              </a:ext>
            </a:extLst>
          </p:cNvPr>
          <p:cNvSpPr txBox="1"/>
          <p:nvPr/>
        </p:nvSpPr>
        <p:spPr>
          <a:xfrm>
            <a:off x="7536477" y="3429000"/>
            <a:ext cx="3809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/>
              <a:t>Ejecuta cada 0.5s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14069FF-8F0B-4989-8B99-E82C7F5F5505}"/>
              </a:ext>
            </a:extLst>
          </p:cNvPr>
          <p:cNvSpPr txBox="1"/>
          <p:nvPr/>
        </p:nvSpPr>
        <p:spPr>
          <a:xfrm>
            <a:off x="7974767" y="1654372"/>
            <a:ext cx="3929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/>
              <a:t>Ejecuta cada 63ns</a:t>
            </a:r>
          </a:p>
        </p:txBody>
      </p:sp>
    </p:spTree>
    <p:extLst>
      <p:ext uri="{BB962C8B-B14F-4D97-AF65-F5344CB8AC3E}">
        <p14:creationId xmlns:p14="http://schemas.microsoft.com/office/powerpoint/2010/main" val="2778288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AR" sz="4400" dirty="0">
                <a:ea typeface="+mn-lt"/>
                <a:cs typeface="+mn-lt"/>
              </a:rPr>
              <a:t>Temporizador por software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10388346" cy="49360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s-AR" sz="2600" dirty="0">
              <a:ea typeface="+mn-lt"/>
              <a:cs typeface="+mn-lt"/>
            </a:endParaRPr>
          </a:p>
          <a:p>
            <a:pPr marL="457200" lvl="1" indent="0">
              <a:buNone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Ventaja: El programa no se bloquea.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Desventaja: Uso de </a:t>
            </a:r>
            <a:r>
              <a:rPr lang="es-AR" sz="2600" dirty="0" err="1">
                <a:ea typeface="+mn-lt"/>
                <a:cs typeface="+mn-lt"/>
              </a:rPr>
              <a:t>polling</a:t>
            </a:r>
            <a:r>
              <a:rPr lang="es-AR" sz="2600" dirty="0">
                <a:ea typeface="+mn-lt"/>
                <a:cs typeface="+mn-lt"/>
              </a:rPr>
              <a:t>, “no es preciso”.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Desventaja:  El valor de retorno es un </a:t>
            </a:r>
            <a:r>
              <a:rPr lang="es-AR" sz="2600" dirty="0" err="1">
                <a:ea typeface="+mn-lt"/>
                <a:cs typeface="+mn-lt"/>
              </a:rPr>
              <a:t>unsigned</a:t>
            </a:r>
            <a:r>
              <a:rPr lang="es-AR" sz="2600" dirty="0">
                <a:ea typeface="+mn-lt"/>
                <a:cs typeface="+mn-lt"/>
              </a:rPr>
              <a:t> </a:t>
            </a:r>
            <a:r>
              <a:rPr lang="es-AR" sz="2600" dirty="0" err="1">
                <a:ea typeface="+mn-lt"/>
                <a:cs typeface="+mn-lt"/>
              </a:rPr>
              <a:t>long</a:t>
            </a:r>
            <a:r>
              <a:rPr lang="es-AR" sz="2600" dirty="0">
                <a:ea typeface="+mn-lt"/>
                <a:cs typeface="+mn-lt"/>
              </a:rPr>
              <a:t> (se resetea cada 50 días).</a:t>
            </a:r>
          </a:p>
        </p:txBody>
      </p:sp>
    </p:spTree>
    <p:extLst>
      <p:ext uri="{BB962C8B-B14F-4D97-AF65-F5344CB8AC3E}">
        <p14:creationId xmlns:p14="http://schemas.microsoft.com/office/powerpoint/2010/main" val="957856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Agenda</a:t>
            </a:r>
            <a:endParaRPr lang="es-MX" sz="4400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5F582E4-A316-43F3-BD09-2A504570FB42}"/>
              </a:ext>
            </a:extLst>
          </p:cNvPr>
          <p:cNvSpPr txBox="1">
            <a:spLocks/>
          </p:cNvSpPr>
          <p:nvPr/>
        </p:nvSpPr>
        <p:spPr>
          <a:xfrm>
            <a:off x="1307577" y="1147800"/>
            <a:ext cx="9119918" cy="54478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</a:t>
            </a:r>
            <a:r>
              <a:rPr lang="es-AR" sz="3900" dirty="0" err="1">
                <a:ea typeface="+mn-lt"/>
                <a:cs typeface="+mn-lt"/>
              </a:rPr>
              <a:t>delay</a:t>
            </a:r>
            <a:endParaRPr lang="es-AR" sz="3900" dirty="0">
              <a:ea typeface="+mn-lt"/>
              <a:cs typeface="+mn-lt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temporizador software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b="1" dirty="0">
                <a:ea typeface="+mn-lt"/>
                <a:cs typeface="+mn-lt"/>
              </a:rPr>
              <a:t>Arduino temporizador Hardware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lectura por interrupciones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85684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1307579" y="1173969"/>
            <a:ext cx="7269543" cy="5202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s-AR" sz="2800" dirty="0">
                <a:ea typeface="+mn-lt"/>
                <a:cs typeface="+mn-lt"/>
              </a:rPr>
              <a:t> Técnicas digitales.</a:t>
            </a:r>
          </a:p>
          <a:p>
            <a:pPr>
              <a:buFont typeface="Wingdings" panose="05000000000000000000" pitchFamily="2" charset="2"/>
              <a:buChar char="v"/>
            </a:pPr>
            <a:endParaRPr lang="es-AR" sz="2800" dirty="0">
              <a:ea typeface="+mn-lt"/>
              <a:cs typeface="+mn-lt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s-AR" sz="2800" dirty="0">
                <a:ea typeface="+mn-lt"/>
                <a:cs typeface="+mn-lt"/>
              </a:rPr>
              <a:t> Registros Temporizadores.</a:t>
            </a:r>
          </a:p>
          <a:p>
            <a:pPr>
              <a:buFont typeface="Wingdings" panose="05000000000000000000" pitchFamily="2" charset="2"/>
              <a:buChar char="v"/>
            </a:pPr>
            <a:endParaRPr lang="es-AR" sz="2800" dirty="0">
              <a:ea typeface="+mn-lt"/>
              <a:cs typeface="+mn-lt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s-AR" sz="2800" dirty="0">
                <a:ea typeface="+mn-lt"/>
                <a:cs typeface="+mn-lt"/>
              </a:rPr>
              <a:t> Interrupciones. </a:t>
            </a:r>
          </a:p>
        </p:txBody>
      </p:sp>
    </p:spTree>
    <p:extLst>
      <p:ext uri="{BB962C8B-B14F-4D97-AF65-F5344CB8AC3E}">
        <p14:creationId xmlns:p14="http://schemas.microsoft.com/office/powerpoint/2010/main" val="888908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1292587" y="1147800"/>
            <a:ext cx="10333683" cy="5202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Técnicas digitales – Frecuencia de </a:t>
            </a:r>
            <a:r>
              <a:rPr lang="es-AR" sz="2800" dirty="0" err="1">
                <a:ea typeface="+mn-lt"/>
                <a:cs typeface="+mn-lt"/>
              </a:rPr>
              <a:t>clock</a:t>
            </a:r>
            <a:r>
              <a:rPr lang="es-AR" sz="2800" dirty="0">
                <a:ea typeface="+mn-lt"/>
                <a:cs typeface="+mn-lt"/>
              </a:rPr>
              <a:t> Arduino.</a:t>
            </a:r>
          </a:p>
        </p:txBody>
      </p:sp>
      <p:grpSp>
        <p:nvGrpSpPr>
          <p:cNvPr id="14" name="Lienzo 49">
            <a:extLst>
              <a:ext uri="{FF2B5EF4-FFF2-40B4-BE49-F238E27FC236}">
                <a16:creationId xmlns:a16="http://schemas.microsoft.com/office/drawing/2014/main" id="{9106E04C-E685-4A55-B82D-CBE4B6819E52}"/>
              </a:ext>
            </a:extLst>
          </p:cNvPr>
          <p:cNvGrpSpPr/>
          <p:nvPr/>
        </p:nvGrpSpPr>
        <p:grpSpPr>
          <a:xfrm>
            <a:off x="1509670" y="2189249"/>
            <a:ext cx="8582967" cy="3874058"/>
            <a:chOff x="-393386" y="0"/>
            <a:chExt cx="5879786" cy="1905000"/>
          </a:xfrm>
        </p:grpSpPr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D554D40D-7A6F-4A73-B608-7B086AF56BF9}"/>
                </a:ext>
              </a:extLst>
            </p:cNvPr>
            <p:cNvSpPr/>
            <p:nvPr/>
          </p:nvSpPr>
          <p:spPr>
            <a:xfrm>
              <a:off x="0" y="0"/>
              <a:ext cx="5486400" cy="1905000"/>
            </a:xfrm>
            <a:prstGeom prst="rect">
              <a:avLst/>
            </a:prstGeom>
            <a:solidFill>
              <a:prstClr val="white"/>
            </a:solidFill>
          </p:spPr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3C44F4E1-3E77-4EE7-93F4-5154F78F49C8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122975" y="180000"/>
              <a:ext cx="3248025" cy="1371600"/>
            </a:xfrm>
            <a:prstGeom prst="rect">
              <a:avLst/>
            </a:prstGeom>
          </p:spPr>
        </p:pic>
        <p:cxnSp>
          <p:nvCxnSpPr>
            <p:cNvPr id="17" name="Conector recto de flecha 16">
              <a:extLst>
                <a:ext uri="{FF2B5EF4-FFF2-40B4-BE49-F238E27FC236}">
                  <a16:creationId xmlns:a16="http://schemas.microsoft.com/office/drawing/2014/main" id="{736F6AB1-C6E8-47D4-BB32-F4EBD4FB8EBC}"/>
                </a:ext>
              </a:extLst>
            </p:cNvPr>
            <p:cNvCxnSpPr/>
            <p:nvPr/>
          </p:nvCxnSpPr>
          <p:spPr>
            <a:xfrm flipV="1">
              <a:off x="1816256" y="386400"/>
              <a:ext cx="0" cy="483143"/>
            </a:xfrm>
            <a:prstGeom prst="straightConnector1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  <a:headEnd type="none" w="med" len="med"/>
              <a:tailEnd type="arrow" w="med" len="med"/>
            </a:ln>
            <a:effectLst/>
          </p:spPr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E56A025F-7117-4304-985E-9A1C9C4317D7}"/>
                </a:ext>
              </a:extLst>
            </p:cNvPr>
            <p:cNvCxnSpPr/>
            <p:nvPr/>
          </p:nvCxnSpPr>
          <p:spPr>
            <a:xfrm>
              <a:off x="3888694" y="386274"/>
              <a:ext cx="0" cy="483127"/>
            </a:xfrm>
            <a:prstGeom prst="straightConnector1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  <a:headEnd type="none" w="med" len="med"/>
              <a:tailEnd type="arrow" w="med" len="med"/>
            </a:ln>
            <a:effectLst/>
          </p:spPr>
        </p:cxnSp>
        <p:sp>
          <p:nvSpPr>
            <p:cNvPr id="19" name="Cuadro de texto 59">
              <a:extLst>
                <a:ext uri="{FF2B5EF4-FFF2-40B4-BE49-F238E27FC236}">
                  <a16:creationId xmlns:a16="http://schemas.microsoft.com/office/drawing/2014/main" id="{3ABEA03F-9B17-49FA-94ED-15C1A16BC5D6}"/>
                </a:ext>
              </a:extLst>
            </p:cNvPr>
            <p:cNvSpPr txBox="1"/>
            <p:nvPr/>
          </p:nvSpPr>
          <p:spPr>
            <a:xfrm>
              <a:off x="338926" y="301238"/>
              <a:ext cx="1356687" cy="407889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Flanco Ascendente</a:t>
              </a:r>
            </a:p>
          </p:txBody>
        </p:sp>
        <p:sp>
          <p:nvSpPr>
            <p:cNvPr id="20" name="Cuadro de texto 59">
              <a:extLst>
                <a:ext uri="{FF2B5EF4-FFF2-40B4-BE49-F238E27FC236}">
                  <a16:creationId xmlns:a16="http://schemas.microsoft.com/office/drawing/2014/main" id="{E4F5A2EF-F5FF-4EFB-A5CF-51C977937D2B}"/>
                </a:ext>
              </a:extLst>
            </p:cNvPr>
            <p:cNvSpPr txBox="1"/>
            <p:nvPr/>
          </p:nvSpPr>
          <p:spPr>
            <a:xfrm>
              <a:off x="4009560" y="428000"/>
              <a:ext cx="1356360" cy="399674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Flanco Descendente</a:t>
              </a:r>
              <a:endParaRPr kumimoji="0" lang="es-AR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Cuadro de texto 59">
              <a:extLst>
                <a:ext uri="{FF2B5EF4-FFF2-40B4-BE49-F238E27FC236}">
                  <a16:creationId xmlns:a16="http://schemas.microsoft.com/office/drawing/2014/main" id="{CF5A0D1D-C3B7-4FD2-8064-72BA13EFFCA9}"/>
                </a:ext>
              </a:extLst>
            </p:cNvPr>
            <p:cNvSpPr txBox="1"/>
            <p:nvPr/>
          </p:nvSpPr>
          <p:spPr>
            <a:xfrm>
              <a:off x="1719942" y="1551600"/>
              <a:ext cx="2090057" cy="35340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Ciclo de la señal del reloj 16MHz</a:t>
              </a:r>
            </a:p>
          </p:txBody>
        </p:sp>
        <p:sp>
          <p:nvSpPr>
            <p:cNvPr id="12" name="Cuadro de texto 59">
              <a:extLst>
                <a:ext uri="{FF2B5EF4-FFF2-40B4-BE49-F238E27FC236}">
                  <a16:creationId xmlns:a16="http://schemas.microsoft.com/office/drawing/2014/main" id="{48FB8EC6-67FE-4998-BBFE-797362862BDC}"/>
                </a:ext>
              </a:extLst>
            </p:cNvPr>
            <p:cNvSpPr txBox="1"/>
            <p:nvPr/>
          </p:nvSpPr>
          <p:spPr>
            <a:xfrm>
              <a:off x="424494" y="1064845"/>
              <a:ext cx="2090057" cy="44262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Periodo de </a:t>
              </a:r>
            </a:p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la señal</a:t>
              </a:r>
            </a:p>
          </p:txBody>
        </p:sp>
        <p:sp>
          <p:nvSpPr>
            <p:cNvPr id="24" name="Cuadro de texto 59">
              <a:extLst>
                <a:ext uri="{FF2B5EF4-FFF2-40B4-BE49-F238E27FC236}">
                  <a16:creationId xmlns:a16="http://schemas.microsoft.com/office/drawing/2014/main" id="{F99F41E9-7C95-454C-921A-D0B41900C60D}"/>
                </a:ext>
              </a:extLst>
            </p:cNvPr>
            <p:cNvSpPr txBox="1"/>
            <p:nvPr/>
          </p:nvSpPr>
          <p:spPr>
            <a:xfrm>
              <a:off x="-393386" y="1610758"/>
              <a:ext cx="2090057" cy="235084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Frecuencia=1/periodo</a:t>
              </a:r>
            </a:p>
          </p:txBody>
        </p:sp>
        <p:cxnSp>
          <p:nvCxnSpPr>
            <p:cNvPr id="25" name="Conector recto de flecha 24">
              <a:extLst>
                <a:ext uri="{FF2B5EF4-FFF2-40B4-BE49-F238E27FC236}">
                  <a16:creationId xmlns:a16="http://schemas.microsoft.com/office/drawing/2014/main" id="{1571525C-A229-41CC-9C0C-B14F443CCAB3}"/>
                </a:ext>
              </a:extLst>
            </p:cNvPr>
            <p:cNvCxnSpPr/>
            <p:nvPr/>
          </p:nvCxnSpPr>
          <p:spPr>
            <a:xfrm flipV="1">
              <a:off x="3058812" y="386274"/>
              <a:ext cx="0" cy="483143"/>
            </a:xfrm>
            <a:prstGeom prst="straightConnector1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  <a:headEnd type="none" w="med" len="med"/>
              <a:tailEnd type="arrow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200248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2368446" y="1147800"/>
            <a:ext cx="8192372" cy="5202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AR" sz="2800" dirty="0">
                <a:ea typeface="+mn-lt"/>
                <a:cs typeface="+mn-lt"/>
              </a:rPr>
              <a:t>Registros Temporizador: ejemplo de 2 bits.</a:t>
            </a: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0DA88AD6-0990-4C7D-BFA2-4143937B95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7094025"/>
              </p:ext>
            </p:extLst>
          </p:nvPr>
        </p:nvGraphicFramePr>
        <p:xfrm>
          <a:off x="493075" y="4112581"/>
          <a:ext cx="5524403" cy="1597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728114" imgH="1599446" progId="Word.Document.12">
                  <p:embed/>
                </p:oleObj>
              </mc:Choice>
              <mc:Fallback>
                <p:oleObj name="Document" r:id="rId2" imgW="5728114" imgH="1599446" progId="Word.Document.12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0DA88AD6-0990-4C7D-BFA2-4143937B95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93075" y="4112581"/>
                        <a:ext cx="5524403" cy="1597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BC47EC3A-FEC3-4CF1-8582-998ED77664B3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698966" y="2014777"/>
            <a:ext cx="4951116" cy="445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202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1868146" y="1173969"/>
            <a:ext cx="9089664" cy="542779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4400" dirty="0">
                <a:ea typeface="+mn-lt"/>
                <a:cs typeface="+mn-lt"/>
              </a:rPr>
              <a:t>Registros Temporizadores</a:t>
            </a: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AR" sz="2800" b="1" dirty="0">
                <a:ea typeface="+mn-lt"/>
                <a:cs typeface="+mn-lt"/>
              </a:rPr>
              <a:t>Arduino ONE </a:t>
            </a:r>
            <a:r>
              <a:rPr lang="es-AR" sz="2800" dirty="0">
                <a:ea typeface="+mn-lt"/>
                <a:cs typeface="+mn-lt"/>
              </a:rPr>
              <a:t>posee </a:t>
            </a:r>
            <a:r>
              <a:rPr lang="es-AR" sz="2800" b="1" dirty="0">
                <a:ea typeface="+mn-lt"/>
                <a:cs typeface="+mn-lt"/>
              </a:rPr>
              <a:t>3</a:t>
            </a:r>
            <a:r>
              <a:rPr lang="es-AR" sz="2800" dirty="0">
                <a:ea typeface="+mn-lt"/>
                <a:cs typeface="+mn-lt"/>
              </a:rPr>
              <a:t> </a:t>
            </a:r>
            <a:r>
              <a:rPr lang="es-AR" sz="2800" b="1" dirty="0">
                <a:ea typeface="+mn-lt"/>
                <a:cs typeface="+mn-lt"/>
              </a:rPr>
              <a:t>temporizadores</a:t>
            </a:r>
            <a:r>
              <a:rPr lang="es-AR" sz="2800" dirty="0">
                <a:ea typeface="+mn-lt"/>
                <a:cs typeface="+mn-lt"/>
              </a:rPr>
              <a:t>: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TIMER0 (8-bits) : del 0 (0b00000000 binario) al  255 o (0b11111111 binario)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TIMER1 (16-bits).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TIMER2 (8-bits).</a:t>
            </a:r>
          </a:p>
          <a:p>
            <a:pPr marL="0" indent="0">
              <a:buNone/>
            </a:pPr>
            <a:r>
              <a:rPr lang="es-AR" sz="2800" b="1" dirty="0">
                <a:ea typeface="+mn-lt"/>
                <a:cs typeface="+mn-lt"/>
              </a:rPr>
              <a:t>Arduino MEGA </a:t>
            </a:r>
            <a:r>
              <a:rPr lang="es-AR" sz="2800" dirty="0">
                <a:ea typeface="+mn-lt"/>
                <a:cs typeface="+mn-lt"/>
              </a:rPr>
              <a:t>(microcontrolador </a:t>
            </a:r>
            <a:r>
              <a:rPr lang="es-AR" sz="2800" dirty="0" err="1">
                <a:ea typeface="+mn-lt"/>
                <a:cs typeface="+mn-lt"/>
              </a:rPr>
              <a:t>Atmega</a:t>
            </a:r>
            <a:r>
              <a:rPr lang="es-AR" sz="2800" dirty="0">
                <a:ea typeface="+mn-lt"/>
                <a:cs typeface="+mn-lt"/>
              </a:rPr>
              <a:t> 2560) posee </a:t>
            </a:r>
            <a:r>
              <a:rPr lang="es-AR" sz="2800" b="1" dirty="0">
                <a:ea typeface="+mn-lt"/>
                <a:cs typeface="+mn-lt"/>
              </a:rPr>
              <a:t>6 temporizadores</a:t>
            </a:r>
            <a:r>
              <a:rPr lang="es-AR" sz="2800" dirty="0">
                <a:ea typeface="+mn-lt"/>
                <a:cs typeface="+mn-lt"/>
              </a:rPr>
              <a:t>: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TIMER0 (8-bits).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TIMER1 (16-bits).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TIMER2 (8-bits).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TIMER3 (16-bits).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TIMER4 (16-bits).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TIMER5 (16-bits).</a:t>
            </a:r>
          </a:p>
        </p:txBody>
      </p:sp>
    </p:spTree>
    <p:extLst>
      <p:ext uri="{BB962C8B-B14F-4D97-AF65-F5344CB8AC3E}">
        <p14:creationId xmlns:p14="http://schemas.microsoft.com/office/powerpoint/2010/main" val="587466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1223407" y="1173969"/>
            <a:ext cx="10122668" cy="15993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600" dirty="0">
                <a:ea typeface="+mn-lt"/>
                <a:cs typeface="+mn-lt"/>
              </a:rPr>
              <a:t>Factor de escala.</a:t>
            </a:r>
          </a:p>
          <a:p>
            <a:pPr marL="0" indent="0">
              <a:buNone/>
            </a:pPr>
            <a:r>
              <a:rPr lang="es-AR" dirty="0">
                <a:ea typeface="+mn-lt"/>
                <a:cs typeface="+mn-lt"/>
              </a:rPr>
              <a:t>Ejemplo factor de escala de 1 bit ( x4 ):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6B266E86-FD0B-479D-B9EE-C747CA5DE7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5096171"/>
              </p:ext>
            </p:extLst>
          </p:nvPr>
        </p:nvGraphicFramePr>
        <p:xfrm>
          <a:off x="2348029" y="2663266"/>
          <a:ext cx="7480491" cy="35265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731988" imgH="3263517" progId="Word.Document.12">
                  <p:embed/>
                </p:oleObj>
              </mc:Choice>
              <mc:Fallback>
                <p:oleObj name="Document" r:id="rId2" imgW="5731988" imgH="3263517" progId="Word.Document.12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6B266E86-FD0B-479D-B9EE-C747CA5DE7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48029" y="2663266"/>
                        <a:ext cx="7480491" cy="35265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0905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608972" y="1173969"/>
            <a:ext cx="10122668" cy="15993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600" dirty="0">
                <a:ea typeface="+mn-lt"/>
                <a:cs typeface="+mn-lt"/>
              </a:rPr>
              <a:t>Interrupciones en Arduino.</a:t>
            </a:r>
            <a:endParaRPr lang="es-AR" sz="4400" dirty="0">
              <a:ea typeface="+mn-lt"/>
              <a:cs typeface="+mn-lt"/>
            </a:endParaRP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</p:txBody>
      </p:sp>
      <p:grpSp>
        <p:nvGrpSpPr>
          <p:cNvPr id="25" name="Lienzo 61">
            <a:extLst>
              <a:ext uri="{FF2B5EF4-FFF2-40B4-BE49-F238E27FC236}">
                <a16:creationId xmlns:a16="http://schemas.microsoft.com/office/drawing/2014/main" id="{75CABB5A-D1FF-4447-81DE-7B9B23C1BB90}"/>
              </a:ext>
            </a:extLst>
          </p:cNvPr>
          <p:cNvGrpSpPr/>
          <p:nvPr/>
        </p:nvGrpSpPr>
        <p:grpSpPr>
          <a:xfrm>
            <a:off x="464695" y="1998129"/>
            <a:ext cx="6103577" cy="4207801"/>
            <a:chOff x="628663" y="0"/>
            <a:chExt cx="4857736" cy="2604770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4D07486D-F5ED-4E55-98C7-A15A2759806B}"/>
                </a:ext>
              </a:extLst>
            </p:cNvPr>
            <p:cNvSpPr/>
            <p:nvPr/>
          </p:nvSpPr>
          <p:spPr>
            <a:xfrm>
              <a:off x="628663" y="0"/>
              <a:ext cx="4857736" cy="2604770"/>
            </a:xfrm>
            <a:prstGeom prst="rect">
              <a:avLst/>
            </a:prstGeom>
            <a:solidFill>
              <a:prstClr val="white"/>
            </a:solidFill>
          </p:spPr>
        </p:sp>
        <p:sp>
          <p:nvSpPr>
            <p:cNvPr id="27" name="Rectángulo: esquinas redondeadas 26">
              <a:extLst>
                <a:ext uri="{FF2B5EF4-FFF2-40B4-BE49-F238E27FC236}">
                  <a16:creationId xmlns:a16="http://schemas.microsoft.com/office/drawing/2014/main" id="{7D258B34-A791-4747-A90C-4B43DF547CD6}"/>
                </a:ext>
              </a:extLst>
            </p:cNvPr>
            <p:cNvSpPr/>
            <p:nvPr/>
          </p:nvSpPr>
          <p:spPr>
            <a:xfrm>
              <a:off x="2590799" y="1828805"/>
              <a:ext cx="1861457" cy="326571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36000" tIns="0" rIns="36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Proyecto Arduino</a:t>
              </a:r>
              <a:endParaRPr kumimoji="0" lang="es-AR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8" name="Conector recto de flecha 63">
              <a:extLst>
                <a:ext uri="{FF2B5EF4-FFF2-40B4-BE49-F238E27FC236}">
                  <a16:creationId xmlns:a16="http://schemas.microsoft.com/office/drawing/2014/main" id="{70A1B4A8-497E-4C62-AEC9-F3D542D7E313}"/>
                </a:ext>
              </a:extLst>
            </p:cNvPr>
            <p:cNvCxnSpPr/>
            <p:nvPr/>
          </p:nvCxnSpPr>
          <p:spPr>
            <a:xfrm rot="16200000" flipV="1">
              <a:off x="2308670" y="1514019"/>
              <a:ext cx="461144" cy="255516"/>
            </a:xfrm>
            <a:prstGeom prst="bentConnector2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29" name="Cuadro de texto 448">
              <a:extLst>
                <a:ext uri="{FF2B5EF4-FFF2-40B4-BE49-F238E27FC236}">
                  <a16:creationId xmlns:a16="http://schemas.microsoft.com/office/drawing/2014/main" id="{1893C7AB-576E-4AEB-92EF-FC7B46EEB808}"/>
                </a:ext>
              </a:extLst>
            </p:cNvPr>
            <p:cNvSpPr txBox="1"/>
            <p:nvPr/>
          </p:nvSpPr>
          <p:spPr>
            <a:xfrm>
              <a:off x="2939375" y="1489171"/>
              <a:ext cx="438150" cy="30480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10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 0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Rectángulo: esquinas redondeadas 29">
              <a:extLst>
                <a:ext uri="{FF2B5EF4-FFF2-40B4-BE49-F238E27FC236}">
                  <a16:creationId xmlns:a16="http://schemas.microsoft.com/office/drawing/2014/main" id="{8DF37133-9BF0-4DAC-9FD2-AB7E8DECACAE}"/>
                </a:ext>
              </a:extLst>
            </p:cNvPr>
            <p:cNvSpPr/>
            <p:nvPr/>
          </p:nvSpPr>
          <p:spPr>
            <a:xfrm>
              <a:off x="1029084" y="1209261"/>
              <a:ext cx="1382400" cy="316800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36000" rIns="72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Inicializa Sistema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1" name="Conector: angular 30">
              <a:extLst>
                <a:ext uri="{FF2B5EF4-FFF2-40B4-BE49-F238E27FC236}">
                  <a16:creationId xmlns:a16="http://schemas.microsoft.com/office/drawing/2014/main" id="{46FEA9CE-FB1F-4F68-AF90-1A4F55459379}"/>
                </a:ext>
              </a:extLst>
            </p:cNvPr>
            <p:cNvCxnSpPr>
              <a:stCxn id="30" idx="1"/>
              <a:endCxn id="27" idx="1"/>
            </p:cNvCxnSpPr>
            <p:nvPr/>
          </p:nvCxnSpPr>
          <p:spPr>
            <a:xfrm rot="10800000" flipH="1" flipV="1">
              <a:off x="1029083" y="1367661"/>
              <a:ext cx="1561715" cy="624430"/>
            </a:xfrm>
            <a:prstGeom prst="bentConnector3">
              <a:avLst>
                <a:gd name="adj1" fmla="val -14638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2" name="Conector recto de flecha 31">
              <a:extLst>
                <a:ext uri="{FF2B5EF4-FFF2-40B4-BE49-F238E27FC236}">
                  <a16:creationId xmlns:a16="http://schemas.microsoft.com/office/drawing/2014/main" id="{683E737E-3C81-465B-B6FA-E044D68CED59}"/>
                </a:ext>
              </a:extLst>
            </p:cNvPr>
            <p:cNvCxnSpPr/>
            <p:nvPr/>
          </p:nvCxnSpPr>
          <p:spPr>
            <a:xfrm flipV="1">
              <a:off x="2999400" y="1386301"/>
              <a:ext cx="0" cy="44577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3" name="Rectángulo: esquinas redondeadas 32">
              <a:extLst>
                <a:ext uri="{FF2B5EF4-FFF2-40B4-BE49-F238E27FC236}">
                  <a16:creationId xmlns:a16="http://schemas.microsoft.com/office/drawing/2014/main" id="{F0450B3E-6281-488C-AEC6-207407E5FD21}"/>
                </a:ext>
              </a:extLst>
            </p:cNvPr>
            <p:cNvSpPr/>
            <p:nvPr/>
          </p:nvSpPr>
          <p:spPr>
            <a:xfrm>
              <a:off x="2770801" y="435434"/>
              <a:ext cx="364286" cy="932227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vert" wrap="square" lIns="72000" tIns="36000" rIns="72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Función 0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Rectángulo: esquinas redondeadas 33">
              <a:extLst>
                <a:ext uri="{FF2B5EF4-FFF2-40B4-BE49-F238E27FC236}">
                  <a16:creationId xmlns:a16="http://schemas.microsoft.com/office/drawing/2014/main" id="{D3A734AA-CC6D-4FEE-9850-2229910F05D3}"/>
                </a:ext>
              </a:extLst>
            </p:cNvPr>
            <p:cNvSpPr/>
            <p:nvPr/>
          </p:nvSpPr>
          <p:spPr>
            <a:xfrm>
              <a:off x="3391286" y="435434"/>
              <a:ext cx="363855" cy="932180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vert" wrap="square" lIns="72000" tIns="36000" rIns="72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Función 1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Rectángulo: esquinas redondeadas 34">
              <a:extLst>
                <a:ext uri="{FF2B5EF4-FFF2-40B4-BE49-F238E27FC236}">
                  <a16:creationId xmlns:a16="http://schemas.microsoft.com/office/drawing/2014/main" id="{37900DE1-AE51-478C-9CF8-C1A92BA4F372}"/>
                </a:ext>
              </a:extLst>
            </p:cNvPr>
            <p:cNvSpPr/>
            <p:nvPr/>
          </p:nvSpPr>
          <p:spPr>
            <a:xfrm>
              <a:off x="4087970" y="450855"/>
              <a:ext cx="363855" cy="932180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vert" wrap="square" lIns="72000" tIns="36000" rIns="72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Función n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6" name="Conector recto de flecha 35">
              <a:extLst>
                <a:ext uri="{FF2B5EF4-FFF2-40B4-BE49-F238E27FC236}">
                  <a16:creationId xmlns:a16="http://schemas.microsoft.com/office/drawing/2014/main" id="{FE253129-36CB-4E8C-AEA9-CE7B3910724F}"/>
                </a:ext>
              </a:extLst>
            </p:cNvPr>
            <p:cNvCxnSpPr/>
            <p:nvPr/>
          </p:nvCxnSpPr>
          <p:spPr>
            <a:xfrm flipV="1">
              <a:off x="3570991" y="1386120"/>
              <a:ext cx="0" cy="44577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7" name="Conector recto de flecha 36">
              <a:extLst>
                <a:ext uri="{FF2B5EF4-FFF2-40B4-BE49-F238E27FC236}">
                  <a16:creationId xmlns:a16="http://schemas.microsoft.com/office/drawing/2014/main" id="{A13C807C-8F51-4A87-BD83-7C66E7B3D507}"/>
                </a:ext>
              </a:extLst>
            </p:cNvPr>
            <p:cNvCxnSpPr/>
            <p:nvPr/>
          </p:nvCxnSpPr>
          <p:spPr>
            <a:xfrm flipV="1">
              <a:off x="4262233" y="1386301"/>
              <a:ext cx="0" cy="44577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8" name="Cuadro de texto 448">
              <a:extLst>
                <a:ext uri="{FF2B5EF4-FFF2-40B4-BE49-F238E27FC236}">
                  <a16:creationId xmlns:a16="http://schemas.microsoft.com/office/drawing/2014/main" id="{B9B22A3B-D826-4105-A5E6-12506C41FB4C}"/>
                </a:ext>
              </a:extLst>
            </p:cNvPr>
            <p:cNvSpPr txBox="1"/>
            <p:nvPr/>
          </p:nvSpPr>
          <p:spPr>
            <a:xfrm>
              <a:off x="3511029" y="1489171"/>
              <a:ext cx="436880" cy="30480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10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 1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Cuadro de texto 448">
              <a:extLst>
                <a:ext uri="{FF2B5EF4-FFF2-40B4-BE49-F238E27FC236}">
                  <a16:creationId xmlns:a16="http://schemas.microsoft.com/office/drawing/2014/main" id="{82998CE4-9D1A-46A7-AB19-6AF420371672}"/>
                </a:ext>
              </a:extLst>
            </p:cNvPr>
            <p:cNvSpPr txBox="1"/>
            <p:nvPr/>
          </p:nvSpPr>
          <p:spPr>
            <a:xfrm>
              <a:off x="4262233" y="1489285"/>
              <a:ext cx="436880" cy="30480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419" sz="10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 n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Cuadro de texto 448">
              <a:extLst>
                <a:ext uri="{FF2B5EF4-FFF2-40B4-BE49-F238E27FC236}">
                  <a16:creationId xmlns:a16="http://schemas.microsoft.com/office/drawing/2014/main" id="{C77288C0-CA3A-4426-9C52-58B39912A408}"/>
                </a:ext>
              </a:extLst>
            </p:cNvPr>
            <p:cNvSpPr txBox="1"/>
            <p:nvPr/>
          </p:nvSpPr>
          <p:spPr>
            <a:xfrm>
              <a:off x="2145665" y="1487253"/>
              <a:ext cx="521335" cy="30480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10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Reset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1" name="Conector: angular 40">
              <a:extLst>
                <a:ext uri="{FF2B5EF4-FFF2-40B4-BE49-F238E27FC236}">
                  <a16:creationId xmlns:a16="http://schemas.microsoft.com/office/drawing/2014/main" id="{2027A195-C94F-4E8B-AFB5-58CB94145763}"/>
                </a:ext>
              </a:extLst>
            </p:cNvPr>
            <p:cNvCxnSpPr>
              <a:stCxn id="33" idx="0"/>
              <a:endCxn id="27" idx="2"/>
            </p:cNvCxnSpPr>
            <p:nvPr/>
          </p:nvCxnSpPr>
          <p:spPr>
            <a:xfrm rot="16200000" flipH="1">
              <a:off x="2377265" y="1011113"/>
              <a:ext cx="1719942" cy="568584"/>
            </a:xfrm>
            <a:prstGeom prst="bentConnector5">
              <a:avLst>
                <a:gd name="adj1" fmla="val -13291"/>
                <a:gd name="adj2" fmla="val 384307"/>
                <a:gd name="adj3" fmla="val 113291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42" name="Conector: angular 41">
              <a:extLst>
                <a:ext uri="{FF2B5EF4-FFF2-40B4-BE49-F238E27FC236}">
                  <a16:creationId xmlns:a16="http://schemas.microsoft.com/office/drawing/2014/main" id="{E1C59C67-71C7-4593-AD74-C86D7B7237FC}"/>
                </a:ext>
              </a:extLst>
            </p:cNvPr>
            <p:cNvCxnSpPr>
              <a:stCxn id="34" idx="0"/>
              <a:endCxn id="27" idx="2"/>
            </p:cNvCxnSpPr>
            <p:nvPr/>
          </p:nvCxnSpPr>
          <p:spPr>
            <a:xfrm rot="16200000" flipH="1" flipV="1">
              <a:off x="2687400" y="1269562"/>
              <a:ext cx="1719942" cy="51686"/>
            </a:xfrm>
            <a:prstGeom prst="bentConnector5">
              <a:avLst>
                <a:gd name="adj1" fmla="val -13291"/>
                <a:gd name="adj2" fmla="val -3018487"/>
                <a:gd name="adj3" fmla="val 113291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43" name="Conector: angular 42">
              <a:extLst>
                <a:ext uri="{FF2B5EF4-FFF2-40B4-BE49-F238E27FC236}">
                  <a16:creationId xmlns:a16="http://schemas.microsoft.com/office/drawing/2014/main" id="{F921F639-4825-4B56-A7F1-21EB0EADA5C3}"/>
                </a:ext>
              </a:extLst>
            </p:cNvPr>
            <p:cNvCxnSpPr>
              <a:stCxn id="35" idx="0"/>
              <a:endCxn id="27" idx="2"/>
            </p:cNvCxnSpPr>
            <p:nvPr/>
          </p:nvCxnSpPr>
          <p:spPr>
            <a:xfrm rot="16200000" flipH="1" flipV="1">
              <a:off x="3043452" y="928930"/>
              <a:ext cx="1704521" cy="748370"/>
            </a:xfrm>
            <a:prstGeom prst="bentConnector5">
              <a:avLst>
                <a:gd name="adj1" fmla="val -14317"/>
                <a:gd name="adj2" fmla="val -116203"/>
                <a:gd name="adj3" fmla="val 113411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</p:grpSp>
      <p:pic>
        <p:nvPicPr>
          <p:cNvPr id="46" name="Imagen 45">
            <a:extLst>
              <a:ext uri="{FF2B5EF4-FFF2-40B4-BE49-F238E27FC236}">
                <a16:creationId xmlns:a16="http://schemas.microsoft.com/office/drawing/2014/main" id="{EC94EF3D-620F-4A82-B976-74BCEB9FBD9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899758" y="1680367"/>
            <a:ext cx="5181542" cy="504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1041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608972" y="1173968"/>
            <a:ext cx="10122668" cy="25026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600" dirty="0">
                <a:ea typeface="+mn-lt"/>
                <a:cs typeface="+mn-lt"/>
              </a:rPr>
              <a:t>Temporizador hardware en Arduino.</a:t>
            </a:r>
          </a:p>
          <a:p>
            <a:pPr marL="0" indent="0">
              <a:buNone/>
            </a:pPr>
            <a:endParaRPr lang="es-AR" sz="26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AR" sz="2400" dirty="0">
                <a:ea typeface="+mn-lt"/>
                <a:cs typeface="+mn-lt"/>
              </a:rPr>
              <a:t>Registro Temporizador 1 (TCNT1)  lleva el contador de pulsos de reloj</a:t>
            </a: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80056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608972" y="1173969"/>
            <a:ext cx="10122668" cy="1599376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600" dirty="0">
                <a:ea typeface="+mn-lt"/>
                <a:cs typeface="+mn-lt"/>
              </a:rPr>
              <a:t>Temporizador hardware en Arduino.</a:t>
            </a:r>
          </a:p>
          <a:p>
            <a:pPr marL="0" indent="0">
              <a:buNone/>
            </a:pPr>
            <a:endParaRPr lang="es-AR" sz="24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AR" sz="2400" dirty="0">
                <a:ea typeface="+mn-lt"/>
                <a:cs typeface="+mn-lt"/>
              </a:rPr>
              <a:t>Registro mascara de interrupciones (TIMSK1)</a:t>
            </a: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4E9C99E-E959-4019-8373-9AD124B0D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46" y="3266450"/>
            <a:ext cx="11858776" cy="1663493"/>
          </a:xfrm>
          <a:prstGeom prst="rect">
            <a:avLst/>
          </a:prstGeom>
        </p:spPr>
      </p:pic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7A46BB69-0932-409D-9BC0-2191436BF961}"/>
              </a:ext>
            </a:extLst>
          </p:cNvPr>
          <p:cNvCxnSpPr/>
          <p:nvPr/>
        </p:nvCxnSpPr>
        <p:spPr>
          <a:xfrm flipV="1">
            <a:off x="8551147" y="4561952"/>
            <a:ext cx="0" cy="114551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9759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608972" y="1173968"/>
            <a:ext cx="10122668" cy="18471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600" dirty="0">
                <a:ea typeface="+mn-lt"/>
                <a:cs typeface="+mn-lt"/>
              </a:rPr>
              <a:t>Temporizador hardware en Arduino.</a:t>
            </a:r>
          </a:p>
          <a:p>
            <a:pPr marL="0" indent="0">
              <a:buNone/>
            </a:pPr>
            <a:endParaRPr lang="es-AR" sz="26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AR" sz="2400" dirty="0">
                <a:ea typeface="+mn-lt"/>
                <a:cs typeface="+mn-lt"/>
              </a:rPr>
              <a:t>Registro mascara de interrupciones (TIMSK1)</a:t>
            </a: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214E201-49BF-4E5C-B7E4-460515B235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589034" y="3021100"/>
            <a:ext cx="9661791" cy="349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3056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608972" y="1173969"/>
            <a:ext cx="10122668" cy="18264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600" dirty="0">
                <a:ea typeface="+mn-lt"/>
                <a:cs typeface="+mn-lt"/>
              </a:rPr>
              <a:t>Temporizador hardware en Arduino.</a:t>
            </a:r>
          </a:p>
          <a:p>
            <a:pPr marL="0" indent="0">
              <a:buNone/>
            </a:pPr>
            <a:endParaRPr lang="es-AR" sz="26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AR" sz="2400" dirty="0">
                <a:ea typeface="+mn-lt"/>
                <a:cs typeface="+mn-lt"/>
              </a:rPr>
              <a:t>Registro control del contador de temporizador 1 A (TCCR1A)</a:t>
            </a: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0B395F7-9AF1-4CB5-BAAB-AD093E1B7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13" y="3169727"/>
            <a:ext cx="11702864" cy="166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100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608972" y="1173969"/>
            <a:ext cx="10122668" cy="17685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600" dirty="0">
                <a:ea typeface="+mn-lt"/>
                <a:cs typeface="+mn-lt"/>
              </a:rPr>
              <a:t>Temporizador hardware en Arduino.</a:t>
            </a:r>
          </a:p>
          <a:p>
            <a:pPr marL="0" indent="0">
              <a:buNone/>
            </a:pPr>
            <a:endParaRPr lang="es-AR" sz="26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AR" sz="2400" dirty="0">
                <a:ea typeface="+mn-lt"/>
                <a:cs typeface="+mn-lt"/>
              </a:rPr>
              <a:t>Registro control del contador temporizador 1 B (TCCR1B)</a:t>
            </a: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8D1FD82-C067-4542-B06F-661728B5F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82" y="3284124"/>
            <a:ext cx="11542514" cy="1599375"/>
          </a:xfrm>
          <a:prstGeom prst="rect">
            <a:avLst/>
          </a:prstGeom>
        </p:spPr>
      </p:pic>
      <p:sp>
        <p:nvSpPr>
          <p:cNvPr id="6" name="Abrir llave 5">
            <a:extLst>
              <a:ext uri="{FF2B5EF4-FFF2-40B4-BE49-F238E27FC236}">
                <a16:creationId xmlns:a16="http://schemas.microsoft.com/office/drawing/2014/main" id="{7033B253-ADBA-4B56-8A42-D9598458924D}"/>
              </a:ext>
            </a:extLst>
          </p:cNvPr>
          <p:cNvSpPr/>
          <p:nvPr/>
        </p:nvSpPr>
        <p:spPr>
          <a:xfrm rot="16200000">
            <a:off x="7922405" y="3249920"/>
            <a:ext cx="674684" cy="3275764"/>
          </a:xfrm>
          <a:prstGeom prst="leftBrac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17EBBD00-F841-48B2-8786-E97083D67B35}"/>
              </a:ext>
            </a:extLst>
          </p:cNvPr>
          <p:cNvSpPr txBox="1">
            <a:spLocks/>
          </p:cNvSpPr>
          <p:nvPr/>
        </p:nvSpPr>
        <p:spPr>
          <a:xfrm>
            <a:off x="6849472" y="5456255"/>
            <a:ext cx="2820550" cy="89623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600" dirty="0">
                <a:ea typeface="+mn-lt"/>
                <a:cs typeface="+mn-lt"/>
              </a:rPr>
              <a:t>Factor de escala</a:t>
            </a:r>
            <a:endParaRPr lang="es-AR" sz="2400" dirty="0">
              <a:ea typeface="+mn-lt"/>
              <a:cs typeface="+mn-lt"/>
            </a:endParaRP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2A0C1469-07C1-4BF1-B6FD-305F801B1E31}"/>
              </a:ext>
            </a:extLst>
          </p:cNvPr>
          <p:cNvCxnSpPr/>
          <p:nvPr/>
        </p:nvCxnSpPr>
        <p:spPr>
          <a:xfrm flipV="1">
            <a:off x="5897858" y="4490148"/>
            <a:ext cx="0" cy="114551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3226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553884" y="1173969"/>
            <a:ext cx="5707463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err="1">
                <a:ea typeface="+mn-lt"/>
                <a:cs typeface="+mn-lt"/>
              </a:rPr>
              <a:t>Temporizador</a:t>
            </a:r>
            <a:r>
              <a:rPr lang="en-US" sz="2600" dirty="0">
                <a:ea typeface="+mn-lt"/>
                <a:cs typeface="+mn-lt"/>
              </a:rPr>
              <a:t> hardware en Arduino.</a:t>
            </a:r>
          </a:p>
          <a:p>
            <a:pPr marL="0" indent="0">
              <a:buNone/>
            </a:pPr>
            <a:endParaRPr lang="en-US" sz="24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2400" dirty="0">
                <a:ea typeface="+mn-lt"/>
                <a:cs typeface="+mn-lt"/>
              </a:rPr>
              <a:t>Factor de </a:t>
            </a:r>
            <a:r>
              <a:rPr lang="en-US" sz="2400" dirty="0" err="1">
                <a:ea typeface="+mn-lt"/>
                <a:cs typeface="+mn-lt"/>
              </a:rPr>
              <a:t>escala</a:t>
            </a:r>
            <a:r>
              <a:rPr lang="en-US" sz="2400" dirty="0">
                <a:ea typeface="+mn-lt"/>
                <a:cs typeface="+mn-lt"/>
              </a:rPr>
              <a:t>:</a:t>
            </a:r>
          </a:p>
          <a:p>
            <a:pPr marL="0"/>
            <a:endParaRPr lang="en-US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4C996AAF-19C9-4FA4-ADE6-95878CE39A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5730110"/>
              </p:ext>
            </p:extLst>
          </p:nvPr>
        </p:nvGraphicFramePr>
        <p:xfrm>
          <a:off x="6261347" y="1638406"/>
          <a:ext cx="5635901" cy="4604871"/>
        </p:xfrm>
        <a:graphic>
          <a:graphicData uri="http://schemas.openxmlformats.org/drawingml/2006/table">
            <a:tbl>
              <a:tblPr firstRow="1" firstCol="1" bandRow="1"/>
              <a:tblGrid>
                <a:gridCol w="1222468">
                  <a:extLst>
                    <a:ext uri="{9D8B030D-6E8A-4147-A177-3AD203B41FA5}">
                      <a16:colId xmlns:a16="http://schemas.microsoft.com/office/drawing/2014/main" val="2352708641"/>
                    </a:ext>
                  </a:extLst>
                </a:gridCol>
                <a:gridCol w="1222468">
                  <a:extLst>
                    <a:ext uri="{9D8B030D-6E8A-4147-A177-3AD203B41FA5}">
                      <a16:colId xmlns:a16="http://schemas.microsoft.com/office/drawing/2014/main" val="1796514965"/>
                    </a:ext>
                  </a:extLst>
                </a:gridCol>
                <a:gridCol w="1222468">
                  <a:extLst>
                    <a:ext uri="{9D8B030D-6E8A-4147-A177-3AD203B41FA5}">
                      <a16:colId xmlns:a16="http://schemas.microsoft.com/office/drawing/2014/main" val="2149686610"/>
                    </a:ext>
                  </a:extLst>
                </a:gridCol>
                <a:gridCol w="1968497">
                  <a:extLst>
                    <a:ext uri="{9D8B030D-6E8A-4147-A177-3AD203B41FA5}">
                      <a16:colId xmlns:a16="http://schemas.microsoft.com/office/drawing/2014/main" val="3587547697"/>
                    </a:ext>
                  </a:extLst>
                </a:gridCol>
              </a:tblGrid>
              <a:tr h="682559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1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Bit 2 (CS12)</a:t>
                      </a:r>
                      <a:endParaRPr lang="es-419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1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Bit 1 (CS11)</a:t>
                      </a:r>
                      <a:endParaRPr lang="es-419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1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Bit 0 (CS10)</a:t>
                      </a:r>
                      <a:endParaRPr lang="es-419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1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Descripción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245696"/>
                  </a:ext>
                </a:extLst>
              </a:tr>
              <a:tr h="682559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Temporizador detenido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554512"/>
                  </a:ext>
                </a:extLst>
              </a:tr>
              <a:tr h="374927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 dirty="0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1</a:t>
                      </a:r>
                      <a:endParaRPr lang="es-419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856042"/>
                  </a:ext>
                </a:extLst>
              </a:tr>
              <a:tr h="374927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8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6384896"/>
                  </a:ext>
                </a:extLst>
              </a:tr>
              <a:tr h="374927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 dirty="0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64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5402083"/>
                  </a:ext>
                </a:extLst>
              </a:tr>
              <a:tr h="374927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256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7960789"/>
                  </a:ext>
                </a:extLst>
              </a:tr>
              <a:tr h="374927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1024</a:t>
                      </a:r>
                      <a:endParaRPr lang="es-419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7023459"/>
                  </a:ext>
                </a:extLst>
              </a:tr>
              <a:tr h="682559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Usa el flanco descendente 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6744202"/>
                  </a:ext>
                </a:extLst>
              </a:tr>
              <a:tr h="682559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419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419" sz="20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Usa el flanco ascendente</a:t>
                      </a:r>
                      <a:endParaRPr lang="es-419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210" marR="87210" marT="121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175232"/>
                  </a:ext>
                </a:extLst>
              </a:tr>
            </a:tbl>
          </a:graphicData>
        </a:graphic>
      </p:graphicFrame>
      <p:sp>
        <p:nvSpPr>
          <p:cNvPr id="8" name="Título 1">
            <a:extLst>
              <a:ext uri="{FF2B5EF4-FFF2-40B4-BE49-F238E27FC236}">
                <a16:creationId xmlns:a16="http://schemas.microsoft.com/office/drawing/2014/main" id="{07C83FD0-316B-4784-8C88-8FFD5174E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29582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553883" y="1173969"/>
            <a:ext cx="10515599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err="1">
                <a:ea typeface="+mn-lt"/>
                <a:cs typeface="+mn-lt"/>
              </a:rPr>
              <a:t>Temporizador</a:t>
            </a:r>
            <a:r>
              <a:rPr lang="en-US" sz="2600" dirty="0">
                <a:ea typeface="+mn-lt"/>
                <a:cs typeface="+mn-lt"/>
              </a:rPr>
              <a:t> hardware en Arduino.</a:t>
            </a:r>
          </a:p>
          <a:p>
            <a:pPr marL="0" indent="0">
              <a:buNone/>
            </a:pPr>
            <a:endParaRPr lang="en-US" sz="24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2400" dirty="0" err="1">
                <a:ea typeface="+mn-lt"/>
                <a:cs typeface="+mn-lt"/>
              </a:rPr>
              <a:t>Registro</a:t>
            </a:r>
            <a:r>
              <a:rPr lang="en-US" sz="2400" dirty="0">
                <a:ea typeface="+mn-lt"/>
                <a:cs typeface="+mn-lt"/>
              </a:rPr>
              <a:t> de </a:t>
            </a:r>
            <a:r>
              <a:rPr lang="en-US" sz="2400" dirty="0" err="1">
                <a:ea typeface="+mn-lt"/>
                <a:cs typeface="+mn-lt"/>
              </a:rPr>
              <a:t>comparación</a:t>
            </a:r>
            <a:r>
              <a:rPr lang="en-US" sz="2400" dirty="0">
                <a:ea typeface="+mn-lt"/>
                <a:cs typeface="+mn-lt"/>
              </a:rPr>
              <a:t> A (OCR1A) / B (OCR1B)</a:t>
            </a:r>
          </a:p>
          <a:p>
            <a:pPr marL="0" indent="0">
              <a:buNone/>
            </a:pPr>
            <a:endParaRPr lang="en-US" sz="2400" dirty="0"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es-419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</a:t>
            </a:r>
            <a:r>
              <a:rPr lang="es-419" sz="2400" baseline="-25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max</a:t>
            </a:r>
            <a:r>
              <a:rPr lang="es-419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= ( 16Mhz * </a:t>
            </a:r>
            <a:r>
              <a:rPr lang="es-419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</a:t>
            </a:r>
            <a:r>
              <a:rPr lang="es-419" sz="2400" baseline="-25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</a:t>
            </a:r>
            <a:r>
              <a:rPr lang="es-419" sz="2400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s-419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/  </a:t>
            </a:r>
            <a:r>
              <a:rPr lang="es-419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factor_escala</a:t>
            </a:r>
            <a:r>
              <a:rPr lang="es-419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) - 1</a:t>
            </a:r>
            <a:endParaRPr lang="en-US" sz="2800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07C83FD0-316B-4784-8C88-8FFD5174E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30862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7269543" cy="15710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Temporizador por hardware (ejemplo 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A2B771E-7D74-42ED-9892-1F24184BD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705" y="1781175"/>
            <a:ext cx="5908107" cy="505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9878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A1683FFA-A5F6-4823-8E42-200FDF764129}"/>
              </a:ext>
            </a:extLst>
          </p:cNvPr>
          <p:cNvSpPr/>
          <p:nvPr/>
        </p:nvSpPr>
        <p:spPr>
          <a:xfrm>
            <a:off x="3132944" y="3013023"/>
            <a:ext cx="8545495" cy="23467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AR" sz="4400" dirty="0">
                <a:ea typeface="+mn-lt"/>
                <a:cs typeface="+mn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438150" y="1147800"/>
            <a:ext cx="7269543" cy="15710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Ejemplo: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D1E7214-4830-48F2-85C7-86FBA8C992F3}"/>
              </a:ext>
            </a:extLst>
          </p:cNvPr>
          <p:cNvSpPr/>
          <p:nvPr/>
        </p:nvSpPr>
        <p:spPr>
          <a:xfrm>
            <a:off x="3147418" y="1215128"/>
            <a:ext cx="8545495" cy="12732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97BC70C-441B-49C3-B31E-EC6CCE36F448}"/>
              </a:ext>
            </a:extLst>
          </p:cNvPr>
          <p:cNvSpPr txBox="1"/>
          <p:nvPr/>
        </p:nvSpPr>
        <p:spPr>
          <a:xfrm>
            <a:off x="3049250" y="1173969"/>
            <a:ext cx="7269543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400" dirty="0">
                <a:latin typeface="Consolas" panose="020B0609020204030204" pitchFamily="49" charset="0"/>
              </a:rPr>
              <a:t>ISR(TIMER1_COMPA_vect)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{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</a:t>
            </a:r>
            <a:r>
              <a:rPr lang="es-AR" sz="1400" dirty="0" err="1">
                <a:latin typeface="Consolas" panose="020B0609020204030204" pitchFamily="49" charset="0"/>
              </a:rPr>
              <a:t>led_estado</a:t>
            </a:r>
            <a:r>
              <a:rPr lang="es-AR" sz="1400" dirty="0">
                <a:latin typeface="Consolas" panose="020B0609020204030204" pitchFamily="49" charset="0"/>
              </a:rPr>
              <a:t> = !</a:t>
            </a:r>
            <a:r>
              <a:rPr lang="es-AR" sz="1400" dirty="0" err="1">
                <a:latin typeface="Consolas" panose="020B0609020204030204" pitchFamily="49" charset="0"/>
              </a:rPr>
              <a:t>led_estado</a:t>
            </a:r>
            <a:r>
              <a:rPr lang="es-AR" sz="1400" dirty="0">
                <a:latin typeface="Consolas" panose="020B0609020204030204" pitchFamily="49" charset="0"/>
              </a:rPr>
              <a:t>; 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</a:t>
            </a:r>
            <a:r>
              <a:rPr lang="es-AR" sz="1400" dirty="0" err="1">
                <a:latin typeface="Consolas" panose="020B0609020204030204" pitchFamily="49" charset="0"/>
              </a:rPr>
              <a:t>digitalWrite</a:t>
            </a:r>
            <a:r>
              <a:rPr lang="es-AR" sz="1400" dirty="0">
                <a:latin typeface="Consolas" panose="020B0609020204030204" pitchFamily="49" charset="0"/>
              </a:rPr>
              <a:t>( PIN_LED, </a:t>
            </a:r>
            <a:r>
              <a:rPr lang="es-AR" sz="1400" dirty="0" err="1">
                <a:latin typeface="Consolas" panose="020B0609020204030204" pitchFamily="49" charset="0"/>
              </a:rPr>
              <a:t>led_estado</a:t>
            </a:r>
            <a:r>
              <a:rPr lang="es-AR" sz="1400" dirty="0">
                <a:latin typeface="Consolas" panose="020B0609020204030204" pitchFamily="49" charset="0"/>
              </a:rPr>
              <a:t>); 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// </a:t>
            </a:r>
            <a:r>
              <a:rPr lang="es-AR" sz="1400" dirty="0" err="1">
                <a:latin typeface="Consolas" panose="020B0609020204030204" pitchFamily="49" charset="0"/>
              </a:rPr>
              <a:t>Serial.println</a:t>
            </a:r>
            <a:r>
              <a:rPr lang="es-AR" sz="1400" dirty="0">
                <a:latin typeface="Consolas" panose="020B0609020204030204" pitchFamily="49" charset="0"/>
              </a:rPr>
              <a:t>( </a:t>
            </a:r>
            <a:r>
              <a:rPr lang="es-AR" sz="1400" dirty="0" err="1">
                <a:latin typeface="Consolas" panose="020B0609020204030204" pitchFamily="49" charset="0"/>
              </a:rPr>
              <a:t>led_estado</a:t>
            </a:r>
            <a:r>
              <a:rPr lang="es-AR" sz="1400" dirty="0">
                <a:latin typeface="Consolas" panose="020B0609020204030204" pitchFamily="49" charset="0"/>
              </a:rPr>
              <a:t> );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}</a:t>
            </a:r>
          </a:p>
          <a:p>
            <a:endParaRPr lang="es-AR" sz="1400" dirty="0">
              <a:latin typeface="Consolas" panose="020B0609020204030204" pitchFamily="49" charset="0"/>
            </a:endParaRPr>
          </a:p>
          <a:p>
            <a:endParaRPr lang="es-AR" sz="1400" dirty="0">
              <a:latin typeface="Consolas" panose="020B0609020204030204" pitchFamily="49" charset="0"/>
            </a:endParaRPr>
          </a:p>
          <a:p>
            <a:endParaRPr lang="es-AR" sz="1400" dirty="0">
              <a:latin typeface="Consolas" panose="020B0609020204030204" pitchFamily="49" charset="0"/>
            </a:endParaRPr>
          </a:p>
          <a:p>
            <a:r>
              <a:rPr lang="es-AR" sz="1400" dirty="0" err="1">
                <a:latin typeface="Consolas" panose="020B0609020204030204" pitchFamily="49" charset="0"/>
              </a:rPr>
              <a:t>void</a:t>
            </a:r>
            <a:r>
              <a:rPr lang="es-AR" sz="1400" dirty="0">
                <a:latin typeface="Consolas" panose="020B0609020204030204" pitchFamily="49" charset="0"/>
              </a:rPr>
              <a:t> </a:t>
            </a:r>
            <a:r>
              <a:rPr lang="es-AR" sz="1400" dirty="0" err="1">
                <a:latin typeface="Consolas" panose="020B0609020204030204" pitchFamily="49" charset="0"/>
              </a:rPr>
              <a:t>loop</a:t>
            </a:r>
            <a:r>
              <a:rPr lang="es-AR" sz="1400" dirty="0">
                <a:latin typeface="Consolas" panose="020B0609020204030204" pitchFamily="49" charset="0"/>
              </a:rPr>
              <a:t>()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{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// Programa principal...</a:t>
            </a:r>
          </a:p>
          <a:p>
            <a:endParaRPr lang="es-AR" sz="1400" dirty="0">
              <a:latin typeface="Consolas" panose="020B0609020204030204" pitchFamily="49" charset="0"/>
            </a:endParaRPr>
          </a:p>
          <a:p>
            <a:r>
              <a:rPr lang="es-AR" sz="1400" dirty="0">
                <a:latin typeface="Consolas" panose="020B0609020204030204" pitchFamily="49" charset="0"/>
              </a:rPr>
              <a:t>  // Solo a modo informativo muestro el estado del LED.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</a:t>
            </a:r>
            <a:r>
              <a:rPr lang="es-AR" sz="1400" dirty="0" err="1">
                <a:latin typeface="Consolas" panose="020B0609020204030204" pitchFamily="49" charset="0"/>
              </a:rPr>
              <a:t>Serial.print</a:t>
            </a:r>
            <a:r>
              <a:rPr lang="es-AR" sz="1400" dirty="0">
                <a:latin typeface="Consolas" panose="020B0609020204030204" pitchFamily="49" charset="0"/>
              </a:rPr>
              <a:t>("LED: "); </a:t>
            </a:r>
            <a:r>
              <a:rPr lang="es-AR" sz="1400" dirty="0" err="1">
                <a:latin typeface="Consolas" panose="020B0609020204030204" pitchFamily="49" charset="0"/>
              </a:rPr>
              <a:t>Serial.print</a:t>
            </a:r>
            <a:r>
              <a:rPr lang="es-AR" sz="1400" dirty="0">
                <a:latin typeface="Consolas" panose="020B0609020204030204" pitchFamily="49" charset="0"/>
              </a:rPr>
              <a:t>(</a:t>
            </a:r>
            <a:r>
              <a:rPr lang="es-AR" sz="1400" dirty="0" err="1">
                <a:latin typeface="Consolas" panose="020B0609020204030204" pitchFamily="49" charset="0"/>
              </a:rPr>
              <a:t>led_estado</a:t>
            </a:r>
            <a:r>
              <a:rPr lang="es-AR" sz="1400" dirty="0">
                <a:latin typeface="Consolas" panose="020B0609020204030204" pitchFamily="49" charset="0"/>
              </a:rPr>
              <a:t>); </a:t>
            </a:r>
            <a:r>
              <a:rPr lang="es-AR" sz="1400" dirty="0" err="1">
                <a:latin typeface="Consolas" panose="020B0609020204030204" pitchFamily="49" charset="0"/>
              </a:rPr>
              <a:t>Serial.print</a:t>
            </a:r>
            <a:r>
              <a:rPr lang="es-AR" sz="1400" dirty="0">
                <a:latin typeface="Consolas" panose="020B0609020204030204" pitchFamily="49" charset="0"/>
              </a:rPr>
              <a:t>( " " );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 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// Solo a modo informativo muestro el valor del POTENCIOMETRO.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  </a:t>
            </a:r>
            <a:r>
              <a:rPr lang="es-AR" sz="1400" dirty="0" err="1">
                <a:latin typeface="Consolas" panose="020B0609020204030204" pitchFamily="49" charset="0"/>
              </a:rPr>
              <a:t>Serial.print</a:t>
            </a:r>
            <a:r>
              <a:rPr lang="es-AR" sz="1400" dirty="0">
                <a:latin typeface="Consolas" panose="020B0609020204030204" pitchFamily="49" charset="0"/>
              </a:rPr>
              <a:t>("POT: "); </a:t>
            </a:r>
            <a:r>
              <a:rPr lang="es-AR" sz="1400" dirty="0" err="1">
                <a:latin typeface="Consolas" panose="020B0609020204030204" pitchFamily="49" charset="0"/>
              </a:rPr>
              <a:t>Serial.println</a:t>
            </a:r>
            <a:r>
              <a:rPr lang="es-AR" sz="1400" dirty="0">
                <a:latin typeface="Consolas" panose="020B0609020204030204" pitchFamily="49" charset="0"/>
              </a:rPr>
              <a:t>( </a:t>
            </a:r>
            <a:r>
              <a:rPr lang="es-AR" sz="1400" dirty="0" err="1">
                <a:latin typeface="Consolas" panose="020B0609020204030204" pitchFamily="49" charset="0"/>
              </a:rPr>
              <a:t>analogRead</a:t>
            </a:r>
            <a:r>
              <a:rPr lang="es-AR" sz="1400" dirty="0">
                <a:latin typeface="Consolas" panose="020B0609020204030204" pitchFamily="49" charset="0"/>
              </a:rPr>
              <a:t>( PIN_POT ) );</a:t>
            </a:r>
          </a:p>
          <a:p>
            <a:r>
              <a:rPr lang="es-AR" sz="14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D663A5E-8ED2-4F9E-A8CE-FF3DA62633EC}"/>
              </a:ext>
            </a:extLst>
          </p:cNvPr>
          <p:cNvSpPr txBox="1"/>
          <p:nvPr/>
        </p:nvSpPr>
        <p:spPr>
          <a:xfrm>
            <a:off x="7329261" y="1173969"/>
            <a:ext cx="4331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/>
              <a:t>Se dispara cada 0.5s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14069FF-8F0B-4989-8B99-E82C7F5F5505}"/>
              </a:ext>
            </a:extLst>
          </p:cNvPr>
          <p:cNvSpPr txBox="1"/>
          <p:nvPr/>
        </p:nvSpPr>
        <p:spPr>
          <a:xfrm>
            <a:off x="7554111" y="3061958"/>
            <a:ext cx="3929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/>
              <a:t>Ejecuta cada 63ns</a:t>
            </a:r>
          </a:p>
        </p:txBody>
      </p:sp>
    </p:spTree>
    <p:extLst>
      <p:ext uri="{BB962C8B-B14F-4D97-AF65-F5344CB8AC3E}">
        <p14:creationId xmlns:p14="http://schemas.microsoft.com/office/powerpoint/2010/main" val="34757115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Temporizador por Hardware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428102" y="1147800"/>
            <a:ext cx="10388346" cy="52829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Ventaja: El programa no se bloquea, no hace </a:t>
            </a:r>
            <a:r>
              <a:rPr lang="es-AR" sz="2600" dirty="0" err="1">
                <a:ea typeface="+mn-lt"/>
                <a:cs typeface="+mn-lt"/>
              </a:rPr>
              <a:t>polling</a:t>
            </a:r>
            <a:r>
              <a:rPr lang="es-AR" sz="2600" dirty="0">
                <a:ea typeface="+mn-lt"/>
                <a:cs typeface="+mn-lt"/>
              </a:rPr>
              <a:t> y funciona siempre.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Desventaja: Es compleja su programación,  el procesamiento en la interrupción debe ser mínima.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Desventaja: El temporizador mayor es de 16bit = 65.526 </a:t>
            </a:r>
            <a:r>
              <a:rPr lang="es-AR" sz="2600" dirty="0">
                <a:ea typeface="+mn-lt"/>
                <a:cs typeface="+mn-lt"/>
                <a:sym typeface="Symbol" panose="05050102010706020507" pitchFamily="18" charset="2"/>
              </a:rPr>
              <a:t> 4.124 </a:t>
            </a:r>
            <a:r>
              <a:rPr lang="es-AR" sz="2600" dirty="0" err="1">
                <a:ea typeface="+mn-lt"/>
                <a:cs typeface="+mn-lt"/>
                <a:sym typeface="Symbol" panose="05050102010706020507" pitchFamily="18" charset="2"/>
              </a:rPr>
              <a:t>seg</a:t>
            </a:r>
            <a:r>
              <a:rPr lang="es-AR" sz="2600" dirty="0">
                <a:ea typeface="+mn-lt"/>
                <a:cs typeface="+mn-lt"/>
                <a:sym typeface="Symbol" panose="05050102010706020507" pitchFamily="18" charset="2"/>
              </a:rPr>
              <a:t>.</a:t>
            </a:r>
            <a:endParaRPr lang="es-AR" sz="26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692802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6383-CF09-4299-ABBC-7E6DB3DE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9957"/>
            <a:ext cx="10353761" cy="1326321"/>
          </a:xfrm>
        </p:spPr>
        <p:txBody>
          <a:bodyPr>
            <a:normAutofit/>
          </a:bodyPr>
          <a:lstStyle/>
          <a:p>
            <a:r>
              <a:rPr lang="es-MX" sz="4400" dirty="0">
                <a:ea typeface="+mj-lt"/>
                <a:cs typeface="+mj-lt"/>
              </a:rPr>
              <a:t>Agenda</a:t>
            </a:r>
            <a:endParaRPr lang="es-MX" sz="4400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5F582E4-A316-43F3-BD09-2A504570FB42}"/>
              </a:ext>
            </a:extLst>
          </p:cNvPr>
          <p:cNvSpPr txBox="1">
            <a:spLocks/>
          </p:cNvSpPr>
          <p:nvPr/>
        </p:nvSpPr>
        <p:spPr>
          <a:xfrm>
            <a:off x="1322567" y="1147800"/>
            <a:ext cx="9119918" cy="54478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</a:t>
            </a:r>
            <a:r>
              <a:rPr lang="es-AR" sz="3900" dirty="0" err="1">
                <a:ea typeface="+mn-lt"/>
                <a:cs typeface="+mn-lt"/>
              </a:rPr>
              <a:t>delay</a:t>
            </a:r>
            <a:endParaRPr lang="es-AR" sz="3900" dirty="0">
              <a:ea typeface="+mn-lt"/>
              <a:cs typeface="+mn-lt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temporizador software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dirty="0">
                <a:ea typeface="+mn-lt"/>
                <a:cs typeface="+mn-lt"/>
              </a:rPr>
              <a:t>Arduino temporizador Hardware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s-AR" sz="3900" b="1" dirty="0">
                <a:ea typeface="+mn-lt"/>
                <a:cs typeface="+mn-lt"/>
              </a:rPr>
              <a:t>Arduino lectura por interrupciones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AR" sz="2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83967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Interrupciones externas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F04E85-BB8B-4A95-85B8-E828D64CA291}"/>
              </a:ext>
            </a:extLst>
          </p:cNvPr>
          <p:cNvSpPr txBox="1">
            <a:spLocks/>
          </p:cNvSpPr>
          <p:nvPr/>
        </p:nvSpPr>
        <p:spPr>
          <a:xfrm>
            <a:off x="1868146" y="1173969"/>
            <a:ext cx="9089664" cy="542779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4400" dirty="0">
                <a:ea typeface="+mn-lt"/>
                <a:cs typeface="+mn-lt"/>
              </a:rPr>
              <a:t>Cantidad de interrupciones externas</a:t>
            </a: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AR" sz="2800" b="1" dirty="0">
                <a:ea typeface="+mn-lt"/>
                <a:cs typeface="+mn-lt"/>
              </a:rPr>
              <a:t>Arduino ONE </a:t>
            </a:r>
            <a:r>
              <a:rPr lang="es-AR" sz="2800" dirty="0">
                <a:ea typeface="+mn-lt"/>
                <a:cs typeface="+mn-lt"/>
              </a:rPr>
              <a:t>posee </a:t>
            </a:r>
            <a:r>
              <a:rPr lang="es-AR" sz="2800" b="1" dirty="0">
                <a:ea typeface="+mn-lt"/>
                <a:cs typeface="+mn-lt"/>
              </a:rPr>
              <a:t>2</a:t>
            </a:r>
            <a:r>
              <a:rPr lang="es-AR" sz="2800" dirty="0">
                <a:ea typeface="+mn-lt"/>
                <a:cs typeface="+mn-lt"/>
              </a:rPr>
              <a:t> pines: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Pin digital 2 (INT 0).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Pin digital 3 (INT 1).</a:t>
            </a:r>
          </a:p>
          <a:p>
            <a:pPr marL="0" indent="0">
              <a:buNone/>
            </a:pPr>
            <a:r>
              <a:rPr lang="es-AR" sz="2800" b="1" dirty="0">
                <a:ea typeface="+mn-lt"/>
                <a:cs typeface="+mn-lt"/>
              </a:rPr>
              <a:t>Arduino MEGA </a:t>
            </a:r>
            <a:r>
              <a:rPr lang="es-AR" sz="2800" dirty="0">
                <a:ea typeface="+mn-lt"/>
                <a:cs typeface="+mn-lt"/>
              </a:rPr>
              <a:t>(microcontrolador </a:t>
            </a:r>
            <a:r>
              <a:rPr lang="es-AR" sz="2800" dirty="0" err="1">
                <a:ea typeface="+mn-lt"/>
                <a:cs typeface="+mn-lt"/>
              </a:rPr>
              <a:t>Atmega</a:t>
            </a:r>
            <a:r>
              <a:rPr lang="es-AR" sz="2800" dirty="0">
                <a:ea typeface="+mn-lt"/>
                <a:cs typeface="+mn-lt"/>
              </a:rPr>
              <a:t> 2560) posee </a:t>
            </a:r>
            <a:r>
              <a:rPr lang="es-AR" sz="2800" b="1" dirty="0">
                <a:ea typeface="+mn-lt"/>
                <a:cs typeface="+mn-lt"/>
              </a:rPr>
              <a:t>6 pines</a:t>
            </a:r>
            <a:r>
              <a:rPr lang="es-AR" sz="2800" dirty="0">
                <a:ea typeface="+mn-lt"/>
                <a:cs typeface="+mn-lt"/>
              </a:rPr>
              <a:t>: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Pin digital 21 (INT 0)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Pin digital 20 (INT 1)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Pin digital 19 (INT 2)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Pin digital 18 (INT 3)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Pin digital 2 (INT 4)</a:t>
            </a:r>
          </a:p>
          <a:p>
            <a:pPr marL="0" indent="0">
              <a:buNone/>
            </a:pPr>
            <a:r>
              <a:rPr lang="es-AR" sz="2800" dirty="0">
                <a:ea typeface="+mn-lt"/>
                <a:cs typeface="+mn-lt"/>
              </a:rPr>
              <a:t>-	Pin digital 3 (INT 5)</a:t>
            </a:r>
          </a:p>
        </p:txBody>
      </p:sp>
    </p:spTree>
    <p:extLst>
      <p:ext uri="{BB962C8B-B14F-4D97-AF65-F5344CB8AC3E}">
        <p14:creationId xmlns:p14="http://schemas.microsoft.com/office/powerpoint/2010/main" val="14647825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Interrupciones externas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F04E85-BB8B-4A95-85B8-E828D64CA291}"/>
              </a:ext>
            </a:extLst>
          </p:cNvPr>
          <p:cNvSpPr txBox="1">
            <a:spLocks/>
          </p:cNvSpPr>
          <p:nvPr/>
        </p:nvSpPr>
        <p:spPr>
          <a:xfrm>
            <a:off x="1868146" y="1173968"/>
            <a:ext cx="9089664" cy="555151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4400" dirty="0">
                <a:ea typeface="+mn-lt"/>
                <a:cs typeface="+mn-lt"/>
              </a:rPr>
              <a:t>Técnicas digitales:</a:t>
            </a: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AR" sz="2800" b="1" dirty="0">
                <a:ea typeface="+mn-lt"/>
                <a:cs typeface="+mn-lt"/>
              </a:rPr>
              <a:t>LOW:</a:t>
            </a:r>
            <a:r>
              <a:rPr lang="es-AR" sz="2800" dirty="0">
                <a:ea typeface="+mn-lt"/>
                <a:cs typeface="+mn-lt"/>
              </a:rPr>
              <a:t> Se invoca al manejador de la interrupción cuando el pin asociado está en estado bajo.</a:t>
            </a:r>
          </a:p>
          <a:p>
            <a:pPr marL="0" indent="0">
              <a:buNone/>
            </a:pPr>
            <a:r>
              <a:rPr lang="es-AR" sz="2800" b="1" dirty="0">
                <a:ea typeface="+mn-lt"/>
                <a:cs typeface="+mn-lt"/>
              </a:rPr>
              <a:t>CHANGE: </a:t>
            </a:r>
            <a:r>
              <a:rPr lang="es-AR" sz="2800" dirty="0">
                <a:ea typeface="+mn-lt"/>
                <a:cs typeface="+mn-lt"/>
              </a:rPr>
              <a:t>Se invoca al manejador de la interrupción cuando el pin cambie de valor. Ya sea cuando pase de nivel alto a bajo, o de nivel bajo a alto.</a:t>
            </a:r>
          </a:p>
          <a:p>
            <a:pPr marL="0" indent="0">
              <a:buNone/>
            </a:pPr>
            <a:r>
              <a:rPr lang="es-AR" sz="2800" b="1" dirty="0">
                <a:ea typeface="+mn-lt"/>
                <a:cs typeface="+mn-lt"/>
              </a:rPr>
              <a:t>RISING:</a:t>
            </a:r>
            <a:r>
              <a:rPr lang="es-AR" sz="2800" dirty="0">
                <a:ea typeface="+mn-lt"/>
                <a:cs typeface="+mn-lt"/>
              </a:rPr>
              <a:t> Se invoca al manejador de la interrupción cuando el pin cambia del nivel de bajo a alto.</a:t>
            </a:r>
          </a:p>
          <a:p>
            <a:pPr marL="0" indent="0">
              <a:buNone/>
            </a:pPr>
            <a:r>
              <a:rPr lang="es-AR" sz="2800" b="1" dirty="0">
                <a:ea typeface="+mn-lt"/>
                <a:cs typeface="+mn-lt"/>
              </a:rPr>
              <a:t>FALLING: </a:t>
            </a:r>
            <a:r>
              <a:rPr lang="es-AR" sz="2800" dirty="0">
                <a:ea typeface="+mn-lt"/>
                <a:cs typeface="+mn-lt"/>
              </a:rPr>
              <a:t>Se invoca al manejador de la interrupción cuando el pin cambia del nivel de alto a bajo.</a:t>
            </a:r>
          </a:p>
        </p:txBody>
      </p:sp>
      <p:pic>
        <p:nvPicPr>
          <p:cNvPr id="4" name="Imagen 3" descr="Modos interrupciones">
            <a:extLst>
              <a:ext uri="{FF2B5EF4-FFF2-40B4-BE49-F238E27FC236}">
                <a16:creationId xmlns:a16="http://schemas.microsoft.com/office/drawing/2014/main" id="{D6DC30B1-2EEA-4609-82FC-183A88CABA7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6" b="13368"/>
          <a:stretch/>
        </p:blipFill>
        <p:spPr bwMode="auto">
          <a:xfrm>
            <a:off x="6215337" y="1469038"/>
            <a:ext cx="4936605" cy="18400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43704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Interrupciones externas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F04E85-BB8B-4A95-85B8-E828D64CA291}"/>
              </a:ext>
            </a:extLst>
          </p:cNvPr>
          <p:cNvSpPr txBox="1">
            <a:spLocks/>
          </p:cNvSpPr>
          <p:nvPr/>
        </p:nvSpPr>
        <p:spPr>
          <a:xfrm>
            <a:off x="1868146" y="1173968"/>
            <a:ext cx="9089664" cy="55515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3200" dirty="0">
                <a:ea typeface="+mn-lt"/>
                <a:cs typeface="+mn-lt"/>
              </a:rPr>
              <a:t>Ejemplo :</a:t>
            </a:r>
          </a:p>
          <a:p>
            <a:pPr marL="0" indent="0">
              <a:buNone/>
            </a:pPr>
            <a:endParaRPr lang="es-AR" sz="2800" dirty="0">
              <a:ea typeface="+mn-lt"/>
              <a:cs typeface="+mn-lt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FF89ECC1-5F59-4E39-B665-56D343530A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6449702"/>
              </p:ext>
            </p:extLst>
          </p:nvPr>
        </p:nvGraphicFramePr>
        <p:xfrm>
          <a:off x="464555" y="2145463"/>
          <a:ext cx="5948423" cy="46754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9303">
                  <a:extLst>
                    <a:ext uri="{9D8B030D-6E8A-4147-A177-3AD203B41FA5}">
                      <a16:colId xmlns:a16="http://schemas.microsoft.com/office/drawing/2014/main" val="3227701016"/>
                    </a:ext>
                  </a:extLst>
                </a:gridCol>
                <a:gridCol w="5579120">
                  <a:extLst>
                    <a:ext uri="{9D8B030D-6E8A-4147-A177-3AD203B41FA5}">
                      <a16:colId xmlns:a16="http://schemas.microsoft.com/office/drawing/2014/main" val="39379579"/>
                    </a:ext>
                  </a:extLst>
                </a:gridCol>
              </a:tblGrid>
              <a:tr h="794966"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>
                          <a:effectLst/>
                        </a:rPr>
                        <a:t> </a:t>
                      </a:r>
                      <a:endParaRPr lang="es-419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154" marR="64154" marT="8910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#define MODO2 CHANGE   // LOW ,CHANGE, RISING, FALLING.</a:t>
                      </a:r>
                      <a:endParaRPr lang="en-US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#define MODO3 CHANGE   // LOW ,CHANGE, RISING, FALLING.</a:t>
                      </a:r>
                      <a:endParaRPr lang="en-US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154" marR="64154" marT="8910" marB="0"/>
                </a:tc>
                <a:extLst>
                  <a:ext uri="{0D108BD9-81ED-4DB2-BD59-A6C34878D82A}">
                    <a16:rowId xmlns:a16="http://schemas.microsoft.com/office/drawing/2014/main" val="3024411558"/>
                  </a:ext>
                </a:extLst>
              </a:tr>
              <a:tr h="1917965"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 dirty="0">
                          <a:effectLst/>
                        </a:rPr>
                        <a:t> </a:t>
                      </a:r>
                      <a:endParaRPr lang="es-419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154" marR="64154" marT="8910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 dirty="0" err="1">
                          <a:effectLst/>
                        </a:rPr>
                        <a:t>void</a:t>
                      </a:r>
                      <a:r>
                        <a:rPr lang="es-419" sz="1400" u="none" strike="noStrike" dirty="0">
                          <a:effectLst/>
                        </a:rPr>
                        <a:t> </a:t>
                      </a:r>
                      <a:r>
                        <a:rPr lang="es-419" sz="1400" b="1" u="none" strike="noStrike" dirty="0" err="1">
                          <a:effectLst/>
                        </a:rPr>
                        <a:t>setup</a:t>
                      </a:r>
                      <a:r>
                        <a:rPr lang="es-419" sz="1400" u="none" strike="noStrike" dirty="0">
                          <a:effectLst/>
                        </a:rPr>
                        <a:t>()</a:t>
                      </a:r>
                      <a:endParaRPr lang="es-419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 dirty="0">
                          <a:effectLst/>
                        </a:rPr>
                        <a:t>{</a:t>
                      </a:r>
                      <a:endParaRPr lang="es-419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200" u="none" strike="noStrike" dirty="0">
                          <a:effectLst/>
                        </a:rPr>
                        <a:t>   // Toma la primera medición del tiempo.</a:t>
                      </a:r>
                      <a:endParaRPr lang="es-419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200" u="none" strike="noStrike" dirty="0">
                          <a:effectLst/>
                        </a:rPr>
                        <a:t>  </a:t>
                      </a:r>
                      <a:r>
                        <a:rPr lang="es-419" sz="1200" b="1" u="none" strike="noStrike" dirty="0" err="1">
                          <a:effectLst/>
                        </a:rPr>
                        <a:t>attachInterrupt</a:t>
                      </a:r>
                      <a:r>
                        <a:rPr lang="es-419" sz="1200" u="none" strike="noStrike" dirty="0">
                          <a:effectLst/>
                        </a:rPr>
                        <a:t>( </a:t>
                      </a:r>
                      <a:r>
                        <a:rPr lang="es-419" sz="1200" u="none" strike="noStrike" dirty="0" err="1">
                          <a:effectLst/>
                        </a:rPr>
                        <a:t>digitalPinToInterrupt</a:t>
                      </a:r>
                      <a:r>
                        <a:rPr lang="es-419" sz="1200" u="none" strike="noStrike" dirty="0">
                          <a:effectLst/>
                        </a:rPr>
                        <a:t>(</a:t>
                      </a:r>
                      <a:r>
                        <a:rPr lang="es-419" sz="1200" b="1" u="none" strike="noStrike" dirty="0">
                          <a:effectLst/>
                        </a:rPr>
                        <a:t>2</a:t>
                      </a:r>
                      <a:r>
                        <a:rPr lang="es-419" sz="1200" u="none" strike="noStrike" dirty="0">
                          <a:effectLst/>
                        </a:rPr>
                        <a:t>), </a:t>
                      </a:r>
                      <a:r>
                        <a:rPr lang="es-419" sz="1200" b="1" u="none" strike="noStrike" dirty="0">
                          <a:effectLst/>
                        </a:rPr>
                        <a:t>handle_pin2,</a:t>
                      </a:r>
                      <a:r>
                        <a:rPr lang="es-419" sz="1200" u="none" strike="noStrike" dirty="0">
                          <a:effectLst/>
                        </a:rPr>
                        <a:t> </a:t>
                      </a:r>
                      <a:r>
                        <a:rPr lang="es-419" sz="1200" b="1" u="none" strike="noStrike" dirty="0">
                          <a:effectLst/>
                        </a:rPr>
                        <a:t>MODO2</a:t>
                      </a:r>
                      <a:r>
                        <a:rPr lang="es-419" sz="1200" u="none" strike="noStrike" dirty="0">
                          <a:effectLst/>
                        </a:rPr>
                        <a:t> );</a:t>
                      </a:r>
                      <a:endParaRPr lang="es-419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200" u="none" strike="noStrike" dirty="0">
                          <a:effectLst/>
                        </a:rPr>
                        <a:t>  </a:t>
                      </a:r>
                      <a:r>
                        <a:rPr lang="es-419" sz="1200" b="1" u="none" strike="noStrike" dirty="0" err="1">
                          <a:effectLst/>
                        </a:rPr>
                        <a:t>attachInterrupt</a:t>
                      </a:r>
                      <a:r>
                        <a:rPr lang="es-419" sz="1200" u="none" strike="noStrike" dirty="0">
                          <a:effectLst/>
                        </a:rPr>
                        <a:t>( </a:t>
                      </a:r>
                      <a:r>
                        <a:rPr lang="es-419" sz="1200" u="none" strike="noStrike" dirty="0" err="1">
                          <a:effectLst/>
                        </a:rPr>
                        <a:t>digitalPinToInterrupt</a:t>
                      </a:r>
                      <a:r>
                        <a:rPr lang="es-419" sz="1200" u="none" strike="noStrike" dirty="0">
                          <a:effectLst/>
                        </a:rPr>
                        <a:t>(</a:t>
                      </a:r>
                      <a:r>
                        <a:rPr lang="es-419" sz="1200" b="1" u="none" strike="noStrike" dirty="0">
                          <a:effectLst/>
                        </a:rPr>
                        <a:t>3</a:t>
                      </a:r>
                      <a:r>
                        <a:rPr lang="es-419" sz="1200" u="none" strike="noStrike" dirty="0">
                          <a:effectLst/>
                        </a:rPr>
                        <a:t>), </a:t>
                      </a:r>
                      <a:r>
                        <a:rPr lang="es-419" sz="1200" b="1" u="none" strike="noStrike" dirty="0">
                          <a:effectLst/>
                        </a:rPr>
                        <a:t>handle_pin3,</a:t>
                      </a:r>
                      <a:r>
                        <a:rPr lang="es-419" sz="1200" u="none" strike="noStrike" dirty="0">
                          <a:effectLst/>
                        </a:rPr>
                        <a:t> </a:t>
                      </a:r>
                      <a:r>
                        <a:rPr lang="es-419" sz="1200" b="1" u="none" strike="noStrike" dirty="0">
                          <a:effectLst/>
                        </a:rPr>
                        <a:t>MODO3</a:t>
                      </a:r>
                      <a:r>
                        <a:rPr lang="es-419" sz="1200" u="none" strike="noStrike" dirty="0">
                          <a:effectLst/>
                        </a:rPr>
                        <a:t> );</a:t>
                      </a:r>
                      <a:endParaRPr lang="es-419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200" u="none" strike="noStrike" dirty="0">
                          <a:effectLst/>
                        </a:rPr>
                        <a:t>  ...</a:t>
                      </a:r>
                      <a:endParaRPr lang="es-419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 dirty="0">
                          <a:effectLst/>
                        </a:rPr>
                        <a:t>}</a:t>
                      </a:r>
                      <a:endParaRPr lang="es-419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154" marR="64154" marT="8910" marB="0"/>
                </a:tc>
                <a:extLst>
                  <a:ext uri="{0D108BD9-81ED-4DB2-BD59-A6C34878D82A}">
                    <a16:rowId xmlns:a16="http://schemas.microsoft.com/office/drawing/2014/main" val="887704451"/>
                  </a:ext>
                </a:extLst>
              </a:tr>
              <a:tr h="1692308"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>
                          <a:effectLst/>
                        </a:rPr>
                        <a:t> </a:t>
                      </a:r>
                      <a:endParaRPr lang="es-419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154" marR="64154" marT="8910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 dirty="0" err="1">
                          <a:effectLst/>
                        </a:rPr>
                        <a:t>void</a:t>
                      </a:r>
                      <a:r>
                        <a:rPr lang="es-419" sz="1400" u="none" strike="noStrike" dirty="0">
                          <a:effectLst/>
                        </a:rPr>
                        <a:t> </a:t>
                      </a:r>
                      <a:r>
                        <a:rPr lang="es-419" sz="1400" u="none" strike="noStrike" dirty="0" err="1">
                          <a:effectLst/>
                        </a:rPr>
                        <a:t>loop</a:t>
                      </a:r>
                      <a:r>
                        <a:rPr lang="es-419" sz="1400" u="none" strike="noStrike" dirty="0">
                          <a:effectLst/>
                        </a:rPr>
                        <a:t>()</a:t>
                      </a:r>
                      <a:endParaRPr lang="es-419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 dirty="0">
                          <a:effectLst/>
                        </a:rPr>
                        <a:t>{</a:t>
                      </a:r>
                      <a:endParaRPr lang="es-419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 dirty="0">
                          <a:effectLst/>
                        </a:rPr>
                        <a:t>  ...</a:t>
                      </a:r>
                      <a:endParaRPr lang="es-419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 dirty="0">
                          <a:effectLst/>
                        </a:rPr>
                        <a:t>  // Lógica principal.</a:t>
                      </a:r>
                      <a:endParaRPr lang="es-419" sz="2800" u="none" strike="noStrike" dirty="0">
                        <a:effectLst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 dirty="0">
                          <a:effectLst/>
                        </a:rPr>
                        <a:t>} </a:t>
                      </a:r>
                      <a:endParaRPr lang="es-419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154" marR="64154" marT="8910" marB="0"/>
                </a:tc>
                <a:extLst>
                  <a:ext uri="{0D108BD9-81ED-4DB2-BD59-A6C34878D82A}">
                    <a16:rowId xmlns:a16="http://schemas.microsoft.com/office/drawing/2014/main" val="2559505854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4556300E-CA3A-423D-8A68-FD97394361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5046881"/>
              </p:ext>
            </p:extLst>
          </p:nvPr>
        </p:nvGraphicFramePr>
        <p:xfrm>
          <a:off x="6790544" y="3429000"/>
          <a:ext cx="5204937" cy="31146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144">
                  <a:extLst>
                    <a:ext uri="{9D8B030D-6E8A-4147-A177-3AD203B41FA5}">
                      <a16:colId xmlns:a16="http://schemas.microsoft.com/office/drawing/2014/main" val="3683416850"/>
                    </a:ext>
                  </a:extLst>
                </a:gridCol>
                <a:gridCol w="4881793">
                  <a:extLst>
                    <a:ext uri="{9D8B030D-6E8A-4147-A177-3AD203B41FA5}">
                      <a16:colId xmlns:a16="http://schemas.microsoft.com/office/drawing/2014/main" val="1330239090"/>
                    </a:ext>
                  </a:extLst>
                </a:gridCol>
              </a:tblGrid>
              <a:tr h="1115973"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b="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es-419" sz="14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AR" sz="1400" b="0" u="none" strike="noStrike" dirty="0" err="1">
                          <a:solidFill>
                            <a:sysClr val="windowText" lastClr="000000"/>
                          </a:solidFill>
                          <a:effectLst/>
                        </a:rPr>
                        <a:t>void</a:t>
                      </a:r>
                      <a:r>
                        <a:rPr lang="es-AR" sz="14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 </a:t>
                      </a:r>
                      <a:r>
                        <a:rPr lang="es-AR" sz="14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handle_pin2</a:t>
                      </a:r>
                      <a:r>
                        <a:rPr lang="es-AR" sz="14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( </a:t>
                      </a:r>
                      <a:r>
                        <a:rPr lang="es-AR" sz="1400" b="0" u="none" strike="noStrike" dirty="0" err="1">
                          <a:solidFill>
                            <a:sysClr val="windowText" lastClr="000000"/>
                          </a:solidFill>
                          <a:effectLst/>
                        </a:rPr>
                        <a:t>void</a:t>
                      </a:r>
                      <a:r>
                        <a:rPr lang="es-AR" sz="14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 )</a:t>
                      </a: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AR" sz="14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{</a:t>
                      </a: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AR" sz="14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  ...</a:t>
                      </a: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AR" sz="14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  // Lógica del manejador Pin 2.</a:t>
                      </a: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AR" sz="14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}</a:t>
                      </a:r>
                      <a:endParaRPr lang="es-AR" sz="14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577296"/>
                  </a:ext>
                </a:extLst>
              </a:tr>
              <a:tr h="1012342"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419" sz="14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es-419" sz="14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AR" sz="1400" u="none" strike="noStrike" dirty="0" err="1">
                          <a:solidFill>
                            <a:sysClr val="windowText" lastClr="000000"/>
                          </a:solidFill>
                          <a:effectLst/>
                        </a:rPr>
                        <a:t>void</a:t>
                      </a:r>
                      <a:r>
                        <a:rPr lang="es-AR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 </a:t>
                      </a:r>
                      <a:r>
                        <a:rPr lang="es-AR" sz="14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handle_pin3</a:t>
                      </a:r>
                      <a:r>
                        <a:rPr lang="es-AR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( </a:t>
                      </a:r>
                      <a:r>
                        <a:rPr lang="es-AR" sz="1400" u="none" strike="noStrike" dirty="0" err="1">
                          <a:solidFill>
                            <a:sysClr val="windowText" lastClr="000000"/>
                          </a:solidFill>
                          <a:effectLst/>
                        </a:rPr>
                        <a:t>void</a:t>
                      </a:r>
                      <a:r>
                        <a:rPr lang="es-AR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 )</a:t>
                      </a: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AR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{</a:t>
                      </a: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AR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  ...</a:t>
                      </a: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AR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  // Lógica del manejador Pin 3.</a:t>
                      </a:r>
                    </a:p>
                    <a:p>
                      <a:pPr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AR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}</a:t>
                      </a:r>
                      <a:endParaRPr lang="es-AR" sz="14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488481"/>
                  </a:ext>
                </a:extLst>
              </a:tr>
            </a:tbl>
          </a:graphicData>
        </a:graphic>
      </p:graphicFrame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D9B1595B-8C03-4DA4-A02C-E7FC250333DA}"/>
              </a:ext>
            </a:extLst>
          </p:cNvPr>
          <p:cNvCxnSpPr/>
          <p:nvPr/>
        </p:nvCxnSpPr>
        <p:spPr>
          <a:xfrm>
            <a:off x="2254883" y="2705725"/>
            <a:ext cx="3117954" cy="163392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5C17C6D4-3D68-4EC5-A4F3-D5D405E4F088}"/>
              </a:ext>
            </a:extLst>
          </p:cNvPr>
          <p:cNvCxnSpPr>
            <a:cxnSpLocks/>
          </p:cNvCxnSpPr>
          <p:nvPr/>
        </p:nvCxnSpPr>
        <p:spPr>
          <a:xfrm flipH="1" flipV="1">
            <a:off x="4422099" y="4601980"/>
            <a:ext cx="3117953" cy="55463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03584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Interrupciones externas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C4CF176-C0A4-46C3-8D37-34B1C3A45B66}"/>
              </a:ext>
            </a:extLst>
          </p:cNvPr>
          <p:cNvSpPr txBox="1">
            <a:spLocks/>
          </p:cNvSpPr>
          <p:nvPr/>
        </p:nvSpPr>
        <p:spPr>
          <a:xfrm>
            <a:off x="428102" y="1147800"/>
            <a:ext cx="10388346" cy="52829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Ventaja: Quita al procesador el constante </a:t>
            </a:r>
            <a:r>
              <a:rPr lang="es-AR" sz="2600" dirty="0" err="1">
                <a:ea typeface="+mn-lt"/>
                <a:cs typeface="+mn-lt"/>
              </a:rPr>
              <a:t>poolling</a:t>
            </a:r>
            <a:r>
              <a:rPr lang="es-AR" sz="2600" dirty="0">
                <a:ea typeface="+mn-lt"/>
                <a:cs typeface="+mn-lt"/>
              </a:rPr>
              <a:t> sobre sensores.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Ventaja: Brinda funcionalidades extras a la lectura de una señal digital.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600" dirty="0">
                <a:ea typeface="+mn-lt"/>
                <a:cs typeface="+mn-lt"/>
              </a:rPr>
              <a:t> Desventaja: El procesamiento en la </a:t>
            </a:r>
            <a:r>
              <a:rPr lang="es-AR" sz="2600" b="1" dirty="0">
                <a:ea typeface="+mn-lt"/>
                <a:cs typeface="+mn-lt"/>
              </a:rPr>
              <a:t>interrupción debe ser mínima</a:t>
            </a:r>
            <a:r>
              <a:rPr lang="es-AR" sz="2600" dirty="0">
                <a:ea typeface="+mn-lt"/>
                <a:cs typeface="+mn-lt"/>
              </a:rPr>
              <a:t>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AR" sz="26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15299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Pregunta fundamental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F659BE6F-574E-4010-9670-8E0C18CE0C64}"/>
              </a:ext>
            </a:extLst>
          </p:cNvPr>
          <p:cNvSpPr txBox="1">
            <a:spLocks/>
          </p:cNvSpPr>
          <p:nvPr/>
        </p:nvSpPr>
        <p:spPr>
          <a:xfrm>
            <a:off x="1307578" y="1147800"/>
            <a:ext cx="10189877" cy="54478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es-AR" sz="3900" dirty="0">
                <a:ea typeface="+mn-lt"/>
                <a:cs typeface="+mn-lt"/>
              </a:rPr>
              <a:t>Si la materia se llama </a:t>
            </a:r>
            <a:r>
              <a:rPr lang="es-AR" sz="3900" b="1" dirty="0">
                <a:ea typeface="+mn-lt"/>
                <a:cs typeface="+mn-lt"/>
              </a:rPr>
              <a:t>Sistemas Operativos Avanzados….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s-AR" sz="3900" dirty="0">
                <a:ea typeface="+mn-lt"/>
                <a:cs typeface="+mn-lt"/>
              </a:rPr>
              <a:t>Porque se le dedica tanto tiempo a Arduino que </a:t>
            </a:r>
            <a:r>
              <a:rPr lang="es-AR" sz="3900" b="1" dirty="0">
                <a:ea typeface="+mn-lt"/>
                <a:cs typeface="+mn-lt"/>
              </a:rPr>
              <a:t>NO</a:t>
            </a:r>
            <a:r>
              <a:rPr lang="es-AR" sz="3900" dirty="0">
                <a:ea typeface="+mn-lt"/>
                <a:cs typeface="+mn-lt"/>
              </a:rPr>
              <a:t> tiene Sistema Operativo</a:t>
            </a:r>
            <a:endParaRPr lang="es-AR" sz="2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675342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E944-61C3-4B14-92CD-3E7B663E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75" y="132520"/>
            <a:ext cx="10515600" cy="1041449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ea typeface="+mj-lt"/>
                <a:cs typeface="+mj-lt"/>
              </a:rPr>
              <a:t>Pregunta fundamental</a:t>
            </a:r>
            <a:endParaRPr lang="es-MX" sz="4400" dirty="0">
              <a:latin typeface="Calibri"/>
              <a:cs typeface="Calibri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F659BE6F-574E-4010-9670-8E0C18CE0C64}"/>
              </a:ext>
            </a:extLst>
          </p:cNvPr>
          <p:cNvSpPr txBox="1">
            <a:spLocks/>
          </p:cNvSpPr>
          <p:nvPr/>
        </p:nvSpPr>
        <p:spPr>
          <a:xfrm>
            <a:off x="1139254" y="1394085"/>
            <a:ext cx="10731477" cy="517160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es-AR" sz="3900" dirty="0">
                <a:ea typeface="+mn-lt"/>
                <a:cs typeface="+mn-lt"/>
              </a:rPr>
              <a:t>-Lectura de sensores: </a:t>
            </a:r>
            <a:r>
              <a:rPr lang="es-AR" sz="3900" dirty="0" err="1">
                <a:effectLst/>
                <a:ea typeface="+mn-lt"/>
                <a:cs typeface="+mn-lt"/>
              </a:rPr>
              <a:t>Spooling</a:t>
            </a:r>
            <a:r>
              <a:rPr lang="es-AR" sz="3900" dirty="0">
                <a:effectLst/>
                <a:ea typeface="+mn-lt"/>
                <a:cs typeface="+mn-lt"/>
              </a:rPr>
              <a:t>/Interrupciones.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s-AR" sz="3900" dirty="0">
                <a:ea typeface="+mn-lt"/>
                <a:cs typeface="+mn-lt"/>
              </a:rPr>
              <a:t>-Drivers: </a:t>
            </a:r>
            <a:r>
              <a:rPr lang="es-AR" sz="3900" dirty="0">
                <a:effectLst/>
                <a:ea typeface="+mn-lt"/>
                <a:cs typeface="+mn-lt"/>
              </a:rPr>
              <a:t>Implementados por el desarrollador.</a:t>
            </a:r>
            <a:br>
              <a:rPr lang="es-AR" sz="3900" dirty="0">
                <a:ea typeface="+mn-lt"/>
                <a:cs typeface="+mn-lt"/>
              </a:rPr>
            </a:br>
            <a:r>
              <a:rPr lang="es-AR" sz="3900" dirty="0">
                <a:ea typeface="+mn-lt"/>
                <a:cs typeface="+mn-lt"/>
              </a:rPr>
              <a:t>-Modelo programación: </a:t>
            </a:r>
            <a:r>
              <a:rPr lang="es-AR" sz="3900" dirty="0">
                <a:effectLst/>
                <a:ea typeface="+mn-lt"/>
                <a:cs typeface="+mn-lt"/>
              </a:rPr>
              <a:t>Desarrollo maquina de estados -&gt; Programación orientada a Eventos (Android).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s-AR" sz="3900" dirty="0">
                <a:ea typeface="+mn-lt"/>
                <a:cs typeface="+mn-lt"/>
              </a:rPr>
              <a:t>-Temporizador: </a:t>
            </a:r>
            <a:r>
              <a:rPr lang="es-AR" sz="3900" dirty="0">
                <a:effectLst/>
                <a:ea typeface="+mn-lt"/>
                <a:cs typeface="+mn-lt"/>
              </a:rPr>
              <a:t>Round Robin.</a:t>
            </a:r>
            <a:endParaRPr lang="es-AR" sz="3900" dirty="0">
              <a:ea typeface="+mn-lt"/>
              <a:cs typeface="+mn-lt"/>
            </a:endParaRPr>
          </a:p>
          <a:p>
            <a:pPr marL="0" indent="0">
              <a:lnSpc>
                <a:spcPct val="200000"/>
              </a:lnSpc>
              <a:buNone/>
            </a:pPr>
            <a:endParaRPr lang="es-AR" sz="3900" dirty="0">
              <a:ea typeface="+mn-lt"/>
              <a:cs typeface="+mn-lt"/>
            </a:endParaRPr>
          </a:p>
          <a:p>
            <a:pPr marL="0" indent="0">
              <a:lnSpc>
                <a:spcPct val="200000"/>
              </a:lnSpc>
              <a:buNone/>
            </a:pPr>
            <a:endParaRPr lang="es-AR" sz="3900" dirty="0">
              <a:ea typeface="+mn-lt"/>
              <a:cs typeface="+mn-lt"/>
            </a:endParaRPr>
          </a:p>
          <a:p>
            <a:pPr marL="0" indent="0">
              <a:lnSpc>
                <a:spcPct val="200000"/>
              </a:lnSpc>
              <a:buNone/>
            </a:pPr>
            <a:endParaRPr lang="es-AR" sz="3900" dirty="0">
              <a:ea typeface="+mn-lt"/>
              <a:cs typeface="+mn-lt"/>
            </a:endParaRPr>
          </a:p>
          <a:p>
            <a:pPr marL="0" indent="0">
              <a:lnSpc>
                <a:spcPct val="200000"/>
              </a:lnSpc>
              <a:buNone/>
            </a:pPr>
            <a:endParaRPr lang="es-AR" sz="2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49920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68A62-910D-462C-A489-1DF8CA841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159900"/>
            <a:ext cx="10353761" cy="1326321"/>
          </a:xfrm>
        </p:spPr>
        <p:txBody>
          <a:bodyPr>
            <a:normAutofit/>
          </a:bodyPr>
          <a:lstStyle/>
          <a:p>
            <a:pPr algn="ctr"/>
            <a:endParaRPr lang="es-MX" sz="4400" dirty="0"/>
          </a:p>
        </p:txBody>
      </p:sp>
      <p:pic>
        <p:nvPicPr>
          <p:cNvPr id="44034" name="Picture 2" descr="Actividad formativa para R.A. 2.2. – Programación básica (invitado arduino)">
            <a:extLst>
              <a:ext uri="{FF2B5EF4-FFF2-40B4-BE49-F238E27FC236}">
                <a16:creationId xmlns:a16="http://schemas.microsoft.com/office/drawing/2014/main" id="{0D9E7861-0A7C-43A0-B3AE-0236DDAE1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184" y="1245901"/>
            <a:ext cx="6574981" cy="436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526753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Verd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9A85E8DE997764D80C8D1D2F67D910E" ma:contentTypeVersion="10" ma:contentTypeDescription="Crear nuevo documento." ma:contentTypeScope="" ma:versionID="b0d6d533550580a833006df9812f837b">
  <xsd:schema xmlns:xsd="http://www.w3.org/2001/XMLSchema" xmlns:xs="http://www.w3.org/2001/XMLSchema" xmlns:p="http://schemas.microsoft.com/office/2006/metadata/properties" xmlns:ns3="4fe33db5-8322-4f10-9eb5-7092d4515a1b" xmlns:ns4="e4f4848b-d4e4-425e-8338-d991a5c64319" targetNamespace="http://schemas.microsoft.com/office/2006/metadata/properties" ma:root="true" ma:fieldsID="f2a88aed3c47561134ca0801c69d6311" ns3:_="" ns4:_="">
    <xsd:import namespace="4fe33db5-8322-4f10-9eb5-7092d4515a1b"/>
    <xsd:import namespace="e4f4848b-d4e4-425e-8338-d991a5c6431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e33db5-8322-4f10-9eb5-7092d4515a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f4848b-d4e4-425e-8338-d991a5c643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7F3F66-89AA-4C95-BE22-B39AC6D7B87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EB2D6A5-F54E-4523-83E5-21DA153373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e33db5-8322-4f10-9eb5-7092d4515a1b"/>
    <ds:schemaRef ds:uri="e4f4848b-d4e4-425e-8338-d991a5c643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2338505-E03E-407B-8BE0-398DA7E5CD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1488</Words>
  <Application>Microsoft Office PowerPoint</Application>
  <PresentationFormat>Panorámica</PresentationFormat>
  <Paragraphs>329</Paragraphs>
  <Slides>35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4" baseType="lpstr">
      <vt:lpstr>Arial</vt:lpstr>
      <vt:lpstr>Calibri</vt:lpstr>
      <vt:lpstr>Century Gothic</vt:lpstr>
      <vt:lpstr>Consolas</vt:lpstr>
      <vt:lpstr>Courier New</vt:lpstr>
      <vt:lpstr>Wingdings</vt:lpstr>
      <vt:lpstr>Wingdings 3</vt:lpstr>
      <vt:lpstr>Espiral</vt:lpstr>
      <vt:lpstr>Document</vt:lpstr>
      <vt:lpstr>IMPORTANTE</vt:lpstr>
      <vt:lpstr>Presentación de PowerPoint</vt:lpstr>
      <vt:lpstr>Temporizadores e Interrupciones  en Arduino</vt:lpstr>
      <vt:lpstr>Agenda</vt:lpstr>
      <vt:lpstr>ARDUINO</vt:lpstr>
      <vt:lpstr>ARDUINO</vt:lpstr>
      <vt:lpstr>Agenda</vt:lpstr>
      <vt:lpstr>Temporizador por software</vt:lpstr>
      <vt:lpstr>Temporizador por software</vt:lpstr>
      <vt:lpstr>Temporizador por software</vt:lpstr>
      <vt:lpstr>Agenda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Temporizador por Hardware</vt:lpstr>
      <vt:lpstr>Agenda</vt:lpstr>
      <vt:lpstr>Interrupciones externas</vt:lpstr>
      <vt:lpstr>Interrupciones externas</vt:lpstr>
      <vt:lpstr>Interrupciones externas</vt:lpstr>
      <vt:lpstr>Interrupciones externas</vt:lpstr>
      <vt:lpstr>Pregunta fundamental</vt:lpstr>
      <vt:lpstr>Pregunta fundamental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2020-06-09T19:08:25Z</dcterms:created>
  <dcterms:modified xsi:type="dcterms:W3CDTF">2023-04-24T20:59:46Z</dcterms:modified>
</cp:coreProperties>
</file>