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  <p:sldMasterId id="2147483678" r:id="rId5"/>
  </p:sldMasterIdLst>
  <p:notesMasterIdLst>
    <p:notesMasterId r:id="rId31"/>
  </p:notesMasterIdLst>
  <p:sldIdLst>
    <p:sldId id="256" r:id="rId6"/>
    <p:sldId id="364" r:id="rId7"/>
    <p:sldId id="361" r:id="rId8"/>
    <p:sldId id="363" r:id="rId9"/>
    <p:sldId id="366" r:id="rId10"/>
    <p:sldId id="362" r:id="rId11"/>
    <p:sldId id="331" r:id="rId12"/>
    <p:sldId id="306" r:id="rId13"/>
    <p:sldId id="307" r:id="rId14"/>
    <p:sldId id="308" r:id="rId15"/>
    <p:sldId id="355" r:id="rId16"/>
    <p:sldId id="367" r:id="rId17"/>
    <p:sldId id="373" r:id="rId18"/>
    <p:sldId id="315" r:id="rId19"/>
    <p:sldId id="316" r:id="rId20"/>
    <p:sldId id="374" r:id="rId21"/>
    <p:sldId id="356" r:id="rId22"/>
    <p:sldId id="369" r:id="rId23"/>
    <p:sldId id="321" r:id="rId24"/>
    <p:sldId id="322" r:id="rId25"/>
    <p:sldId id="375" r:id="rId26"/>
    <p:sldId id="289" r:id="rId27"/>
    <p:sldId id="372" r:id="rId28"/>
    <p:sldId id="326" r:id="rId29"/>
    <p:sldId id="368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C5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37E0BB-259D-474E-80F4-D15FFF4F8E52}" v="13" dt="2022-04-04T02:44:42.052"/>
    <p1510:client id="{E6C6A955-A6DE-4DA4-B684-B783F0BF3453}" v="36" dt="2022-04-04T19:31:30.3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207" autoAdjust="0"/>
  </p:normalViewPr>
  <p:slideViewPr>
    <p:cSldViewPr snapToGrid="0">
      <p:cViewPr varScale="1">
        <p:scale>
          <a:sx n="81" d="100"/>
          <a:sy n="81" d="100"/>
        </p:scale>
        <p:origin x="725" y="48"/>
      </p:cViewPr>
      <p:guideLst/>
    </p:cSldViewPr>
  </p:slideViewPr>
  <p:outlineViewPr>
    <p:cViewPr>
      <p:scale>
        <a:sx n="33" d="100"/>
        <a:sy n="33" d="100"/>
      </p:scale>
      <p:origin x="0" y="-5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62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9B3F9E-9687-47C3-AE4B-42AF7279EA16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243EC3-2513-4938-AA7F-DF159723D26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56522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04/04/2022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2250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04/04/2022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3595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04/04/2022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0015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04/04/2022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9818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04/04/2022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4656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04/04/2022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3453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04/04/2022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6378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04/04/2022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4901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04/04/2022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9054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04/04/2022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8023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04/04/2022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52290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04/04/2022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696313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04/04/2022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9935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04/04/2022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463643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04/04/2022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17730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04/04/2022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7500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04/04/2022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12143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654342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491607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123148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513968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626876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95975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439922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731726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550992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28144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10498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7F27B-A933-4019-B579-D5B42C28646C}" type="datetimeFigureOut">
              <a:rPr lang="es-MX" smtClean="0"/>
              <a:t>04/04/2022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91811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85849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7" Type="http://schemas.openxmlformats.org/officeDocument/2006/relationships/image" Target="../media/image29.jpg"/><Relationship Id="rId2" Type="http://schemas.openxmlformats.org/officeDocument/2006/relationships/package" Target="../embeddings/Microsoft_Word_Document1.docx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emf"/><Relationship Id="rId4" Type="http://schemas.openxmlformats.org/officeDocument/2006/relationships/package" Target="../embeddings/Microsoft_Word_Document2.docx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8727A55F-007D-4D0E-AAA3-601B855BA3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7418" y="472598"/>
            <a:ext cx="9937164" cy="3014923"/>
          </a:xfrm>
        </p:spPr>
        <p:txBody>
          <a:bodyPr>
            <a:normAutofit/>
          </a:bodyPr>
          <a:lstStyle/>
          <a:p>
            <a:r>
              <a:rPr lang="es-MX" sz="4400" i="1" dirty="0">
                <a:solidFill>
                  <a:schemeClr val="bg1"/>
                </a:solidFill>
                <a:cs typeface="Calibri"/>
              </a:rPr>
              <a:t>Internet de las Cosas</a:t>
            </a:r>
            <a:br>
              <a:rPr lang="es-MX" sz="4400" i="1" dirty="0">
                <a:solidFill>
                  <a:schemeClr val="bg1"/>
                </a:solidFill>
                <a:cs typeface="Calibri"/>
              </a:rPr>
            </a:br>
            <a:br>
              <a:rPr lang="es-MX" sz="4400" i="1" dirty="0">
                <a:solidFill>
                  <a:schemeClr val="bg1"/>
                </a:solidFill>
                <a:cs typeface="Calibri"/>
              </a:rPr>
            </a:br>
            <a:r>
              <a:rPr lang="es-MX" sz="3600" i="1" dirty="0">
                <a:solidFill>
                  <a:schemeClr val="bg1"/>
                </a:solidFill>
                <a:effectLst/>
                <a:cs typeface="Calibri"/>
              </a:rPr>
              <a:t>(</a:t>
            </a:r>
            <a:r>
              <a:rPr lang="es-AR" sz="3600" i="1" dirty="0">
                <a:solidFill>
                  <a:schemeClr val="bg1"/>
                </a:solidFill>
                <a:effectLst/>
                <a:ea typeface="+mn-lt"/>
                <a:cs typeface="+mn-lt"/>
              </a:rPr>
              <a:t>Electrónica y Arduino en </a:t>
            </a:r>
            <a:r>
              <a:rPr lang="es-AR" sz="3600" i="1" dirty="0" err="1">
                <a:solidFill>
                  <a:schemeClr val="bg1"/>
                </a:solidFill>
                <a:effectLst/>
                <a:ea typeface="+mn-lt"/>
                <a:cs typeface="+mn-lt"/>
              </a:rPr>
              <a:t>TinkerCard</a:t>
            </a:r>
            <a:r>
              <a:rPr lang="es-MX" sz="3600" i="1" dirty="0">
                <a:solidFill>
                  <a:schemeClr val="bg1"/>
                </a:solidFill>
                <a:effectLst/>
                <a:ea typeface="+mn-lt"/>
                <a:cs typeface="+mn-lt"/>
              </a:rPr>
              <a:t>)</a:t>
            </a:r>
            <a:endParaRPr lang="es-MX" sz="4400" i="1" dirty="0">
              <a:solidFill>
                <a:schemeClr val="bg1"/>
              </a:solidFill>
              <a:effectLst/>
              <a:cs typeface="Calibri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106F65B1-FC73-48BC-A540-BAAD49D65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3675138"/>
            <a:ext cx="11736388" cy="17113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altLang="es-AR" sz="4000" i="1" dirty="0">
                <a:solidFill>
                  <a:schemeClr val="bg1"/>
                </a:solidFill>
              </a:rPr>
              <a:t>Sistemas Operativos Avanzados  </a:t>
            </a:r>
            <a:r>
              <a:rPr lang="es-ES" altLang="es-AR" sz="4000" dirty="0">
                <a:solidFill>
                  <a:schemeClr val="bg1"/>
                </a:solidFill>
              </a:rPr>
              <a:t>(</a:t>
            </a:r>
            <a:r>
              <a:rPr lang="es-ES" altLang="es-AR" sz="4000" dirty="0" err="1">
                <a:solidFill>
                  <a:schemeClr val="bg1"/>
                </a:solidFill>
              </a:rPr>
              <a:t>cod</a:t>
            </a:r>
            <a:r>
              <a:rPr lang="es-ES" altLang="es-AR" sz="4000" dirty="0">
                <a:solidFill>
                  <a:schemeClr val="bg1"/>
                </a:solidFill>
              </a:rPr>
              <a:t>. 1123 y 625)</a:t>
            </a:r>
          </a:p>
        </p:txBody>
      </p:sp>
    </p:spTree>
    <p:extLst>
      <p:ext uri="{BB962C8B-B14F-4D97-AF65-F5344CB8AC3E}">
        <p14:creationId xmlns:p14="http://schemas.microsoft.com/office/powerpoint/2010/main" val="1430577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 err="1">
                <a:solidFill>
                  <a:schemeClr val="bg1"/>
                </a:solidFill>
                <a:ea typeface="+mj-lt"/>
                <a:cs typeface="+mj-lt"/>
              </a:rPr>
              <a:t>aGenda</a:t>
            </a:r>
            <a:endParaRPr lang="es-MX" sz="4400" dirty="0">
              <a:solidFill>
                <a:schemeClr val="bg1"/>
              </a:solidFill>
            </a:endParaRP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85F582E4-A316-43F3-BD09-2A504570FB42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9119918" cy="438173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AR" sz="2800" dirty="0">
                <a:solidFill>
                  <a:srgbClr val="FF0000"/>
                </a:solidFill>
                <a:ea typeface="+mn-lt"/>
                <a:cs typeface="+mn-lt"/>
              </a:rPr>
              <a:t>¿Quién sabe de electrónica?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500" dirty="0">
                <a:solidFill>
                  <a:schemeClr val="bg1"/>
                </a:solidFill>
                <a:ea typeface="+mn-lt"/>
                <a:cs typeface="+mn-lt"/>
              </a:rPr>
              <a:t> Componentes electrónicos.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 Conexiones </a:t>
            </a:r>
            <a:r>
              <a:rPr lang="es-AR" sz="2800" dirty="0" err="1">
                <a:solidFill>
                  <a:schemeClr val="bg1"/>
                </a:solidFill>
                <a:ea typeface="+mn-lt"/>
                <a:cs typeface="+mn-lt"/>
              </a:rPr>
              <a:t>protoboard</a:t>
            </a: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 Leyes de la electrónica.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 Arduino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74648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59D937E3-E15E-407F-80A8-CC9500DCBB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9181" y="2390902"/>
            <a:ext cx="914400" cy="2743200"/>
          </a:xfrm>
        </p:spPr>
      </p:pic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192F19C9-B096-4050-AA52-9191FA324DF6}"/>
              </a:ext>
            </a:extLst>
          </p:cNvPr>
          <p:cNvCxnSpPr>
            <a:stCxn id="10" idx="0"/>
          </p:cNvCxnSpPr>
          <p:nvPr/>
        </p:nvCxnSpPr>
        <p:spPr>
          <a:xfrm flipV="1">
            <a:off x="1816381" y="1349115"/>
            <a:ext cx="0" cy="10417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343C232B-7CA4-4B7A-B428-9BC1F93B82CB}"/>
              </a:ext>
            </a:extLst>
          </p:cNvPr>
          <p:cNvCxnSpPr/>
          <p:nvPr/>
        </p:nvCxnSpPr>
        <p:spPr>
          <a:xfrm>
            <a:off x="1816381" y="1334125"/>
            <a:ext cx="190117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6D791A12-C359-4D44-8585-9A513A77DC10}"/>
              </a:ext>
            </a:extLst>
          </p:cNvPr>
          <p:cNvCxnSpPr/>
          <p:nvPr/>
        </p:nvCxnSpPr>
        <p:spPr>
          <a:xfrm>
            <a:off x="3717560" y="1349115"/>
            <a:ext cx="0" cy="433215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5DA8F67F-42C5-4F45-B23A-3E66E2A8A2B4}"/>
              </a:ext>
            </a:extLst>
          </p:cNvPr>
          <p:cNvCxnSpPr/>
          <p:nvPr/>
        </p:nvCxnSpPr>
        <p:spPr>
          <a:xfrm flipH="1">
            <a:off x="1816381" y="5681273"/>
            <a:ext cx="190117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1F5FF864-6D2B-4CD0-9AC9-B55B10C968A2}"/>
              </a:ext>
            </a:extLst>
          </p:cNvPr>
          <p:cNvCxnSpPr>
            <a:endCxn id="10" idx="2"/>
          </p:cNvCxnSpPr>
          <p:nvPr/>
        </p:nvCxnSpPr>
        <p:spPr>
          <a:xfrm flipV="1">
            <a:off x="1816381" y="5134102"/>
            <a:ext cx="0" cy="54717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5" name="Elipse 24">
            <a:extLst>
              <a:ext uri="{FF2B5EF4-FFF2-40B4-BE49-F238E27FC236}">
                <a16:creationId xmlns:a16="http://schemas.microsoft.com/office/drawing/2014/main" id="{8139B9FC-7C5F-4AB3-A852-E9B4D9E96409}"/>
              </a:ext>
            </a:extLst>
          </p:cNvPr>
          <p:cNvSpPr/>
          <p:nvPr/>
        </p:nvSpPr>
        <p:spPr>
          <a:xfrm>
            <a:off x="1400510" y="5287708"/>
            <a:ext cx="274743" cy="27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FF831134-893E-407F-9B37-AFB5E102B18A}"/>
              </a:ext>
            </a:extLst>
          </p:cNvPr>
          <p:cNvSpPr/>
          <p:nvPr/>
        </p:nvSpPr>
        <p:spPr>
          <a:xfrm>
            <a:off x="1816381" y="5733738"/>
            <a:ext cx="274743" cy="27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5C6C518B-2ECF-4D3D-9D6B-D19144DB75EC}"/>
              </a:ext>
            </a:extLst>
          </p:cNvPr>
          <p:cNvSpPr/>
          <p:nvPr/>
        </p:nvSpPr>
        <p:spPr>
          <a:xfrm>
            <a:off x="2629598" y="5793728"/>
            <a:ext cx="274743" cy="27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6644BB4B-F559-49F8-A678-443F4F48F3AC}"/>
              </a:ext>
            </a:extLst>
          </p:cNvPr>
          <p:cNvSpPr/>
          <p:nvPr/>
        </p:nvSpPr>
        <p:spPr>
          <a:xfrm>
            <a:off x="3286810" y="5681273"/>
            <a:ext cx="274743" cy="27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F341F3D9-E48B-4785-982F-658FE749B7AC}"/>
              </a:ext>
            </a:extLst>
          </p:cNvPr>
          <p:cNvSpPr/>
          <p:nvPr/>
        </p:nvSpPr>
        <p:spPr>
          <a:xfrm>
            <a:off x="3840052" y="5403926"/>
            <a:ext cx="274743" cy="27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140F7C00-8514-4D0A-B5A9-6B636214161A}"/>
              </a:ext>
            </a:extLst>
          </p:cNvPr>
          <p:cNvSpPr/>
          <p:nvPr/>
        </p:nvSpPr>
        <p:spPr>
          <a:xfrm>
            <a:off x="3900016" y="4855433"/>
            <a:ext cx="274743" cy="27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79522AB4-C0EB-4D56-BD81-26D1ADA7C32F}"/>
              </a:ext>
            </a:extLst>
          </p:cNvPr>
          <p:cNvSpPr/>
          <p:nvPr/>
        </p:nvSpPr>
        <p:spPr>
          <a:xfrm>
            <a:off x="3840051" y="4195924"/>
            <a:ext cx="274743" cy="27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3B200273-F73D-493D-9FF9-049AC40E3FBA}"/>
              </a:ext>
            </a:extLst>
          </p:cNvPr>
          <p:cNvSpPr/>
          <p:nvPr/>
        </p:nvSpPr>
        <p:spPr>
          <a:xfrm>
            <a:off x="3840050" y="3591923"/>
            <a:ext cx="274743" cy="27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FFE2CA63-77D9-44D2-A712-CEF5E14C0057}"/>
              </a:ext>
            </a:extLst>
          </p:cNvPr>
          <p:cNvSpPr/>
          <p:nvPr/>
        </p:nvSpPr>
        <p:spPr>
          <a:xfrm>
            <a:off x="3840050" y="2849248"/>
            <a:ext cx="274743" cy="27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21A0C63C-15D7-4FEB-AD7B-EAD0C80D561F}"/>
              </a:ext>
            </a:extLst>
          </p:cNvPr>
          <p:cNvSpPr/>
          <p:nvPr/>
        </p:nvSpPr>
        <p:spPr>
          <a:xfrm>
            <a:off x="3840049" y="2057267"/>
            <a:ext cx="274743" cy="27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9E07C5C6-E907-4523-893D-85F53A3F2125}"/>
              </a:ext>
            </a:extLst>
          </p:cNvPr>
          <p:cNvSpPr/>
          <p:nvPr/>
        </p:nvSpPr>
        <p:spPr>
          <a:xfrm>
            <a:off x="3149438" y="899379"/>
            <a:ext cx="274743" cy="27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6" name="Elipse 35">
            <a:extLst>
              <a:ext uri="{FF2B5EF4-FFF2-40B4-BE49-F238E27FC236}">
                <a16:creationId xmlns:a16="http://schemas.microsoft.com/office/drawing/2014/main" id="{FA8A0D52-2FCB-4422-ABFF-E05BCDE59504}"/>
              </a:ext>
            </a:extLst>
          </p:cNvPr>
          <p:cNvSpPr/>
          <p:nvPr/>
        </p:nvSpPr>
        <p:spPr>
          <a:xfrm>
            <a:off x="2366200" y="899378"/>
            <a:ext cx="274743" cy="27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9495DDCB-E9A3-4633-88F5-47B50F37FC9C}"/>
              </a:ext>
            </a:extLst>
          </p:cNvPr>
          <p:cNvSpPr/>
          <p:nvPr/>
        </p:nvSpPr>
        <p:spPr>
          <a:xfrm>
            <a:off x="1419147" y="1423949"/>
            <a:ext cx="274743" cy="27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5D3705C5-F7EB-4C91-868F-F8B96CA2A247}"/>
              </a:ext>
            </a:extLst>
          </p:cNvPr>
          <p:cNvSpPr/>
          <p:nvPr/>
        </p:nvSpPr>
        <p:spPr>
          <a:xfrm>
            <a:off x="3791549" y="1408583"/>
            <a:ext cx="274743" cy="27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4D9AE1FC-6C0E-444F-A0EA-A4FD789F37D0}"/>
              </a:ext>
            </a:extLst>
          </p:cNvPr>
          <p:cNvSpPr txBox="1"/>
          <p:nvPr/>
        </p:nvSpPr>
        <p:spPr>
          <a:xfrm>
            <a:off x="5261548" y="1547256"/>
            <a:ext cx="6669967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>
                <a:solidFill>
                  <a:srgbClr val="FF0000"/>
                </a:solidFill>
              </a:rPr>
              <a:t>Corriente eléctrica(I)</a:t>
            </a:r>
            <a:r>
              <a:rPr lang="es-AR" dirty="0">
                <a:solidFill>
                  <a:schemeClr val="tx1"/>
                </a:solidFill>
              </a:rPr>
              <a:t>= Es la cantidad de cargas que circulan </a:t>
            </a:r>
          </a:p>
          <a:p>
            <a:r>
              <a:rPr lang="es-AR" dirty="0">
                <a:solidFill>
                  <a:schemeClr val="tx1"/>
                </a:solidFill>
              </a:rPr>
              <a:t>		                           en un circuito en un segundo 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7300EB07-435C-40E2-8B64-ED863820C715}"/>
              </a:ext>
            </a:extLst>
          </p:cNvPr>
          <p:cNvSpPr txBox="1"/>
          <p:nvPr/>
        </p:nvSpPr>
        <p:spPr>
          <a:xfrm>
            <a:off x="5261548" y="2819681"/>
            <a:ext cx="6846939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>
                <a:solidFill>
                  <a:srgbClr val="FF0000"/>
                </a:solidFill>
              </a:rPr>
              <a:t>Voltaje(V)</a:t>
            </a:r>
            <a:r>
              <a:rPr lang="es-AR" dirty="0">
                <a:solidFill>
                  <a:schemeClr val="tx1"/>
                </a:solidFill>
              </a:rPr>
              <a:t>=La velocidad con que viajan las cargas de un punto </a:t>
            </a:r>
          </a:p>
          <a:p>
            <a:r>
              <a:rPr lang="es-AR" dirty="0">
                <a:solidFill>
                  <a:schemeClr val="tx1"/>
                </a:solidFill>
              </a:rPr>
              <a:t>		     a otro del circuito</a:t>
            </a:r>
          </a:p>
        </p:txBody>
      </p:sp>
      <p:pic>
        <p:nvPicPr>
          <p:cNvPr id="42" name="Imagen 41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id="{4A6D553C-97E9-4ACA-BC9A-698C84363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514" y="2463310"/>
            <a:ext cx="1364362" cy="1968735"/>
          </a:xfrm>
          <a:prstGeom prst="rect">
            <a:avLst/>
          </a:prstGeom>
        </p:spPr>
      </p:pic>
      <p:cxnSp>
        <p:nvCxnSpPr>
          <p:cNvPr id="44" name="Conector recto de flecha 43">
            <a:extLst>
              <a:ext uri="{FF2B5EF4-FFF2-40B4-BE49-F238E27FC236}">
                <a16:creationId xmlns:a16="http://schemas.microsoft.com/office/drawing/2014/main" id="{3CF7C50F-6F86-4EA0-986B-0DCA2FFBDA1B}"/>
              </a:ext>
            </a:extLst>
          </p:cNvPr>
          <p:cNvCxnSpPr/>
          <p:nvPr/>
        </p:nvCxnSpPr>
        <p:spPr>
          <a:xfrm>
            <a:off x="1816381" y="674557"/>
            <a:ext cx="2249911" cy="0"/>
          </a:xfrm>
          <a:prstGeom prst="straightConnector1">
            <a:avLst/>
          </a:prstGeom>
          <a:ln w="381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de flecha 44">
            <a:extLst>
              <a:ext uri="{FF2B5EF4-FFF2-40B4-BE49-F238E27FC236}">
                <a16:creationId xmlns:a16="http://schemas.microsoft.com/office/drawing/2014/main" id="{E921C375-2167-4470-85DE-3E0D3D3748F8}"/>
              </a:ext>
            </a:extLst>
          </p:cNvPr>
          <p:cNvCxnSpPr>
            <a:cxnSpLocks/>
          </p:cNvCxnSpPr>
          <p:nvPr/>
        </p:nvCxnSpPr>
        <p:spPr>
          <a:xfrm>
            <a:off x="4392118" y="2481644"/>
            <a:ext cx="0" cy="1968735"/>
          </a:xfrm>
          <a:prstGeom prst="straightConnector1">
            <a:avLst/>
          </a:prstGeom>
          <a:ln w="381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de flecha 48">
            <a:extLst>
              <a:ext uri="{FF2B5EF4-FFF2-40B4-BE49-F238E27FC236}">
                <a16:creationId xmlns:a16="http://schemas.microsoft.com/office/drawing/2014/main" id="{3BC2D64C-8473-4074-9B86-0B8ED86E424F}"/>
              </a:ext>
            </a:extLst>
          </p:cNvPr>
          <p:cNvCxnSpPr>
            <a:cxnSpLocks/>
          </p:cNvCxnSpPr>
          <p:nvPr/>
        </p:nvCxnSpPr>
        <p:spPr>
          <a:xfrm flipH="1">
            <a:off x="2117536" y="6373331"/>
            <a:ext cx="1046814" cy="0"/>
          </a:xfrm>
          <a:prstGeom prst="straightConnector1">
            <a:avLst/>
          </a:prstGeom>
          <a:ln w="381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uadroTexto 50">
            <a:extLst>
              <a:ext uri="{FF2B5EF4-FFF2-40B4-BE49-F238E27FC236}">
                <a16:creationId xmlns:a16="http://schemas.microsoft.com/office/drawing/2014/main" id="{46B7FD1D-C734-422F-9D67-C80B21EC3FE5}"/>
              </a:ext>
            </a:extLst>
          </p:cNvPr>
          <p:cNvSpPr txBox="1"/>
          <p:nvPr/>
        </p:nvSpPr>
        <p:spPr>
          <a:xfrm>
            <a:off x="2904341" y="237361"/>
            <a:ext cx="256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>
                <a:solidFill>
                  <a:schemeClr val="bg1"/>
                </a:solidFill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406008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5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3F222A7-5C35-425D-8B06-B4BC6DD7F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882" y="1108175"/>
            <a:ext cx="3340664" cy="464164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BE42B1A-005B-4294-81E9-CF1CF4D685EB}"/>
              </a:ext>
            </a:extLst>
          </p:cNvPr>
          <p:cNvSpPr txBox="1"/>
          <p:nvPr/>
        </p:nvSpPr>
        <p:spPr>
          <a:xfrm>
            <a:off x="4958282" y="2270629"/>
            <a:ext cx="1033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>
                <a:solidFill>
                  <a:srgbClr val="FF0000"/>
                </a:solidFill>
              </a:rPr>
              <a:t>Borne +</a:t>
            </a:r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8F6DB260-5888-41EC-BA01-853312C33FB3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3480619" y="2455295"/>
            <a:ext cx="1477663" cy="18466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73E6648F-EDF7-43A6-A83E-D8BB42CAFB67}"/>
              </a:ext>
            </a:extLst>
          </p:cNvPr>
          <p:cNvSpPr txBox="1"/>
          <p:nvPr/>
        </p:nvSpPr>
        <p:spPr>
          <a:xfrm>
            <a:off x="245459" y="2184629"/>
            <a:ext cx="960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>
                <a:solidFill>
                  <a:srgbClr val="FF0000"/>
                </a:solidFill>
              </a:rPr>
              <a:t>Borne -</a:t>
            </a:r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791F7E79-7513-4E16-8385-1BAF8292EBA7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1206428" y="2369295"/>
            <a:ext cx="1772746" cy="27066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511CA87-739F-4FF3-9040-FC6A83E1FF50}"/>
              </a:ext>
            </a:extLst>
          </p:cNvPr>
          <p:cNvSpPr txBox="1"/>
          <p:nvPr/>
        </p:nvSpPr>
        <p:spPr>
          <a:xfrm>
            <a:off x="5261548" y="1547256"/>
            <a:ext cx="5616346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>
                <a:solidFill>
                  <a:srgbClr val="FF0000"/>
                </a:solidFill>
              </a:rPr>
              <a:t>Resistencia (R) </a:t>
            </a:r>
            <a:r>
              <a:rPr lang="es-AR" dirty="0">
                <a:solidFill>
                  <a:schemeClr val="tx1"/>
                </a:solidFill>
              </a:rPr>
              <a:t>= Resistencia al flujo de la corriente</a:t>
            </a:r>
          </a:p>
        </p:txBody>
      </p:sp>
    </p:spTree>
    <p:extLst>
      <p:ext uri="{BB962C8B-B14F-4D97-AF65-F5344CB8AC3E}">
        <p14:creationId xmlns:p14="http://schemas.microsoft.com/office/powerpoint/2010/main" val="142717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 err="1">
                <a:solidFill>
                  <a:schemeClr val="bg1"/>
                </a:solidFill>
                <a:ea typeface="+mj-lt"/>
                <a:cs typeface="+mj-lt"/>
              </a:rPr>
              <a:t>aGenda</a:t>
            </a:r>
            <a:endParaRPr lang="es-MX" sz="4400" dirty="0">
              <a:solidFill>
                <a:schemeClr val="bg1"/>
              </a:solidFill>
            </a:endParaRP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85F582E4-A316-43F3-BD09-2A504570FB42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9119918" cy="438173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 ¿Quién sabe de electrónica?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s-AR" sz="3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 Componentes electrónicos.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 Conexiones </a:t>
            </a:r>
            <a:r>
              <a:rPr kumimoji="0" lang="es-AR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protoboard</a:t>
            </a: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 Leyes de la electrónica.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 Arduino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AR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srgbClr val="000000">
                    <a:alpha val="48000"/>
                  </a:srgbClr>
                </a:outerShdw>
              </a:effectLst>
              <a:uLnTx/>
              <a:uFillTx/>
              <a:latin typeface="Rockwell" panose="02060603020205020403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173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1367122" cy="1326321"/>
          </a:xfrm>
        </p:spPr>
        <p:txBody>
          <a:bodyPr>
            <a:normAutofit/>
          </a:bodyPr>
          <a:lstStyle/>
          <a:p>
            <a:r>
              <a:rPr lang="es-MX" sz="4400" dirty="0">
                <a:solidFill>
                  <a:schemeClr val="bg1"/>
                </a:solidFill>
                <a:ea typeface="+mj-lt"/>
                <a:cs typeface="+mj-lt"/>
              </a:rPr>
              <a:t>Componentes electrónicos</a:t>
            </a:r>
            <a:endParaRPr lang="es-MX" sz="4400" dirty="0">
              <a:solidFill>
                <a:schemeClr val="bg1"/>
              </a:solidFill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64D9CE4D-48F3-467A-BFE9-63B268242FAA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7190040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Fuente de alimentación en </a:t>
            </a:r>
            <a:r>
              <a:rPr lang="es-AR" sz="2800" dirty="0" err="1">
                <a:solidFill>
                  <a:schemeClr val="bg1"/>
                </a:solidFill>
                <a:ea typeface="+mn-lt"/>
                <a:cs typeface="+mn-lt"/>
              </a:rPr>
              <a:t>Tinkercard</a:t>
            </a: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 :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A246C6E-3CE4-4D57-9817-1951D6E0E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041" y="2124075"/>
            <a:ext cx="1444882" cy="15110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1F1649F-0279-4592-A86C-6752B5362377}"/>
              </a:ext>
            </a:extLst>
          </p:cNvPr>
          <p:cNvSpPr txBox="1"/>
          <p:nvPr/>
        </p:nvSpPr>
        <p:spPr>
          <a:xfrm>
            <a:off x="3185651" y="2124075"/>
            <a:ext cx="2637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Voltaje Fijo de 3V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Corriente de 30 mA 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83F12D4-4287-4EBB-9850-1202703A5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704" y="2087204"/>
            <a:ext cx="1064522" cy="15061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4C1C1C87-443E-4331-87B5-347295BEFAD1}"/>
              </a:ext>
            </a:extLst>
          </p:cNvPr>
          <p:cNvSpPr txBox="1"/>
          <p:nvPr/>
        </p:nvSpPr>
        <p:spPr>
          <a:xfrm>
            <a:off x="7270954" y="2150955"/>
            <a:ext cx="2762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Voltaje Fijo de 1,5V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Corriente de 500 mA 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5CA158A4-EC15-4745-9D48-088B9DDF70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1557" y="4386621"/>
            <a:ext cx="1472966" cy="15110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508C8CC4-479F-4A3C-A5C2-3F777BE5A191}"/>
              </a:ext>
            </a:extLst>
          </p:cNvPr>
          <p:cNvSpPr txBox="1"/>
          <p:nvPr/>
        </p:nvSpPr>
        <p:spPr>
          <a:xfrm>
            <a:off x="2993923" y="4386621"/>
            <a:ext cx="2504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Voltaje Fijo de 9V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Corriente de 2,2 A 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8AA6193C-26B2-4E15-B508-6B8BBAF689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4872" y="4290413"/>
            <a:ext cx="1266082" cy="15487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3667619D-D5A9-4F49-AF87-FE4887F6A546}"/>
              </a:ext>
            </a:extLst>
          </p:cNvPr>
          <p:cNvSpPr txBox="1"/>
          <p:nvPr/>
        </p:nvSpPr>
        <p:spPr>
          <a:xfrm>
            <a:off x="7399995" y="4418481"/>
            <a:ext cx="2712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Voltaje Regulable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Corriente Regulable </a:t>
            </a:r>
          </a:p>
        </p:txBody>
      </p:sp>
    </p:spTree>
    <p:extLst>
      <p:ext uri="{BB962C8B-B14F-4D97-AF65-F5344CB8AC3E}">
        <p14:creationId xmlns:p14="http://schemas.microsoft.com/office/powerpoint/2010/main" val="1166603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solidFill>
                  <a:schemeClr val="bg1"/>
                </a:solidFill>
                <a:ea typeface="+mj-lt"/>
                <a:cs typeface="+mj-lt"/>
              </a:rPr>
              <a:t>Componentes electrónicos</a:t>
            </a:r>
            <a:endParaRPr lang="es-MX" sz="4400" dirty="0">
              <a:solidFill>
                <a:schemeClr val="bg1"/>
              </a:solidFill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64D9CE4D-48F3-467A-BFE9-63B268242FAA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5555146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Fuente de alimentación (continua):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5FAB1C9-9F08-47FA-8B9E-DA5A817C4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586047" y="2843593"/>
            <a:ext cx="1259352" cy="752716"/>
          </a:xfrm>
          <a:prstGeom prst="rect">
            <a:avLst/>
          </a:prstGeom>
        </p:spPr>
      </p:pic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2E9B84A1-6864-45B7-9344-D8DA63FF69ED}"/>
              </a:ext>
            </a:extLst>
          </p:cNvPr>
          <p:cNvSpPr txBox="1">
            <a:spLocks/>
          </p:cNvSpPr>
          <p:nvPr/>
        </p:nvSpPr>
        <p:spPr>
          <a:xfrm>
            <a:off x="562935" y="2762350"/>
            <a:ext cx="1830351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Alimentación</a:t>
            </a: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:</a:t>
            </a:r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10391027-4CF4-4355-92DA-34C88520AC15}"/>
              </a:ext>
            </a:extLst>
          </p:cNvPr>
          <p:cNvSpPr txBox="1">
            <a:spLocks/>
          </p:cNvSpPr>
          <p:nvPr/>
        </p:nvSpPr>
        <p:spPr>
          <a:xfrm>
            <a:off x="1002226" y="4376901"/>
            <a:ext cx="1536144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Tierra</a:t>
            </a: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5D47F16-567B-4418-9B5B-8ED952176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362" y="4383880"/>
            <a:ext cx="1231499" cy="84260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EC21CB2-29EF-465F-9315-B3370ADD93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4591" y="1840517"/>
            <a:ext cx="4122553" cy="4173829"/>
          </a:xfrm>
          <a:prstGeom prst="rect">
            <a:avLst/>
          </a:prstGeom>
        </p:spPr>
      </p:pic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9D328A25-973A-4597-859F-E4FC904E1CEA}"/>
              </a:ext>
            </a:extLst>
          </p:cNvPr>
          <p:cNvCxnSpPr/>
          <p:nvPr/>
        </p:nvCxnSpPr>
        <p:spPr>
          <a:xfrm flipV="1">
            <a:off x="6480393" y="3640926"/>
            <a:ext cx="0" cy="1011539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AB3ADD00-2128-4562-B546-257771DD5ADB}"/>
              </a:ext>
            </a:extLst>
          </p:cNvPr>
          <p:cNvSpPr txBox="1">
            <a:spLocks/>
          </p:cNvSpPr>
          <p:nvPr/>
        </p:nvSpPr>
        <p:spPr>
          <a:xfrm>
            <a:off x="4923009" y="3927431"/>
            <a:ext cx="1536144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Corriente (Ampere)</a:t>
            </a: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14" name="Marcador de contenido 2">
            <a:extLst>
              <a:ext uri="{FF2B5EF4-FFF2-40B4-BE49-F238E27FC236}">
                <a16:creationId xmlns:a16="http://schemas.microsoft.com/office/drawing/2014/main" id="{7DA28B91-038F-4811-A06A-7D4584EF1B46}"/>
              </a:ext>
            </a:extLst>
          </p:cNvPr>
          <p:cNvSpPr txBox="1">
            <a:spLocks/>
          </p:cNvSpPr>
          <p:nvPr/>
        </p:nvSpPr>
        <p:spPr>
          <a:xfrm>
            <a:off x="7268992" y="4146696"/>
            <a:ext cx="2442592" cy="89615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AR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a typeface="+mn-lt"/>
                <a:cs typeface="+mn-lt"/>
              </a:rPr>
              <a:t>Fuente Alimentación (Voltaje)</a:t>
            </a:r>
            <a:endParaRPr lang="es-AR" sz="28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a typeface="+mn-lt"/>
              <a:cs typeface="+mn-lt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s-AR" sz="28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a typeface="+mn-lt"/>
              <a:cs typeface="+mn-lt"/>
            </a:endParaRP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C2F96371-3F33-4CAD-86EA-2BF8CA3DA365}"/>
              </a:ext>
            </a:extLst>
          </p:cNvPr>
          <p:cNvSpPr txBox="1">
            <a:spLocks/>
          </p:cNvSpPr>
          <p:nvPr/>
        </p:nvSpPr>
        <p:spPr>
          <a:xfrm>
            <a:off x="2538370" y="1717935"/>
            <a:ext cx="1536144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Circuito</a:t>
            </a: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61855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solidFill>
                  <a:schemeClr val="bg1"/>
                </a:solidFill>
                <a:ea typeface="+mj-lt"/>
                <a:cs typeface="+mj-lt"/>
              </a:rPr>
              <a:t>Componentes electrónicos</a:t>
            </a:r>
            <a:endParaRPr lang="es-MX" sz="4400" dirty="0">
              <a:solidFill>
                <a:schemeClr val="bg1"/>
              </a:solidFill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64D9CE4D-48F3-467A-BFE9-63B268242FAA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4968737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Resistencia</a:t>
            </a:r>
            <a:r>
              <a:rPr lang="es-AR" sz="2800" dirty="0">
                <a:ea typeface="+mn-lt"/>
                <a:cs typeface="+mn-lt"/>
              </a:rPr>
              <a:t>: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7CFEB8F-582F-46EE-AA4F-EEABEA388A6C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4934406" y="2933669"/>
            <a:ext cx="472481" cy="88399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03B09F4-C31A-4C23-BE3C-2949CE813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704523" y="4723581"/>
            <a:ext cx="983974" cy="806859"/>
          </a:xfrm>
          <a:prstGeom prst="rect">
            <a:avLst/>
          </a:prstGeom>
        </p:spPr>
      </p:pic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9CFC3834-2EAB-4729-9246-5EC478DE6A78}"/>
              </a:ext>
            </a:extLst>
          </p:cNvPr>
          <p:cNvSpPr txBox="1">
            <a:spLocks/>
          </p:cNvSpPr>
          <p:nvPr/>
        </p:nvSpPr>
        <p:spPr>
          <a:xfrm>
            <a:off x="2740995" y="2824990"/>
            <a:ext cx="1963528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Fija</a:t>
            </a: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49B6EA9-6491-463D-AE77-4107A4C18A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3912" y="4486874"/>
            <a:ext cx="3756986" cy="1280271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A9E7509-E2FB-415B-AB4A-AAEE13004D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3529" y="2785067"/>
            <a:ext cx="3124471" cy="1181202"/>
          </a:xfrm>
          <a:prstGeom prst="rect">
            <a:avLst/>
          </a:prstGeom>
        </p:spPr>
      </p:pic>
      <p:sp>
        <p:nvSpPr>
          <p:cNvPr id="16" name="Marcador de contenido 2">
            <a:extLst>
              <a:ext uri="{FF2B5EF4-FFF2-40B4-BE49-F238E27FC236}">
                <a16:creationId xmlns:a16="http://schemas.microsoft.com/office/drawing/2014/main" id="{DE263E97-1C48-47BA-8CD0-0DF9D6EE40B8}"/>
              </a:ext>
            </a:extLst>
          </p:cNvPr>
          <p:cNvSpPr txBox="1">
            <a:spLocks/>
          </p:cNvSpPr>
          <p:nvPr/>
        </p:nvSpPr>
        <p:spPr>
          <a:xfrm>
            <a:off x="2621727" y="4811507"/>
            <a:ext cx="1963528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Variable</a:t>
            </a: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id="{FD9A98D4-A6AC-44F4-AB92-C62C49A665F5}"/>
              </a:ext>
            </a:extLst>
          </p:cNvPr>
          <p:cNvSpPr txBox="1">
            <a:spLocks/>
          </p:cNvSpPr>
          <p:nvPr/>
        </p:nvSpPr>
        <p:spPr>
          <a:xfrm>
            <a:off x="4501220" y="1937004"/>
            <a:ext cx="1594780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Circuito</a:t>
            </a: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A5E67BAD-B05D-480E-AE22-58819E4282D5}"/>
              </a:ext>
            </a:extLst>
          </p:cNvPr>
          <p:cNvSpPr txBox="1">
            <a:spLocks/>
          </p:cNvSpPr>
          <p:nvPr/>
        </p:nvSpPr>
        <p:spPr>
          <a:xfrm>
            <a:off x="8082075" y="2059904"/>
            <a:ext cx="1887381" cy="6567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 err="1">
                <a:solidFill>
                  <a:schemeClr val="bg1"/>
                </a:solidFill>
                <a:ea typeface="+mn-lt"/>
                <a:cs typeface="+mn-lt"/>
              </a:rPr>
              <a:t>ThinkerCard</a:t>
            </a: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19" name="Marcador de contenido 2">
            <a:extLst>
              <a:ext uri="{FF2B5EF4-FFF2-40B4-BE49-F238E27FC236}">
                <a16:creationId xmlns:a16="http://schemas.microsoft.com/office/drawing/2014/main" id="{ABE1B813-7961-4936-948A-FE4636D2A582}"/>
              </a:ext>
            </a:extLst>
          </p:cNvPr>
          <p:cNvSpPr txBox="1">
            <a:spLocks/>
          </p:cNvSpPr>
          <p:nvPr/>
        </p:nvSpPr>
        <p:spPr>
          <a:xfrm>
            <a:off x="192157" y="6208723"/>
            <a:ext cx="11807686" cy="4997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Su capacidad se expresa en Ohm (</a:t>
            </a:r>
            <a:r>
              <a:rPr lang="x-none" dirty="0">
                <a:solidFill>
                  <a:schemeClr val="bg1"/>
                </a:solidFill>
                <a:effectLst/>
              </a:rPr>
              <a:t>Ω</a:t>
            </a: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).</a:t>
            </a: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94651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solidFill>
                  <a:schemeClr val="bg1"/>
                </a:solidFill>
                <a:ea typeface="+mj-lt"/>
                <a:cs typeface="+mj-lt"/>
              </a:rPr>
              <a:t>Componentes electrónicos</a:t>
            </a:r>
            <a:endParaRPr lang="es-MX" sz="4400" dirty="0">
              <a:solidFill>
                <a:schemeClr val="bg1"/>
              </a:solidFill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64D9CE4D-48F3-467A-BFE9-63B268242FAA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7105650" cy="8599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Código de colores de la resistencia: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8E014A8-DA45-4042-82FB-F0057771BBB1}"/>
              </a:ext>
            </a:extLst>
          </p:cNvPr>
          <p:cNvPicPr/>
          <p:nvPr/>
        </p:nvPicPr>
        <p:blipFill rotWithShape="1">
          <a:blip r:embed="rId2"/>
          <a:srcRect r="32795"/>
          <a:stretch/>
        </p:blipFill>
        <p:spPr>
          <a:xfrm>
            <a:off x="2870697" y="2363589"/>
            <a:ext cx="6688453" cy="396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194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solidFill>
                  <a:schemeClr val="bg1"/>
                </a:solidFill>
                <a:ea typeface="+mj-lt"/>
                <a:cs typeface="+mj-lt"/>
              </a:rPr>
              <a:t>Componentes electrónicos</a:t>
            </a:r>
            <a:endParaRPr lang="es-MX" sz="4400" dirty="0">
              <a:solidFill>
                <a:schemeClr val="bg1"/>
              </a:solidFill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64D9CE4D-48F3-467A-BFE9-63B268242FAA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4968737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Condensador o Capacitor:</a:t>
            </a: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2E9B84A1-6864-45B7-9344-D8DA63FF69ED}"/>
              </a:ext>
            </a:extLst>
          </p:cNvPr>
          <p:cNvSpPr txBox="1">
            <a:spLocks/>
          </p:cNvSpPr>
          <p:nvPr/>
        </p:nvSpPr>
        <p:spPr>
          <a:xfrm>
            <a:off x="1940753" y="2782000"/>
            <a:ext cx="1963527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Sin polarizar</a:t>
            </a: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6E464823-76DE-4A5B-B05F-A08C90745321}"/>
              </a:ext>
            </a:extLst>
          </p:cNvPr>
          <p:cNvSpPr txBox="1">
            <a:spLocks/>
          </p:cNvSpPr>
          <p:nvPr/>
        </p:nvSpPr>
        <p:spPr>
          <a:xfrm>
            <a:off x="1940752" y="4704030"/>
            <a:ext cx="1963527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Polarizados</a:t>
            </a: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: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71D56C1-9577-43D0-9424-5D43A58AD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9779" y="2446778"/>
            <a:ext cx="1384045" cy="142663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A8A2DDF-1858-4A47-8803-072BEAFEE4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163" r="8304"/>
          <a:stretch/>
        </p:blipFill>
        <p:spPr>
          <a:xfrm>
            <a:off x="4380145" y="4381116"/>
            <a:ext cx="1384044" cy="132632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ED4E958-13AD-46D3-9E84-C26846314BC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7539866" y="2588593"/>
            <a:ext cx="2971800" cy="1143000"/>
          </a:xfrm>
          <a:prstGeom prst="rect">
            <a:avLst/>
          </a:prstGeom>
        </p:spPr>
      </p:pic>
      <p:sp>
        <p:nvSpPr>
          <p:cNvPr id="14" name="Marcador de contenido 2">
            <a:extLst>
              <a:ext uri="{FF2B5EF4-FFF2-40B4-BE49-F238E27FC236}">
                <a16:creationId xmlns:a16="http://schemas.microsoft.com/office/drawing/2014/main" id="{00BD05F5-A81C-4299-B0C2-F3D2E5792973}"/>
              </a:ext>
            </a:extLst>
          </p:cNvPr>
          <p:cNvSpPr txBox="1">
            <a:spLocks/>
          </p:cNvSpPr>
          <p:nvPr/>
        </p:nvSpPr>
        <p:spPr>
          <a:xfrm>
            <a:off x="4501220" y="1937004"/>
            <a:ext cx="1594780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Circuito</a:t>
            </a: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15" name="Marcador de contenido 2">
            <a:extLst>
              <a:ext uri="{FF2B5EF4-FFF2-40B4-BE49-F238E27FC236}">
                <a16:creationId xmlns:a16="http://schemas.microsoft.com/office/drawing/2014/main" id="{0FD10DBB-0DD1-44C9-867E-5DBC4C36F928}"/>
              </a:ext>
            </a:extLst>
          </p:cNvPr>
          <p:cNvSpPr txBox="1">
            <a:spLocks/>
          </p:cNvSpPr>
          <p:nvPr/>
        </p:nvSpPr>
        <p:spPr>
          <a:xfrm>
            <a:off x="8082075" y="2059904"/>
            <a:ext cx="1887381" cy="6567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 err="1">
                <a:solidFill>
                  <a:schemeClr val="bg1"/>
                </a:solidFill>
                <a:ea typeface="+mn-lt"/>
                <a:cs typeface="+mn-lt"/>
              </a:rPr>
              <a:t>ThinkerCard</a:t>
            </a: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7F149BEB-B591-4B65-97C8-AB99EFDD0C4A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7663691" y="4287038"/>
            <a:ext cx="2847975" cy="1514475"/>
          </a:xfrm>
          <a:prstGeom prst="rect">
            <a:avLst/>
          </a:prstGeom>
        </p:spPr>
      </p:pic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id="{39973088-E8C8-42F1-A3BD-C2E932F4AFEC}"/>
              </a:ext>
            </a:extLst>
          </p:cNvPr>
          <p:cNvSpPr txBox="1">
            <a:spLocks/>
          </p:cNvSpPr>
          <p:nvPr/>
        </p:nvSpPr>
        <p:spPr>
          <a:xfrm>
            <a:off x="192157" y="6208723"/>
            <a:ext cx="11807686" cy="49978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Su capacidad se expresa en Faradios (F). La carga que almacena es muy pequeña (micro o mili Faradios)</a:t>
            </a: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47553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solidFill>
                  <a:schemeClr val="bg1"/>
                </a:solidFill>
                <a:ea typeface="+mj-lt"/>
                <a:cs typeface="+mj-lt"/>
              </a:rPr>
              <a:t>Componentes electrónicos</a:t>
            </a:r>
            <a:endParaRPr lang="es-MX" sz="4400" dirty="0">
              <a:solidFill>
                <a:schemeClr val="bg1"/>
              </a:solidFill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64D9CE4D-48F3-467A-BFE9-63B268242FAA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4968737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Semiconductores:</a:t>
            </a:r>
          </a:p>
        </p:txBody>
      </p:sp>
      <p:sp>
        <p:nvSpPr>
          <p:cNvPr id="14" name="Marcador de contenido 2">
            <a:extLst>
              <a:ext uri="{FF2B5EF4-FFF2-40B4-BE49-F238E27FC236}">
                <a16:creationId xmlns:a16="http://schemas.microsoft.com/office/drawing/2014/main" id="{00BD05F5-A81C-4299-B0C2-F3D2E5792973}"/>
              </a:ext>
            </a:extLst>
          </p:cNvPr>
          <p:cNvSpPr txBox="1">
            <a:spLocks/>
          </p:cNvSpPr>
          <p:nvPr/>
        </p:nvSpPr>
        <p:spPr>
          <a:xfrm>
            <a:off x="4501220" y="1937004"/>
            <a:ext cx="1594780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Circuito</a:t>
            </a: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15" name="Marcador de contenido 2">
            <a:extLst>
              <a:ext uri="{FF2B5EF4-FFF2-40B4-BE49-F238E27FC236}">
                <a16:creationId xmlns:a16="http://schemas.microsoft.com/office/drawing/2014/main" id="{0FD10DBB-0DD1-44C9-867E-5DBC4C36F928}"/>
              </a:ext>
            </a:extLst>
          </p:cNvPr>
          <p:cNvSpPr txBox="1">
            <a:spLocks/>
          </p:cNvSpPr>
          <p:nvPr/>
        </p:nvSpPr>
        <p:spPr>
          <a:xfrm>
            <a:off x="8082075" y="2059904"/>
            <a:ext cx="1887381" cy="6567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 err="1">
                <a:solidFill>
                  <a:schemeClr val="bg1"/>
                </a:solidFill>
                <a:ea typeface="+mn-lt"/>
                <a:cs typeface="+mn-lt"/>
              </a:rPr>
              <a:t>ThinkerCard</a:t>
            </a: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id="{39973088-E8C8-42F1-A3BD-C2E932F4AFEC}"/>
              </a:ext>
            </a:extLst>
          </p:cNvPr>
          <p:cNvSpPr txBox="1">
            <a:spLocks/>
          </p:cNvSpPr>
          <p:nvPr/>
        </p:nvSpPr>
        <p:spPr>
          <a:xfrm>
            <a:off x="1764403" y="2878325"/>
            <a:ext cx="1325144" cy="4997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LED</a:t>
            </a: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D487955-1893-453C-B684-BDFB61841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6519" y="2632902"/>
            <a:ext cx="3109229" cy="1211685"/>
          </a:xfrm>
          <a:prstGeom prst="rect">
            <a:avLst/>
          </a:prstGeom>
        </p:spPr>
      </p:pic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7E93CBD4-84B3-49EA-82A6-E0F5CAADDE4C}"/>
              </a:ext>
            </a:extLst>
          </p:cNvPr>
          <p:cNvSpPr txBox="1">
            <a:spLocks/>
          </p:cNvSpPr>
          <p:nvPr/>
        </p:nvSpPr>
        <p:spPr>
          <a:xfrm>
            <a:off x="1764403" y="4809283"/>
            <a:ext cx="1325144" cy="4997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ea typeface="+mn-lt"/>
                <a:cs typeface="+mn-lt"/>
              </a:rPr>
              <a:t>…</a:t>
            </a:r>
            <a:endParaRPr lang="es-AR" sz="2800" dirty="0"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ea typeface="+mn-lt"/>
              <a:cs typeface="+mn-lt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45022C4-2095-4E6C-AA4A-5B7464C576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305998" y="2650704"/>
            <a:ext cx="1707150" cy="1411859"/>
          </a:xfrm>
          <a:prstGeom prst="rect">
            <a:avLst/>
          </a:prstGeom>
        </p:spPr>
      </p:pic>
      <p:pic>
        <p:nvPicPr>
          <p:cNvPr id="10" name="Marcador de contenido 8">
            <a:extLst>
              <a:ext uri="{FF2B5EF4-FFF2-40B4-BE49-F238E27FC236}">
                <a16:creationId xmlns:a16="http://schemas.microsoft.com/office/drawing/2014/main" id="{92037B0A-B60B-4D2A-A3D4-93F28D0D4F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 rot="16200000">
            <a:off x="8135530" y="3512051"/>
            <a:ext cx="1568998" cy="3751439"/>
          </a:xfrm>
        </p:spPr>
      </p:pic>
    </p:spTree>
    <p:extLst>
      <p:ext uri="{BB962C8B-B14F-4D97-AF65-F5344CB8AC3E}">
        <p14:creationId xmlns:p14="http://schemas.microsoft.com/office/powerpoint/2010/main" val="3841961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 err="1">
                <a:solidFill>
                  <a:schemeClr val="bg1"/>
                </a:solidFill>
                <a:ea typeface="+mj-lt"/>
                <a:cs typeface="+mj-lt"/>
              </a:rPr>
              <a:t>aGenda</a:t>
            </a:r>
            <a:endParaRPr lang="es-MX" sz="4400" dirty="0">
              <a:solidFill>
                <a:schemeClr val="bg1"/>
              </a:solidFill>
            </a:endParaRP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85F582E4-A316-43F3-BD09-2A504570FB42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9119918" cy="438173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 ¿Quién sabe de electrónica?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s-AR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 Componentes electrónicos.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 Conexiones </a:t>
            </a:r>
            <a:r>
              <a:rPr kumimoji="0" lang="es-A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protoboard</a:t>
            </a: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 Leyes de la electrónica.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 Arduino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AR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srgbClr val="000000">
                    <a:alpha val="48000"/>
                  </a:srgbClr>
                </a:outerShdw>
              </a:effectLst>
              <a:uLnTx/>
              <a:uFillTx/>
              <a:latin typeface="Rockwell" panose="02060603020205020403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81064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A98F93-6C4F-4BE7-B9AB-7F30ACF4C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/>
                </a:solidFill>
              </a:rPr>
              <a:t>En Tinkercad</a:t>
            </a:r>
            <a:endParaRPr lang="es-AR" dirty="0">
              <a:solidFill>
                <a:schemeClr val="bg1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30FC1FF-A6BE-45DB-83A1-3E17F7B876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0235" y="1712185"/>
            <a:ext cx="2567899" cy="278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237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solidFill>
                  <a:schemeClr val="bg1"/>
                </a:solidFill>
                <a:ea typeface="+mj-lt"/>
                <a:cs typeface="+mj-lt"/>
              </a:rPr>
              <a:t>Conexiones </a:t>
            </a:r>
            <a:r>
              <a:rPr lang="es-MX" sz="4400" dirty="0" err="1">
                <a:solidFill>
                  <a:schemeClr val="bg1"/>
                </a:solidFill>
                <a:ea typeface="+mj-lt"/>
                <a:cs typeface="+mj-lt"/>
              </a:rPr>
              <a:t>protoboard</a:t>
            </a:r>
            <a:endParaRPr lang="es-MX" sz="4400" dirty="0">
              <a:solidFill>
                <a:schemeClr val="bg1"/>
              </a:solidFill>
            </a:endParaRPr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98A4CFD1-AF2C-4E13-958A-A57B57BC09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1366959"/>
              </p:ext>
            </p:extLst>
          </p:nvPr>
        </p:nvGraphicFramePr>
        <p:xfrm>
          <a:off x="1556492" y="2745324"/>
          <a:ext cx="8062620" cy="22086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728114" imgH="1574253" progId="Word.Document.12">
                  <p:embed/>
                </p:oleObj>
              </mc:Choice>
              <mc:Fallback>
                <p:oleObj name="Document" r:id="rId2" imgW="5728114" imgH="1574253" progId="Word.Document.12">
                  <p:embed/>
                  <p:pic>
                    <p:nvPicPr>
                      <p:cNvPr id="6" name="Objeto 5">
                        <a:extLst>
                          <a:ext uri="{FF2B5EF4-FFF2-40B4-BE49-F238E27FC236}">
                            <a16:creationId xmlns:a16="http://schemas.microsoft.com/office/drawing/2014/main" id="{98A4CFD1-AF2C-4E13-958A-A57B57BC09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56492" y="2745324"/>
                        <a:ext cx="8062620" cy="2208691"/>
                      </a:xfrm>
                      <a:prstGeom prst="rect">
                        <a:avLst/>
                      </a:prstGeom>
                      <a:solidFill>
                        <a:schemeClr val="tx2">
                          <a:lumMod val="75000"/>
                        </a:schemeClr>
                      </a:solidFill>
                      <a:ln>
                        <a:solidFill>
                          <a:schemeClr val="bg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6674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solidFill>
                  <a:schemeClr val="bg1"/>
                </a:solidFill>
                <a:ea typeface="+mj-lt"/>
                <a:cs typeface="+mj-lt"/>
              </a:rPr>
              <a:t>Conexiones </a:t>
            </a:r>
            <a:r>
              <a:rPr lang="es-MX" sz="4400" dirty="0" err="1">
                <a:solidFill>
                  <a:schemeClr val="bg1"/>
                </a:solidFill>
                <a:ea typeface="+mj-lt"/>
                <a:cs typeface="+mj-lt"/>
              </a:rPr>
              <a:t>protoboard</a:t>
            </a:r>
            <a:endParaRPr lang="es-MX" sz="4400" dirty="0">
              <a:solidFill>
                <a:schemeClr val="bg1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955BD623-5C0D-4551-8D10-AA1D33BEEC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5005970"/>
              </p:ext>
            </p:extLst>
          </p:nvPr>
        </p:nvGraphicFramePr>
        <p:xfrm>
          <a:off x="2591448" y="1262208"/>
          <a:ext cx="7009104" cy="238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728114" imgH="1934164" progId="Word.Document.12">
                  <p:embed/>
                </p:oleObj>
              </mc:Choice>
              <mc:Fallback>
                <p:oleObj name="Document" r:id="rId2" imgW="5728114" imgH="1934164" progId="Word.Document.12">
                  <p:embed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955BD623-5C0D-4551-8D10-AA1D33BEEC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91448" y="1262208"/>
                        <a:ext cx="7009104" cy="2384500"/>
                      </a:xfrm>
                      <a:prstGeom prst="rect">
                        <a:avLst/>
                      </a:prstGeom>
                      <a:solidFill>
                        <a:srgbClr val="00B0F0"/>
                      </a:solidFill>
                      <a:ln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BCD384D1-B644-480C-BCD8-045D16A0DC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6450581"/>
              </p:ext>
            </p:extLst>
          </p:nvPr>
        </p:nvGraphicFramePr>
        <p:xfrm>
          <a:off x="2591448" y="3860938"/>
          <a:ext cx="7165294" cy="25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728906" imgH="2361741" progId="Word.Document.12">
                  <p:embed/>
                </p:oleObj>
              </mc:Choice>
              <mc:Fallback>
                <p:oleObj name="Document" r:id="rId4" imgW="5728906" imgH="2361741" progId="Word.Document.12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BCD384D1-B644-480C-BCD8-045D16A0DC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91448" y="3860938"/>
                        <a:ext cx="7165294" cy="2522313"/>
                      </a:xfrm>
                      <a:prstGeom prst="rect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Imagen 4" descr="Imagen que contiene sostener, oso, mujer&#10;&#10;Descripción generada automáticamente">
            <a:extLst>
              <a:ext uri="{FF2B5EF4-FFF2-40B4-BE49-F238E27FC236}">
                <a16:creationId xmlns:a16="http://schemas.microsoft.com/office/drawing/2014/main" id="{ED10F534-BFDC-4BC0-AA4B-3C1BF3CD41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272" y="2951800"/>
            <a:ext cx="1547446" cy="15474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8907BFE-CA01-4191-8901-1F0F556474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535" y="2997062"/>
            <a:ext cx="1547446" cy="15474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9502865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A98F93-6C4F-4BE7-B9AB-7F30ACF4C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/>
                </a:solidFill>
              </a:rPr>
              <a:t>En la vida real</a:t>
            </a:r>
            <a:endParaRPr lang="es-AR" dirty="0">
              <a:solidFill>
                <a:schemeClr val="bg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8E3DAE4-46EB-4430-894B-8BF7D37A5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2808" y="1702404"/>
            <a:ext cx="5915734" cy="44195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9385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 err="1">
                <a:solidFill>
                  <a:schemeClr val="bg1"/>
                </a:solidFill>
                <a:ea typeface="+mj-lt"/>
                <a:cs typeface="+mj-lt"/>
              </a:rPr>
              <a:t>aGenda</a:t>
            </a:r>
            <a:endParaRPr lang="es-MX" sz="4400" dirty="0">
              <a:solidFill>
                <a:schemeClr val="bg1"/>
              </a:solidFill>
            </a:endParaRP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85F582E4-A316-43F3-BD09-2A504570FB42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9119918" cy="438173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 ¿Quién sabe de electrónica?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 Componentes electrónicos.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 Conexiones </a:t>
            </a:r>
            <a:r>
              <a:rPr lang="es-AR" sz="2800" dirty="0" err="1">
                <a:solidFill>
                  <a:schemeClr val="bg1"/>
                </a:solidFill>
                <a:ea typeface="+mn-lt"/>
                <a:cs typeface="+mn-lt"/>
              </a:rPr>
              <a:t>protoboard</a:t>
            </a: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500" dirty="0">
                <a:solidFill>
                  <a:srgbClr val="FF0000"/>
                </a:solidFill>
                <a:ea typeface="+mn-lt"/>
                <a:cs typeface="+mn-lt"/>
              </a:rPr>
              <a:t> Leyes de la electrónica.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 Arduino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072081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Diagrama&#10;&#10;Descripción generada automáticamente">
            <a:extLst>
              <a:ext uri="{FF2B5EF4-FFF2-40B4-BE49-F238E27FC236}">
                <a16:creationId xmlns:a16="http://schemas.microsoft.com/office/drawing/2014/main" id="{9B488C3D-78C1-400A-9E0C-41BFEC2F8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31" y="1315053"/>
            <a:ext cx="5715798" cy="476316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31906B3-CDF5-4CB9-90D6-CD02ED8417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7646" y="2131726"/>
            <a:ext cx="3521049" cy="3129821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DFE8C62B-B499-4EC0-A19D-2AC566DDDFCF}"/>
              </a:ext>
            </a:extLst>
          </p:cNvPr>
          <p:cNvSpPr txBox="1"/>
          <p:nvPr/>
        </p:nvSpPr>
        <p:spPr>
          <a:xfrm>
            <a:off x="1469036" y="176054"/>
            <a:ext cx="890415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MX" sz="44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Bookman Old Style" panose="02050604050505020204"/>
                <a:ea typeface="+mj-lt"/>
                <a:cs typeface="+mj-lt"/>
              </a:rPr>
              <a:t>Leyes de la electrónica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378326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solidFill>
                  <a:schemeClr val="bg1"/>
                </a:solidFill>
                <a:ea typeface="+mj-lt"/>
                <a:cs typeface="+mj-lt"/>
              </a:rPr>
              <a:t>Leyes de la electrónica</a:t>
            </a:r>
            <a:endParaRPr lang="es-MX" sz="4400" dirty="0">
              <a:solidFill>
                <a:schemeClr val="bg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510D-7D06-45F5-8220-3C12EB948B42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7269543" cy="8015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Ley de Kirchhoff</a:t>
            </a:r>
            <a:endParaRPr lang="es-AR" dirty="0">
              <a:solidFill>
                <a:schemeClr val="bg1"/>
              </a:solidFill>
              <a:effectLst/>
            </a:endParaRPr>
          </a:p>
          <a:p>
            <a:pPr marL="0" indent="0"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pic>
        <p:nvPicPr>
          <p:cNvPr id="4" name="Imagen 3" descr="▷ Leyes de Kirchhoff: Aplicación y ejercicios resueltos paso a paso">
            <a:extLst>
              <a:ext uri="{FF2B5EF4-FFF2-40B4-BE49-F238E27FC236}">
                <a16:creationId xmlns:a16="http://schemas.microsoft.com/office/drawing/2014/main" id="{15C9B192-ECF8-416A-828C-E0F0D96D875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803" y="3292206"/>
            <a:ext cx="4049395" cy="266509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56E75AC2-7C1C-4C8E-8BC5-128B9DFD4DCE}"/>
              </a:ext>
            </a:extLst>
          </p:cNvPr>
          <p:cNvSpPr txBox="1">
            <a:spLocks/>
          </p:cNvSpPr>
          <p:nvPr/>
        </p:nvSpPr>
        <p:spPr>
          <a:xfrm>
            <a:off x="4271071" y="2447240"/>
            <a:ext cx="3026857" cy="5837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x-none" dirty="0">
                <a:solidFill>
                  <a:schemeClr val="bg1"/>
                </a:solidFill>
                <a:effectLst/>
              </a:rPr>
              <a:t>I1 = I2 + I3</a:t>
            </a:r>
            <a:endParaRPr lang="es-AR" dirty="0">
              <a:solidFill>
                <a:schemeClr val="bg1"/>
              </a:solidFill>
              <a:effectLst/>
            </a:endParaRPr>
          </a:p>
          <a:p>
            <a:pPr marL="0" indent="0"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673260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solidFill>
                  <a:schemeClr val="bg1"/>
                </a:solidFill>
                <a:ea typeface="+mj-lt"/>
                <a:cs typeface="+mj-lt"/>
              </a:rPr>
              <a:t>Leyes de la electrónica</a:t>
            </a:r>
            <a:endParaRPr lang="es-MX" sz="4400" dirty="0">
              <a:solidFill>
                <a:schemeClr val="bg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510D-7D06-45F5-8220-3C12EB948B42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7269543" cy="8015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Ley Kirchhoff (aplicación)</a:t>
            </a:r>
            <a:endParaRPr lang="es-AR" dirty="0">
              <a:solidFill>
                <a:schemeClr val="bg1"/>
              </a:solidFill>
              <a:effectLst/>
            </a:endParaRP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56E75AC2-7C1C-4C8E-8BC5-128B9DFD4DCE}"/>
              </a:ext>
            </a:extLst>
          </p:cNvPr>
          <p:cNvSpPr txBox="1">
            <a:spLocks/>
          </p:cNvSpPr>
          <p:nvPr/>
        </p:nvSpPr>
        <p:spPr>
          <a:xfrm>
            <a:off x="2532706" y="2226176"/>
            <a:ext cx="5928006" cy="7079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x-none" dirty="0" err="1">
                <a:solidFill>
                  <a:schemeClr val="bg1"/>
                </a:solidFill>
                <a:effectLst/>
              </a:rPr>
              <a:t>Iusb</a:t>
            </a:r>
            <a:r>
              <a:rPr lang="x-none" dirty="0">
                <a:solidFill>
                  <a:schemeClr val="bg1"/>
                </a:solidFill>
                <a:effectLst/>
              </a:rPr>
              <a:t> = </a:t>
            </a:r>
            <a:r>
              <a:rPr lang="x-none" dirty="0" err="1">
                <a:solidFill>
                  <a:schemeClr val="bg1"/>
                </a:solidFill>
                <a:effectLst/>
              </a:rPr>
              <a:t>Iarduino</a:t>
            </a:r>
            <a:r>
              <a:rPr lang="x-none" dirty="0">
                <a:solidFill>
                  <a:schemeClr val="bg1"/>
                </a:solidFill>
                <a:effectLst/>
              </a:rPr>
              <a:t> + ( </a:t>
            </a:r>
            <a:r>
              <a:rPr lang="x-none" dirty="0">
                <a:solidFill>
                  <a:schemeClr val="bg1"/>
                </a:solidFill>
                <a:effectLst/>
                <a:sym typeface="Symbol" panose="05050102010706020507" pitchFamily="18" charset="2"/>
              </a:rPr>
              <a:t></a:t>
            </a:r>
            <a:r>
              <a:rPr lang="x-none" dirty="0">
                <a:solidFill>
                  <a:schemeClr val="bg1"/>
                </a:solidFill>
                <a:effectLst/>
              </a:rPr>
              <a:t> </a:t>
            </a:r>
            <a:r>
              <a:rPr lang="x-none" dirty="0" err="1">
                <a:solidFill>
                  <a:schemeClr val="bg1"/>
                </a:solidFill>
                <a:effectLst/>
              </a:rPr>
              <a:t>I</a:t>
            </a:r>
            <a:r>
              <a:rPr lang="x-none" baseline="-25000" dirty="0" err="1">
                <a:solidFill>
                  <a:schemeClr val="bg1"/>
                </a:solidFill>
                <a:effectLst/>
              </a:rPr>
              <a:t>sensor</a:t>
            </a:r>
            <a:r>
              <a:rPr lang="x-none" baseline="-25000" dirty="0">
                <a:solidFill>
                  <a:schemeClr val="bg1"/>
                </a:solidFill>
                <a:effectLst/>
              </a:rPr>
              <a:t> </a:t>
            </a:r>
            <a:r>
              <a:rPr lang="x-none" dirty="0">
                <a:solidFill>
                  <a:schemeClr val="bg1"/>
                </a:solidFill>
                <a:effectLst/>
              </a:rPr>
              <a:t>) + ( </a:t>
            </a:r>
            <a:r>
              <a:rPr lang="x-none" dirty="0">
                <a:solidFill>
                  <a:schemeClr val="bg1"/>
                </a:solidFill>
                <a:effectLst/>
                <a:sym typeface="Symbol" panose="05050102010706020507" pitchFamily="18" charset="2"/>
              </a:rPr>
              <a:t></a:t>
            </a:r>
            <a:r>
              <a:rPr lang="x-none" dirty="0">
                <a:solidFill>
                  <a:schemeClr val="bg1"/>
                </a:solidFill>
                <a:effectLst/>
              </a:rPr>
              <a:t> </a:t>
            </a:r>
            <a:r>
              <a:rPr lang="x-none" dirty="0" err="1">
                <a:solidFill>
                  <a:schemeClr val="bg1"/>
                </a:solidFill>
                <a:effectLst/>
              </a:rPr>
              <a:t>I</a:t>
            </a:r>
            <a:r>
              <a:rPr lang="x-none" baseline="-25000" dirty="0" err="1">
                <a:solidFill>
                  <a:schemeClr val="bg1"/>
                </a:solidFill>
                <a:effectLst/>
              </a:rPr>
              <a:t>actuador</a:t>
            </a:r>
            <a:r>
              <a:rPr lang="x-none" baseline="-25000" dirty="0">
                <a:solidFill>
                  <a:schemeClr val="bg1"/>
                </a:solidFill>
                <a:effectLst/>
              </a:rPr>
              <a:t> </a:t>
            </a:r>
            <a:r>
              <a:rPr lang="x-none" dirty="0">
                <a:solidFill>
                  <a:schemeClr val="bg1"/>
                </a:solidFill>
                <a:effectLst/>
              </a:rPr>
              <a:t>)</a:t>
            </a: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grpSp>
        <p:nvGrpSpPr>
          <p:cNvPr id="37" name="Lienzo 452">
            <a:extLst>
              <a:ext uri="{FF2B5EF4-FFF2-40B4-BE49-F238E27FC236}">
                <a16:creationId xmlns:a16="http://schemas.microsoft.com/office/drawing/2014/main" id="{8123D311-E521-4416-831C-5823259E295C}"/>
              </a:ext>
            </a:extLst>
          </p:cNvPr>
          <p:cNvGrpSpPr/>
          <p:nvPr/>
        </p:nvGrpSpPr>
        <p:grpSpPr>
          <a:xfrm>
            <a:off x="1847146" y="3336052"/>
            <a:ext cx="7960046" cy="2831431"/>
            <a:chOff x="0" y="0"/>
            <a:chExt cx="5588635" cy="2341880"/>
          </a:xfrm>
        </p:grpSpPr>
        <p:sp>
          <p:nvSpPr>
            <p:cNvPr id="38" name="Rectángulo 37">
              <a:extLst>
                <a:ext uri="{FF2B5EF4-FFF2-40B4-BE49-F238E27FC236}">
                  <a16:creationId xmlns:a16="http://schemas.microsoft.com/office/drawing/2014/main" id="{C535FE8F-2755-4B13-8C7C-8E94103E066A}"/>
                </a:ext>
              </a:extLst>
            </p:cNvPr>
            <p:cNvSpPr/>
            <p:nvPr/>
          </p:nvSpPr>
          <p:spPr>
            <a:xfrm>
              <a:off x="0" y="0"/>
              <a:ext cx="5588635" cy="2341880"/>
            </a:xfrm>
            <a:prstGeom prst="rect">
              <a:avLst/>
            </a:prstGeom>
            <a:solidFill>
              <a:prstClr val="white"/>
            </a:solidFill>
          </p:spPr>
        </p:sp>
        <p:pic>
          <p:nvPicPr>
            <p:cNvPr id="39" name="Imagen 38">
              <a:extLst>
                <a:ext uri="{FF2B5EF4-FFF2-40B4-BE49-F238E27FC236}">
                  <a16:creationId xmlns:a16="http://schemas.microsoft.com/office/drawing/2014/main" id="{0AFC7930-1C25-4A46-8876-1D340DE0C2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1623" y="842781"/>
              <a:ext cx="865028" cy="986973"/>
            </a:xfrm>
            <a:prstGeom prst="rect">
              <a:avLst/>
            </a:prstGeom>
          </p:spPr>
        </p:pic>
        <p:pic>
          <p:nvPicPr>
            <p:cNvPr id="40" name="Imagen 39">
              <a:extLst>
                <a:ext uri="{FF2B5EF4-FFF2-40B4-BE49-F238E27FC236}">
                  <a16:creationId xmlns:a16="http://schemas.microsoft.com/office/drawing/2014/main" id="{1CE4766F-9B7B-4DBA-AC1D-BADABFEEB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grayscl/>
            </a:blip>
            <a:stretch>
              <a:fillRect/>
            </a:stretch>
          </p:blipFill>
          <p:spPr>
            <a:xfrm>
              <a:off x="1262743" y="886368"/>
              <a:ext cx="1499853" cy="987139"/>
            </a:xfrm>
            <a:prstGeom prst="rect">
              <a:avLst/>
            </a:prstGeom>
          </p:spPr>
        </p:pic>
        <p:sp>
          <p:nvSpPr>
            <p:cNvPr id="41" name="Cubo 40">
              <a:extLst>
                <a:ext uri="{FF2B5EF4-FFF2-40B4-BE49-F238E27FC236}">
                  <a16:creationId xmlns:a16="http://schemas.microsoft.com/office/drawing/2014/main" id="{EEBA7D71-2F1F-496F-9BE8-D0AAE867E0B6}"/>
                </a:ext>
              </a:extLst>
            </p:cNvPr>
            <p:cNvSpPr/>
            <p:nvPr/>
          </p:nvSpPr>
          <p:spPr>
            <a:xfrm>
              <a:off x="4058982" y="585572"/>
              <a:ext cx="653143" cy="383177"/>
            </a:xfrm>
            <a:prstGeom prst="cub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2" name="Grupo 41">
              <a:extLst>
                <a:ext uri="{FF2B5EF4-FFF2-40B4-BE49-F238E27FC236}">
                  <a16:creationId xmlns:a16="http://schemas.microsoft.com/office/drawing/2014/main" id="{31219772-EC94-4859-83E4-811996EB4B75}"/>
                </a:ext>
              </a:extLst>
            </p:cNvPr>
            <p:cNvGrpSpPr/>
            <p:nvPr/>
          </p:nvGrpSpPr>
          <p:grpSpPr>
            <a:xfrm rot="5400000">
              <a:off x="2943363" y="645986"/>
              <a:ext cx="455670" cy="334874"/>
              <a:chOff x="3413145" y="609806"/>
              <a:chExt cx="455670" cy="334874"/>
            </a:xfrm>
          </p:grpSpPr>
          <p:sp>
            <p:nvSpPr>
              <p:cNvPr id="64" name="Diagrama de flujo: retraso 63">
                <a:extLst>
                  <a:ext uri="{FF2B5EF4-FFF2-40B4-BE49-F238E27FC236}">
                    <a16:creationId xmlns:a16="http://schemas.microsoft.com/office/drawing/2014/main" id="{A17667DF-63D7-4649-B29E-C46E3F9EFFA9}"/>
                  </a:ext>
                </a:extLst>
              </p:cNvPr>
              <p:cNvSpPr/>
              <p:nvPr/>
            </p:nvSpPr>
            <p:spPr>
              <a:xfrm rot="16200000">
                <a:off x="3560430" y="636296"/>
                <a:ext cx="161099" cy="455670"/>
              </a:xfrm>
              <a:prstGeom prst="flowChartDelay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" name="Luna 64">
                <a:extLst>
                  <a:ext uri="{FF2B5EF4-FFF2-40B4-BE49-F238E27FC236}">
                    <a16:creationId xmlns:a16="http://schemas.microsoft.com/office/drawing/2014/main" id="{1C990ED9-6FC8-4F42-8EA0-1E5854F7B7C7}"/>
                  </a:ext>
                </a:extLst>
              </p:cNvPr>
              <p:cNvSpPr/>
              <p:nvPr/>
            </p:nvSpPr>
            <p:spPr>
              <a:xfrm rot="5400000">
                <a:off x="3603506" y="534784"/>
                <a:ext cx="75133" cy="383551"/>
              </a:xfrm>
              <a:prstGeom prst="moon">
                <a:avLst>
                  <a:gd name="adj" fmla="val 56554"/>
                </a:avLst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6" name="Luna 65">
                <a:extLst>
                  <a:ext uri="{FF2B5EF4-FFF2-40B4-BE49-F238E27FC236}">
                    <a16:creationId xmlns:a16="http://schemas.microsoft.com/office/drawing/2014/main" id="{2B28EDAB-1941-4A92-AB55-00C8C8CED21C}"/>
                  </a:ext>
                </a:extLst>
              </p:cNvPr>
              <p:cNvSpPr/>
              <p:nvPr/>
            </p:nvSpPr>
            <p:spPr>
              <a:xfrm rot="5400000">
                <a:off x="3617887" y="503616"/>
                <a:ext cx="45719" cy="258100"/>
              </a:xfrm>
              <a:prstGeom prst="moon">
                <a:avLst>
                  <a:gd name="adj" fmla="val 50233"/>
                </a:avLst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3" name="Cubo 42">
              <a:extLst>
                <a:ext uri="{FF2B5EF4-FFF2-40B4-BE49-F238E27FC236}">
                  <a16:creationId xmlns:a16="http://schemas.microsoft.com/office/drawing/2014/main" id="{CD675AF3-190E-4499-913F-A7E1A4B5D309}"/>
                </a:ext>
              </a:extLst>
            </p:cNvPr>
            <p:cNvSpPr/>
            <p:nvPr/>
          </p:nvSpPr>
          <p:spPr>
            <a:xfrm>
              <a:off x="4622413" y="1265269"/>
              <a:ext cx="652780" cy="382905"/>
            </a:xfrm>
            <a:prstGeom prst="cub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4" name="Conector: angular 43">
              <a:extLst>
                <a:ext uri="{FF2B5EF4-FFF2-40B4-BE49-F238E27FC236}">
                  <a16:creationId xmlns:a16="http://schemas.microsoft.com/office/drawing/2014/main" id="{26B31758-EDC4-43FA-8FF0-FFF921BDDDC4}"/>
                </a:ext>
              </a:extLst>
            </p:cNvPr>
            <p:cNvCxnSpPr>
              <a:stCxn id="39" idx="0"/>
              <a:endCxn id="40" idx="0"/>
            </p:cNvCxnSpPr>
            <p:nvPr/>
          </p:nvCxnSpPr>
          <p:spPr>
            <a:xfrm rot="16200000" flipH="1">
              <a:off x="1251612" y="125192"/>
              <a:ext cx="43581" cy="1478533"/>
            </a:xfrm>
            <a:prstGeom prst="bentConnector3">
              <a:avLst>
                <a:gd name="adj1" fmla="val -1334348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45" name="Conector: angular 44">
              <a:extLst>
                <a:ext uri="{FF2B5EF4-FFF2-40B4-BE49-F238E27FC236}">
                  <a16:creationId xmlns:a16="http://schemas.microsoft.com/office/drawing/2014/main" id="{3F7C3F6B-B134-4DD2-BDCA-4665E31F9D0D}"/>
                </a:ext>
              </a:extLst>
            </p:cNvPr>
            <p:cNvCxnSpPr>
              <a:stCxn id="39" idx="0"/>
              <a:endCxn id="64" idx="0"/>
            </p:cNvCxnSpPr>
            <p:nvPr/>
          </p:nvCxnSpPr>
          <p:spPr>
            <a:xfrm rot="5400000" flipH="1" flipV="1">
              <a:off x="1680644" y="-560997"/>
              <a:ext cx="257159" cy="2550173"/>
            </a:xfrm>
            <a:prstGeom prst="bentConnector3">
              <a:avLst>
                <a:gd name="adj1" fmla="val 227152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46" name="Conector: angular 45">
              <a:extLst>
                <a:ext uri="{FF2B5EF4-FFF2-40B4-BE49-F238E27FC236}">
                  <a16:creationId xmlns:a16="http://schemas.microsoft.com/office/drawing/2014/main" id="{D0E0C62F-D77C-40F5-8F98-A6CBEE5D45FD}"/>
                </a:ext>
              </a:extLst>
            </p:cNvPr>
            <p:cNvCxnSpPr>
              <a:stCxn id="39" idx="0"/>
              <a:endCxn id="41" idx="0"/>
            </p:cNvCxnSpPr>
            <p:nvPr/>
          </p:nvCxnSpPr>
          <p:spPr>
            <a:xfrm rot="5400000" flipH="1" flipV="1">
              <a:off x="2355190" y="-1235480"/>
              <a:ext cx="257209" cy="3899314"/>
            </a:xfrm>
            <a:prstGeom prst="bentConnector3">
              <a:avLst>
                <a:gd name="adj1" fmla="val 228016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grpSp>
          <p:nvGrpSpPr>
            <p:cNvPr id="47" name="Grupo 46">
              <a:extLst>
                <a:ext uri="{FF2B5EF4-FFF2-40B4-BE49-F238E27FC236}">
                  <a16:creationId xmlns:a16="http://schemas.microsoft.com/office/drawing/2014/main" id="{1F557656-1C38-4EBE-9321-A8F181F80265}"/>
                </a:ext>
              </a:extLst>
            </p:cNvPr>
            <p:cNvGrpSpPr/>
            <p:nvPr/>
          </p:nvGrpSpPr>
          <p:grpSpPr>
            <a:xfrm rot="5400000">
              <a:off x="3406737" y="1452296"/>
              <a:ext cx="455295" cy="334644"/>
              <a:chOff x="-60325" y="60325"/>
              <a:chExt cx="455670" cy="334873"/>
            </a:xfrm>
          </p:grpSpPr>
          <p:sp>
            <p:nvSpPr>
              <p:cNvPr id="61" name="Diagrama de flujo: retraso 60">
                <a:extLst>
                  <a:ext uri="{FF2B5EF4-FFF2-40B4-BE49-F238E27FC236}">
                    <a16:creationId xmlns:a16="http://schemas.microsoft.com/office/drawing/2014/main" id="{DB904814-9E0D-4A29-AF39-A467218E708B}"/>
                  </a:ext>
                </a:extLst>
              </p:cNvPr>
              <p:cNvSpPr/>
              <p:nvPr/>
            </p:nvSpPr>
            <p:spPr>
              <a:xfrm rot="16200000">
                <a:off x="86960" y="86814"/>
                <a:ext cx="161099" cy="455670"/>
              </a:xfrm>
              <a:prstGeom prst="flowChartDelay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2" name="Luna 61">
                <a:extLst>
                  <a:ext uri="{FF2B5EF4-FFF2-40B4-BE49-F238E27FC236}">
                    <a16:creationId xmlns:a16="http://schemas.microsoft.com/office/drawing/2014/main" id="{2571B62A-2930-44C2-BFB4-5B0CDC8A65FC}"/>
                  </a:ext>
                </a:extLst>
              </p:cNvPr>
              <p:cNvSpPr/>
              <p:nvPr/>
            </p:nvSpPr>
            <p:spPr>
              <a:xfrm rot="5400000">
                <a:off x="130035" y="-14697"/>
                <a:ext cx="75133" cy="383551"/>
              </a:xfrm>
              <a:prstGeom prst="moon">
                <a:avLst>
                  <a:gd name="adj" fmla="val 56554"/>
                </a:avLst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3" name="Luna 62">
                <a:extLst>
                  <a:ext uri="{FF2B5EF4-FFF2-40B4-BE49-F238E27FC236}">
                    <a16:creationId xmlns:a16="http://schemas.microsoft.com/office/drawing/2014/main" id="{20FCDAFF-1475-4FE5-940A-4D7E93AA59FD}"/>
                  </a:ext>
                </a:extLst>
              </p:cNvPr>
              <p:cNvSpPr/>
              <p:nvPr/>
            </p:nvSpPr>
            <p:spPr>
              <a:xfrm rot="5400000">
                <a:off x="144416" y="-45865"/>
                <a:ext cx="45719" cy="258100"/>
              </a:xfrm>
              <a:prstGeom prst="moon">
                <a:avLst>
                  <a:gd name="adj" fmla="val 50233"/>
                </a:avLst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cxnSp>
          <p:nvCxnSpPr>
            <p:cNvPr id="48" name="Conector: angular 47">
              <a:extLst>
                <a:ext uri="{FF2B5EF4-FFF2-40B4-BE49-F238E27FC236}">
                  <a16:creationId xmlns:a16="http://schemas.microsoft.com/office/drawing/2014/main" id="{EB114765-0BDE-4F2B-8CE3-7B09FAB1013C}"/>
                </a:ext>
              </a:extLst>
            </p:cNvPr>
            <p:cNvCxnSpPr>
              <a:stCxn id="39" idx="0"/>
              <a:endCxn id="61" idx="0"/>
            </p:cNvCxnSpPr>
            <p:nvPr/>
          </p:nvCxnSpPr>
          <p:spPr>
            <a:xfrm rot="16200000" flipH="1">
              <a:off x="1766253" y="-389335"/>
              <a:ext cx="549188" cy="3013420"/>
            </a:xfrm>
            <a:prstGeom prst="bentConnector3">
              <a:avLst>
                <a:gd name="adj1" fmla="val -106961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49" name="Conector: angular 48">
              <a:extLst>
                <a:ext uri="{FF2B5EF4-FFF2-40B4-BE49-F238E27FC236}">
                  <a16:creationId xmlns:a16="http://schemas.microsoft.com/office/drawing/2014/main" id="{06B84089-CC73-4313-BE53-3BF557A91026}"/>
                </a:ext>
              </a:extLst>
            </p:cNvPr>
            <p:cNvCxnSpPr>
              <a:stCxn id="39" idx="0"/>
              <a:endCxn id="43" idx="0"/>
            </p:cNvCxnSpPr>
            <p:nvPr/>
          </p:nvCxnSpPr>
          <p:spPr>
            <a:xfrm rot="16200000" flipH="1">
              <a:off x="2554182" y="-1177377"/>
              <a:ext cx="422432" cy="4462523"/>
            </a:xfrm>
            <a:prstGeom prst="bentConnector3">
              <a:avLst>
                <a:gd name="adj1" fmla="val -139056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0" name="Conector: angular 49">
              <a:extLst>
                <a:ext uri="{FF2B5EF4-FFF2-40B4-BE49-F238E27FC236}">
                  <a16:creationId xmlns:a16="http://schemas.microsoft.com/office/drawing/2014/main" id="{2A00C54C-BE60-47D8-B3E8-B4C85F2319E7}"/>
                </a:ext>
              </a:extLst>
            </p:cNvPr>
            <p:cNvCxnSpPr>
              <a:stCxn id="39" idx="2"/>
              <a:endCxn id="40" idx="2"/>
            </p:cNvCxnSpPr>
            <p:nvPr/>
          </p:nvCxnSpPr>
          <p:spPr>
            <a:xfrm rot="16200000" flipH="1">
              <a:off x="1251530" y="1112115"/>
              <a:ext cx="43747" cy="1478533"/>
            </a:xfrm>
            <a:prstGeom prst="bentConnector3">
              <a:avLst>
                <a:gd name="adj1" fmla="val 622550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1" name="Conector: angular 50">
              <a:extLst>
                <a:ext uri="{FF2B5EF4-FFF2-40B4-BE49-F238E27FC236}">
                  <a16:creationId xmlns:a16="http://schemas.microsoft.com/office/drawing/2014/main" id="{5F8B242E-47AE-4644-B95D-C5FB8ED110A8}"/>
                </a:ext>
              </a:extLst>
            </p:cNvPr>
            <p:cNvCxnSpPr>
              <a:endCxn id="39" idx="2"/>
            </p:cNvCxnSpPr>
            <p:nvPr/>
          </p:nvCxnSpPr>
          <p:spPr>
            <a:xfrm rot="10800000" flipV="1">
              <a:off x="534137" y="1040979"/>
              <a:ext cx="2550102" cy="788530"/>
            </a:xfrm>
            <a:prstGeom prst="bentConnector4">
              <a:avLst>
                <a:gd name="adj1" fmla="val 102"/>
                <a:gd name="adj2" fmla="val 134426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2" name="Conector: angular 51">
              <a:extLst>
                <a:ext uri="{FF2B5EF4-FFF2-40B4-BE49-F238E27FC236}">
                  <a16:creationId xmlns:a16="http://schemas.microsoft.com/office/drawing/2014/main" id="{DF6A75F1-C472-4ACD-ADDB-E07BF6C10CEB}"/>
                </a:ext>
              </a:extLst>
            </p:cNvPr>
            <p:cNvCxnSpPr>
              <a:stCxn id="61" idx="2"/>
              <a:endCxn id="39" idx="2"/>
            </p:cNvCxnSpPr>
            <p:nvPr/>
          </p:nvCxnSpPr>
          <p:spPr>
            <a:xfrm rot="5400000" flipH="1">
              <a:off x="2032093" y="331553"/>
              <a:ext cx="17508" cy="3013420"/>
            </a:xfrm>
            <a:prstGeom prst="bentConnector3">
              <a:avLst>
                <a:gd name="adj1" fmla="val -1454449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3" name="Conector: angular 52">
              <a:extLst>
                <a:ext uri="{FF2B5EF4-FFF2-40B4-BE49-F238E27FC236}">
                  <a16:creationId xmlns:a16="http://schemas.microsoft.com/office/drawing/2014/main" id="{F1A75574-B692-4DA6-83C1-ADFB74C22D03}"/>
                </a:ext>
              </a:extLst>
            </p:cNvPr>
            <p:cNvCxnSpPr>
              <a:stCxn id="39" idx="2"/>
              <a:endCxn id="41" idx="3"/>
            </p:cNvCxnSpPr>
            <p:nvPr/>
          </p:nvCxnSpPr>
          <p:spPr>
            <a:xfrm rot="5400000" flipH="1" flipV="1">
              <a:off x="2005455" y="-502698"/>
              <a:ext cx="860889" cy="3803526"/>
            </a:xfrm>
            <a:prstGeom prst="bentConnector3">
              <a:avLst>
                <a:gd name="adj1" fmla="val -31260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4" name="Conector: angular 53">
              <a:extLst>
                <a:ext uri="{FF2B5EF4-FFF2-40B4-BE49-F238E27FC236}">
                  <a16:creationId xmlns:a16="http://schemas.microsoft.com/office/drawing/2014/main" id="{43AB0631-9A61-4E4D-920F-375E89ABEA30}"/>
                </a:ext>
              </a:extLst>
            </p:cNvPr>
            <p:cNvCxnSpPr>
              <a:stCxn id="43" idx="3"/>
              <a:endCxn id="39" idx="2"/>
            </p:cNvCxnSpPr>
            <p:nvPr/>
          </p:nvCxnSpPr>
          <p:spPr>
            <a:xfrm rot="5400000">
              <a:off x="2626765" y="-444673"/>
              <a:ext cx="181555" cy="4366809"/>
            </a:xfrm>
            <a:prstGeom prst="bentConnector3">
              <a:avLst>
                <a:gd name="adj1" fmla="val 249820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55" name="Cuadro de texto 480">
              <a:extLst>
                <a:ext uri="{FF2B5EF4-FFF2-40B4-BE49-F238E27FC236}">
                  <a16:creationId xmlns:a16="http://schemas.microsoft.com/office/drawing/2014/main" id="{53B358B0-4477-4588-9E8E-CACACDF0769C}"/>
                </a:ext>
              </a:extLst>
            </p:cNvPr>
            <p:cNvSpPr txBox="1"/>
            <p:nvPr/>
          </p:nvSpPr>
          <p:spPr>
            <a:xfrm>
              <a:off x="174171" y="7916"/>
              <a:ext cx="1028065" cy="25781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Iusb (</a:t>
              </a:r>
              <a:r>
                <a:rPr kumimoji="0" lang="es-AR" sz="11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500mA</a:t>
              </a:r>
              <a:r>
                <a:rPr kumimoji="0" lang="es-AR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)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Cuadro de texto 480">
              <a:extLst>
                <a:ext uri="{FF2B5EF4-FFF2-40B4-BE49-F238E27FC236}">
                  <a16:creationId xmlns:a16="http://schemas.microsoft.com/office/drawing/2014/main" id="{961B9EB6-06E7-422B-AF7A-6CF4C34CD63B}"/>
                </a:ext>
              </a:extLst>
            </p:cNvPr>
            <p:cNvSpPr txBox="1"/>
            <p:nvPr/>
          </p:nvSpPr>
          <p:spPr>
            <a:xfrm>
              <a:off x="1369013" y="606735"/>
              <a:ext cx="1206500" cy="25717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IArduino (</a:t>
              </a:r>
              <a:r>
                <a:rPr kumimoji="0" lang="x-none" sz="11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50mA</a:t>
              </a:r>
              <a:r>
                <a:rPr kumimoji="0" lang="x-none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)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Cuadro de texto 480">
              <a:extLst>
                <a:ext uri="{FF2B5EF4-FFF2-40B4-BE49-F238E27FC236}">
                  <a16:creationId xmlns:a16="http://schemas.microsoft.com/office/drawing/2014/main" id="{2ADD9482-A912-4609-A505-944412305AB9}"/>
                </a:ext>
              </a:extLst>
            </p:cNvPr>
            <p:cNvSpPr txBox="1"/>
            <p:nvPr/>
          </p:nvSpPr>
          <p:spPr>
            <a:xfrm>
              <a:off x="3003760" y="342883"/>
              <a:ext cx="572770" cy="25654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</a:t>
              </a:r>
              <a:r>
                <a:rPr kumimoji="0" lang="x-none" sz="1100" b="0" i="0" u="none" strike="noStrike" kern="0" cap="none" spc="0" normalizeH="0" baseline="-2500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sensor</a:t>
              </a:r>
              <a:r>
                <a:rPr kumimoji="0" lang="x-none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Cuadro de texto 480">
              <a:extLst>
                <a:ext uri="{FF2B5EF4-FFF2-40B4-BE49-F238E27FC236}">
                  <a16:creationId xmlns:a16="http://schemas.microsoft.com/office/drawing/2014/main" id="{FD3BBE38-DBBC-45B9-8672-7AF64D573F14}"/>
                </a:ext>
              </a:extLst>
            </p:cNvPr>
            <p:cNvSpPr txBox="1"/>
            <p:nvPr/>
          </p:nvSpPr>
          <p:spPr>
            <a:xfrm>
              <a:off x="3467062" y="1149311"/>
              <a:ext cx="621030" cy="30670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</a:t>
              </a:r>
              <a:r>
                <a:rPr kumimoji="0" lang="x-none" sz="1100" b="0" i="0" u="none" strike="noStrike" kern="0" cap="none" spc="0" normalizeH="0" baseline="-2500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sensor </a:t>
              </a:r>
              <a:r>
                <a:rPr kumimoji="0" lang="x-none" sz="11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Cuadro de texto 480">
              <a:extLst>
                <a:ext uri="{FF2B5EF4-FFF2-40B4-BE49-F238E27FC236}">
                  <a16:creationId xmlns:a16="http://schemas.microsoft.com/office/drawing/2014/main" id="{8CD80A06-7093-4ED5-B816-603F9787E59F}"/>
                </a:ext>
              </a:extLst>
            </p:cNvPr>
            <p:cNvSpPr txBox="1"/>
            <p:nvPr/>
          </p:nvSpPr>
          <p:spPr>
            <a:xfrm>
              <a:off x="4353450" y="265321"/>
              <a:ext cx="652145" cy="28575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</a:t>
              </a:r>
              <a:r>
                <a:rPr kumimoji="0" lang="x-none" sz="1100" b="0" i="0" u="none" strike="noStrike" kern="0" cap="none" spc="0" normalizeH="0" baseline="-2500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actuador</a:t>
              </a:r>
              <a:r>
                <a:rPr kumimoji="0" lang="x-none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Cuadro de texto 480">
              <a:extLst>
                <a:ext uri="{FF2B5EF4-FFF2-40B4-BE49-F238E27FC236}">
                  <a16:creationId xmlns:a16="http://schemas.microsoft.com/office/drawing/2014/main" id="{AB3B4706-D6D2-4DE2-B05E-EF5F24FE3271}"/>
                </a:ext>
              </a:extLst>
            </p:cNvPr>
            <p:cNvSpPr txBox="1"/>
            <p:nvPr/>
          </p:nvSpPr>
          <p:spPr>
            <a:xfrm>
              <a:off x="4913630" y="1007411"/>
              <a:ext cx="675005" cy="30099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</a:t>
              </a:r>
              <a:r>
                <a:rPr kumimoji="0" lang="x-none" sz="1100" b="0" i="0" u="none" strike="noStrike" kern="0" cap="none" spc="0" normalizeH="0" baseline="-2500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actuador</a:t>
              </a:r>
              <a:r>
                <a:rPr kumimoji="0" lang="x-none" sz="11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88416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D824B1-CC51-4382-976E-9358CC300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/>
                </a:solidFill>
              </a:rPr>
              <a:t>Alimentación de circuito</a:t>
            </a:r>
            <a:br>
              <a:rPr lang="es-MX" dirty="0">
                <a:solidFill>
                  <a:schemeClr val="bg1"/>
                </a:solidFill>
              </a:rPr>
            </a:br>
            <a:r>
              <a:rPr lang="es-MX">
                <a:solidFill>
                  <a:schemeClr val="bg1"/>
                </a:solidFill>
              </a:rPr>
              <a:t>en Tinkercad</a:t>
            </a:r>
            <a:endParaRPr lang="es-AR" dirty="0">
              <a:solidFill>
                <a:schemeClr val="bg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AA69E03-6782-4B6A-9467-D429B9B31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455" y="2252103"/>
            <a:ext cx="4906504" cy="30209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EA5C2212-F35E-411E-8E8E-6C574AA7DE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34" y="4432196"/>
            <a:ext cx="1326322" cy="13263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FF92E9D-6BC2-4A71-A398-6876B44877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0150" y="2252103"/>
            <a:ext cx="6161216" cy="31370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n 10" descr="Imagen que contiene sostener, oso, mujer&#10;&#10;Descripción generada automáticamente">
            <a:extLst>
              <a:ext uri="{FF2B5EF4-FFF2-40B4-BE49-F238E27FC236}">
                <a16:creationId xmlns:a16="http://schemas.microsoft.com/office/drawing/2014/main" id="{ECAB65F3-A6B3-4FBF-8061-6873819A3F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2111" y="4846588"/>
            <a:ext cx="1547446" cy="15474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B1745239-477C-4B82-AD6B-718C4C8AFA43}"/>
              </a:ext>
            </a:extLst>
          </p:cNvPr>
          <p:cNvCxnSpPr>
            <a:cxnSpLocks/>
          </p:cNvCxnSpPr>
          <p:nvPr/>
        </p:nvCxnSpPr>
        <p:spPr>
          <a:xfrm flipV="1">
            <a:off x="7786540" y="4920792"/>
            <a:ext cx="659876" cy="122548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C80AE8E-B012-4164-981A-710918BDD476}"/>
              </a:ext>
            </a:extLst>
          </p:cNvPr>
          <p:cNvSpPr txBox="1"/>
          <p:nvPr/>
        </p:nvSpPr>
        <p:spPr>
          <a:xfrm>
            <a:off x="6740165" y="6394034"/>
            <a:ext cx="2358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Compartir las Masas</a:t>
            </a:r>
            <a:endParaRPr lang="es-A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9656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73" y="736979"/>
            <a:ext cx="11733625" cy="5991368"/>
          </a:xfrm>
        </p:spPr>
      </p:pic>
      <p:sp>
        <p:nvSpPr>
          <p:cNvPr id="5" name="Rectángulo 4"/>
          <p:cNvSpPr/>
          <p:nvPr/>
        </p:nvSpPr>
        <p:spPr>
          <a:xfrm>
            <a:off x="3157906" y="365125"/>
            <a:ext cx="59347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Conexión Incorrecta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73" y="1288455"/>
            <a:ext cx="2681675" cy="38100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435" y="1288455"/>
            <a:ext cx="3810000" cy="3810000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 rot="2571423">
            <a:off x="8479660" y="1183202"/>
            <a:ext cx="3715248" cy="861774"/>
          </a:xfrm>
          <a:prstGeom prst="rect">
            <a:avLst/>
          </a:prstGeom>
          <a:solidFill>
            <a:srgbClr val="FF0000"/>
          </a:solidFill>
          <a:ln w="12700">
            <a:solidFill>
              <a:srgbClr val="FFFF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5000" b="1" i="0" u="none" strike="noStrike" kern="1200" cap="none" spc="50" normalizeH="0" baseline="0" noProof="0" dirty="0">
                <a:ln w="9525" cmpd="sng">
                  <a:solidFill>
                    <a:srgbClr val="5B9BD5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Cortocircuito</a:t>
            </a:r>
            <a:endParaRPr kumimoji="0" lang="es-AR" sz="5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77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F1753E-E810-46E7-BA46-193BBC5A1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443" y="1700138"/>
            <a:ext cx="10353762" cy="3695136"/>
          </a:xfrm>
        </p:spPr>
        <p:txBody>
          <a:bodyPr/>
          <a:lstStyle/>
          <a:p>
            <a:pPr marL="0" indent="0">
              <a:buNone/>
            </a:pPr>
            <a:r>
              <a:rPr lang="es-AR" sz="2000" dirty="0">
                <a:solidFill>
                  <a:schemeClr val="bg1"/>
                </a:solidFill>
                <a:ea typeface="+mn-lt"/>
                <a:cs typeface="+mn-lt"/>
              </a:rPr>
              <a:t>Fuente de alimentación en la vida Real :</a:t>
            </a:r>
          </a:p>
        </p:txBody>
      </p:sp>
      <p:pic>
        <p:nvPicPr>
          <p:cNvPr id="5" name="Imagen 4" descr="Imagen que contiene tabla, hecho de madera, luz, escritorio&#10;&#10;Descripción generada automáticamente">
            <a:extLst>
              <a:ext uri="{FF2B5EF4-FFF2-40B4-BE49-F238E27FC236}">
                <a16:creationId xmlns:a16="http://schemas.microsoft.com/office/drawing/2014/main" id="{69B8870E-1E84-46BA-AAB1-7385B9690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589" y="2395331"/>
            <a:ext cx="1563928" cy="15639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BBE6B0E-2407-426E-A905-3E0883015036}"/>
              </a:ext>
            </a:extLst>
          </p:cNvPr>
          <p:cNvSpPr txBox="1"/>
          <p:nvPr/>
        </p:nvSpPr>
        <p:spPr>
          <a:xfrm>
            <a:off x="2826663" y="2425845"/>
            <a:ext cx="397006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/>
              <a:t>Voltaje Fijo 5V a 12V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/>
              <a:t>Corriente depende </a:t>
            </a:r>
            <a:r>
              <a:rPr lang="es-AR" dirty="0">
                <a:solidFill>
                  <a:schemeClr val="bg1"/>
                </a:solidFill>
              </a:rPr>
              <a:t>de</a:t>
            </a:r>
          </a:p>
          <a:p>
            <a:r>
              <a:rPr lang="es-AR" b="1" dirty="0"/>
              <a:t>     del cargador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0A1A4F2-C372-44E1-B042-77BC1D6CAEAD}"/>
              </a:ext>
            </a:extLst>
          </p:cNvPr>
          <p:cNvSpPr txBox="1"/>
          <p:nvPr/>
        </p:nvSpPr>
        <p:spPr>
          <a:xfrm>
            <a:off x="1272214" y="3959259"/>
            <a:ext cx="1206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Cargador</a:t>
            </a:r>
            <a:endParaRPr lang="es-AR" dirty="0">
              <a:solidFill>
                <a:schemeClr val="bg1"/>
              </a:solidFill>
            </a:endParaRPr>
          </a:p>
        </p:txBody>
      </p:sp>
      <p:pic>
        <p:nvPicPr>
          <p:cNvPr id="8" name="Imagen 7" descr="Imagen que contiene electrónica, circuito&#10;&#10;Descripción generada automáticamente">
            <a:extLst>
              <a:ext uri="{FF2B5EF4-FFF2-40B4-BE49-F238E27FC236}">
                <a16:creationId xmlns:a16="http://schemas.microsoft.com/office/drawing/2014/main" id="{E379379D-E638-4706-81BB-EDC9347F26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010" y="2940450"/>
            <a:ext cx="5628772" cy="37375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8C93641D-EB6B-4616-B623-B94E4D212E32}"/>
              </a:ext>
            </a:extLst>
          </p:cNvPr>
          <p:cNvSpPr txBox="1"/>
          <p:nvPr/>
        </p:nvSpPr>
        <p:spPr>
          <a:xfrm>
            <a:off x="5740922" y="2480652"/>
            <a:ext cx="3075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Alimentación para Protoboard</a:t>
            </a:r>
            <a:endParaRPr lang="es-AR" b="1" dirty="0"/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0F9A61E1-2CF5-40F0-9CA5-0DEE8CF2F090}"/>
              </a:ext>
            </a:extLst>
          </p:cNvPr>
          <p:cNvCxnSpPr>
            <a:cxnSpLocks/>
          </p:cNvCxnSpPr>
          <p:nvPr/>
        </p:nvCxnSpPr>
        <p:spPr>
          <a:xfrm>
            <a:off x="2826663" y="3622957"/>
            <a:ext cx="2471201" cy="237249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ítulo 1">
            <a:extLst>
              <a:ext uri="{FF2B5EF4-FFF2-40B4-BE49-F238E27FC236}">
                <a16:creationId xmlns:a16="http://schemas.microsoft.com/office/drawing/2014/main" id="{8B444386-1A4E-4E4A-BB94-D5853C4212BF}"/>
              </a:ext>
            </a:extLst>
          </p:cNvPr>
          <p:cNvSpPr txBox="1">
            <a:spLocks/>
          </p:cNvSpPr>
          <p:nvPr/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4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Bookman Old Style" panose="02050604050505020204"/>
                <a:ea typeface="+mj-ea"/>
                <a:cs typeface="+mj-cs"/>
              </a:rPr>
              <a:t>Alimentación de circuitos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>
                <a:solidFill>
                  <a:sysClr val="windowText" lastClr="000000"/>
                </a:solidFill>
                <a:latin typeface="Bookman Old Style" panose="02050604050505020204"/>
              </a:rPr>
              <a:t>En la vida real</a:t>
            </a:r>
            <a:endParaRPr kumimoji="0" lang="es-AR" sz="3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uLnTx/>
              <a:uFillTx/>
              <a:latin typeface="Bookman Old Style" panose="02050604050505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470264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solidFill>
                  <a:schemeClr val="bg1"/>
                </a:solidFill>
                <a:ea typeface="+mj-lt"/>
                <a:cs typeface="+mj-lt"/>
              </a:rPr>
              <a:t>Leyes de la electrónica</a:t>
            </a:r>
            <a:endParaRPr lang="es-MX" sz="4400" dirty="0">
              <a:solidFill>
                <a:schemeClr val="bg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510D-7D06-45F5-8220-3C12EB948B42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7269543" cy="8015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Aplicación: Divisor de tensión</a:t>
            </a:r>
            <a:endParaRPr lang="es-AR" dirty="0">
              <a:solidFill>
                <a:schemeClr val="bg1"/>
              </a:solidFill>
              <a:effectLst/>
            </a:endParaRPr>
          </a:p>
          <a:p>
            <a:pPr marL="0" indent="0"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6D59DFE-8267-4B0C-A33F-097312FC8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584" y="2510710"/>
            <a:ext cx="4541914" cy="1836579"/>
          </a:xfrm>
          <a:prstGeom prst="rect">
            <a:avLst/>
          </a:prstGeom>
        </p:spPr>
      </p:pic>
      <p:grpSp>
        <p:nvGrpSpPr>
          <p:cNvPr id="15" name="Lienzo 9">
            <a:extLst>
              <a:ext uri="{FF2B5EF4-FFF2-40B4-BE49-F238E27FC236}">
                <a16:creationId xmlns:a16="http://schemas.microsoft.com/office/drawing/2014/main" id="{AA24C2A9-8918-49F7-92ED-59FC6A3F1AAF}"/>
              </a:ext>
            </a:extLst>
          </p:cNvPr>
          <p:cNvGrpSpPr/>
          <p:nvPr/>
        </p:nvGrpSpPr>
        <p:grpSpPr>
          <a:xfrm>
            <a:off x="6471138" y="2336806"/>
            <a:ext cx="4393589" cy="2315581"/>
            <a:chOff x="0" y="0"/>
            <a:chExt cx="3629025" cy="1698985"/>
          </a:xfrm>
        </p:grpSpPr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6D35D8B7-BDAF-4770-9B41-6FFDBD9E1C9C}"/>
                </a:ext>
              </a:extLst>
            </p:cNvPr>
            <p:cNvSpPr/>
            <p:nvPr/>
          </p:nvSpPr>
          <p:spPr>
            <a:xfrm>
              <a:off x="0" y="0"/>
              <a:ext cx="3629025" cy="1698625"/>
            </a:xfrm>
            <a:prstGeom prst="rect">
              <a:avLst/>
            </a:prstGeom>
            <a:solidFill>
              <a:prstClr val="white"/>
            </a:solidFill>
          </p:spPr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0BA010E9-4B2D-458D-8720-F7CD60AEA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189" y="70812"/>
              <a:ext cx="1801874" cy="1628173"/>
            </a:xfrm>
            <a:prstGeom prst="rect">
              <a:avLst/>
            </a:prstGeom>
          </p:spPr>
        </p:pic>
        <p:sp>
          <p:nvSpPr>
            <p:cNvPr id="18" name="Rectángulo: esquinas redondeadas 17">
              <a:extLst>
                <a:ext uri="{FF2B5EF4-FFF2-40B4-BE49-F238E27FC236}">
                  <a16:creationId xmlns:a16="http://schemas.microsoft.com/office/drawing/2014/main" id="{E0CA07C7-CF35-487D-B923-BB00C938A93D}"/>
                </a:ext>
              </a:extLst>
            </p:cNvPr>
            <p:cNvSpPr/>
            <p:nvPr/>
          </p:nvSpPr>
          <p:spPr>
            <a:xfrm>
              <a:off x="1924762" y="711207"/>
              <a:ext cx="1508400" cy="750711"/>
            </a:xfrm>
            <a:prstGeom prst="round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0" rIns="9144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19050" dir="2700000" algn="tl">
                      <a:sysClr val="windowText" lastClr="000000">
                        <a:alpha val="40000"/>
                      </a:sysClr>
                    </a:outerShdw>
                  </a:effectLst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Arduino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Cuadro de texto 453">
              <a:extLst>
                <a:ext uri="{FF2B5EF4-FFF2-40B4-BE49-F238E27FC236}">
                  <a16:creationId xmlns:a16="http://schemas.microsoft.com/office/drawing/2014/main" id="{61F8592E-7E43-414A-B1C9-F5EB12998B9C}"/>
                </a:ext>
              </a:extLst>
            </p:cNvPr>
            <p:cNvSpPr txBox="1"/>
            <p:nvPr/>
          </p:nvSpPr>
          <p:spPr>
            <a:xfrm>
              <a:off x="930848" y="784225"/>
              <a:ext cx="368300" cy="24892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R1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Cuadro de texto 453">
              <a:extLst>
                <a:ext uri="{FF2B5EF4-FFF2-40B4-BE49-F238E27FC236}">
                  <a16:creationId xmlns:a16="http://schemas.microsoft.com/office/drawing/2014/main" id="{4CA46B21-3AFB-4947-B03C-48E00CCCB68F}"/>
                </a:ext>
              </a:extLst>
            </p:cNvPr>
            <p:cNvSpPr txBox="1"/>
            <p:nvPr/>
          </p:nvSpPr>
          <p:spPr>
            <a:xfrm>
              <a:off x="930848" y="1094341"/>
              <a:ext cx="368300" cy="24892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R2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5602" name="Picture 2" descr="12v cableado pir sensor de movimiento pasivo infrarrojo detector ...">
            <a:extLst>
              <a:ext uri="{FF2B5EF4-FFF2-40B4-BE49-F238E27FC236}">
                <a16:creationId xmlns:a16="http://schemas.microsoft.com/office/drawing/2014/main" id="{BD9D0CB3-8751-41C7-996A-7479091A09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8" t="22101" r="30824" b="16085"/>
          <a:stretch/>
        </p:blipFill>
        <p:spPr bwMode="auto">
          <a:xfrm>
            <a:off x="6755720" y="2936443"/>
            <a:ext cx="842377" cy="12776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8837FAC7-BEA6-47F8-93C8-A28BAD9A1D1E}"/>
              </a:ext>
            </a:extLst>
          </p:cNvPr>
          <p:cNvCxnSpPr>
            <a:cxnSpLocks/>
          </p:cNvCxnSpPr>
          <p:nvPr/>
        </p:nvCxnSpPr>
        <p:spPr>
          <a:xfrm flipH="1">
            <a:off x="8514413" y="4338650"/>
            <a:ext cx="1" cy="81951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CAE83F6E-0182-420D-A631-C7D2107BFD2B}"/>
              </a:ext>
            </a:extLst>
          </p:cNvPr>
          <p:cNvSpPr txBox="1"/>
          <p:nvPr/>
        </p:nvSpPr>
        <p:spPr>
          <a:xfrm>
            <a:off x="7598097" y="5561351"/>
            <a:ext cx="2251578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>
                <a:solidFill>
                  <a:schemeClr val="tx1"/>
                </a:solidFill>
              </a:rPr>
              <a:t>Arduino soporta 5V</a:t>
            </a:r>
          </a:p>
        </p:txBody>
      </p: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AE0C4651-4A18-4A45-9637-B503405967B6}"/>
              </a:ext>
            </a:extLst>
          </p:cNvPr>
          <p:cNvCxnSpPr>
            <a:cxnSpLocks/>
          </p:cNvCxnSpPr>
          <p:nvPr/>
        </p:nvCxnSpPr>
        <p:spPr>
          <a:xfrm flipV="1">
            <a:off x="7707693" y="2427559"/>
            <a:ext cx="347274" cy="57616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adroTexto 23">
            <a:extLst>
              <a:ext uri="{FF2B5EF4-FFF2-40B4-BE49-F238E27FC236}">
                <a16:creationId xmlns:a16="http://schemas.microsoft.com/office/drawing/2014/main" id="{38B82F21-5534-4AE2-82D2-E2CCCFA772F6}"/>
              </a:ext>
            </a:extLst>
          </p:cNvPr>
          <p:cNvSpPr txBox="1"/>
          <p:nvPr/>
        </p:nvSpPr>
        <p:spPr>
          <a:xfrm>
            <a:off x="8264043" y="2118979"/>
            <a:ext cx="3202608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>
                <a:solidFill>
                  <a:schemeClr val="tx1"/>
                </a:solidFill>
              </a:rPr>
              <a:t>El sensor entrega de 0 a 12V</a:t>
            </a:r>
          </a:p>
        </p:txBody>
      </p:sp>
    </p:spTree>
    <p:extLst>
      <p:ext uri="{BB962C8B-B14F-4D97-AF65-F5344CB8AC3E}">
        <p14:creationId xmlns:p14="http://schemas.microsoft.com/office/powerpoint/2010/main" val="3573930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 err="1">
                <a:solidFill>
                  <a:schemeClr val="bg1"/>
                </a:solidFill>
                <a:ea typeface="+mj-lt"/>
                <a:cs typeface="+mj-lt"/>
              </a:rPr>
              <a:t>aGenda</a:t>
            </a:r>
            <a:endParaRPr lang="es-MX" sz="4400" dirty="0">
              <a:solidFill>
                <a:schemeClr val="bg1"/>
              </a:solidFill>
            </a:endParaRP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85F582E4-A316-43F3-BD09-2A504570FB42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9119918" cy="438173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 ¿Quién sabe de electrónica?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 Componentes electrónicos.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 Conexiones </a:t>
            </a:r>
            <a:r>
              <a:rPr kumimoji="0" lang="es-AR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protoboard</a:t>
            </a: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s-AR" sz="3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 Leyes de la electrónica.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es-AR" sz="3500" dirty="0">
                <a:solidFill>
                  <a:srgbClr val="FF0000"/>
                </a:solidFill>
                <a:latin typeface="Rockwell" panose="02060603020205020403"/>
                <a:ea typeface="+mn-lt"/>
                <a:cs typeface="+mn-lt"/>
              </a:rPr>
              <a:t> Arduino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AR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srgbClr val="000000">
                    <a:alpha val="48000"/>
                  </a:srgbClr>
                </a:outerShdw>
              </a:effectLst>
              <a:uLnTx/>
              <a:uFillTx/>
              <a:latin typeface="Rockwell" panose="02060603020205020403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897559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9A85E8DE997764D80C8D1D2F67D910E" ma:contentTypeVersion="10" ma:contentTypeDescription="Crear nuevo documento." ma:contentTypeScope="" ma:versionID="b0d6d533550580a833006df9812f837b">
  <xsd:schema xmlns:xsd="http://www.w3.org/2001/XMLSchema" xmlns:xs="http://www.w3.org/2001/XMLSchema" xmlns:p="http://schemas.microsoft.com/office/2006/metadata/properties" xmlns:ns3="4fe33db5-8322-4f10-9eb5-7092d4515a1b" xmlns:ns4="e4f4848b-d4e4-425e-8338-d991a5c64319" targetNamespace="http://schemas.microsoft.com/office/2006/metadata/properties" ma:root="true" ma:fieldsID="f2a88aed3c47561134ca0801c69d6311" ns3:_="" ns4:_="">
    <xsd:import namespace="4fe33db5-8322-4f10-9eb5-7092d4515a1b"/>
    <xsd:import namespace="e4f4848b-d4e4-425e-8338-d991a5c6431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e33db5-8322-4f10-9eb5-7092d4515a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f4848b-d4e4-425e-8338-d991a5c6431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2338505-E03E-407B-8BE0-398DA7E5CD5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EB2D6A5-F54E-4523-83E5-21DA153373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e33db5-8322-4f10-9eb5-7092d4515a1b"/>
    <ds:schemaRef ds:uri="e4f4848b-d4e4-425e-8338-d991a5c6431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97F3F66-89AA-4C95-BE22-B39AC6D7B873}">
  <ds:schemaRefs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purl.org/dc/terms/"/>
    <ds:schemaRef ds:uri="http://schemas.microsoft.com/office/2006/documentManagement/types"/>
    <ds:schemaRef ds:uri="http://purl.org/dc/elements/1.1/"/>
    <ds:schemaRef ds:uri="4fe33db5-8322-4f10-9eb5-7092d4515a1b"/>
    <ds:schemaRef ds:uri="e4f4848b-d4e4-425e-8338-d991a5c64319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471</Words>
  <Application>Microsoft Office PowerPoint</Application>
  <PresentationFormat>Panorámica</PresentationFormat>
  <Paragraphs>130</Paragraphs>
  <Slides>25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4" baseType="lpstr">
      <vt:lpstr>Arial</vt:lpstr>
      <vt:lpstr>Bookman Old Style</vt:lpstr>
      <vt:lpstr>Calibri</vt:lpstr>
      <vt:lpstr>Calibri Light</vt:lpstr>
      <vt:lpstr>Rockwell</vt:lpstr>
      <vt:lpstr>Wingdings</vt:lpstr>
      <vt:lpstr>Damask</vt:lpstr>
      <vt:lpstr>Tema de Office</vt:lpstr>
      <vt:lpstr>Document</vt:lpstr>
      <vt:lpstr>Internet de las Cosas  (Electrónica y Arduino en TinkerCard)</vt:lpstr>
      <vt:lpstr>aGenda</vt:lpstr>
      <vt:lpstr>Presentación de PowerPoint</vt:lpstr>
      <vt:lpstr>Presentación de PowerPoint</vt:lpstr>
      <vt:lpstr>aGenda</vt:lpstr>
      <vt:lpstr>Componentes electrónicos</vt:lpstr>
      <vt:lpstr>Componentes electrónicos</vt:lpstr>
      <vt:lpstr>Componentes electrónicos</vt:lpstr>
      <vt:lpstr>Componentes electrónicos</vt:lpstr>
      <vt:lpstr>Componentes electrónicos</vt:lpstr>
      <vt:lpstr>Componentes electrónicos</vt:lpstr>
      <vt:lpstr>aGenda</vt:lpstr>
      <vt:lpstr>En Tinkercad</vt:lpstr>
      <vt:lpstr>Conexiones protoboard</vt:lpstr>
      <vt:lpstr>Conexiones protoboard</vt:lpstr>
      <vt:lpstr>En la vida real</vt:lpstr>
      <vt:lpstr>aGenda</vt:lpstr>
      <vt:lpstr>Presentación de PowerPoint</vt:lpstr>
      <vt:lpstr>Leyes de la electrónica</vt:lpstr>
      <vt:lpstr>Leyes de la electrónica</vt:lpstr>
      <vt:lpstr>Alimentación de circuito en Tinkercad</vt:lpstr>
      <vt:lpstr>Presentación de PowerPoint</vt:lpstr>
      <vt:lpstr>Presentación de PowerPoint</vt:lpstr>
      <vt:lpstr>Leyes de la electrónica</vt:lpstr>
      <vt:lpstr>aGenda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2020-06-09T19:08:25Z</dcterms:created>
  <dcterms:modified xsi:type="dcterms:W3CDTF">2022-04-04T22:08:41Z</dcterms:modified>
</cp:coreProperties>
</file>