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4"/>
  </p:notesMasterIdLst>
  <p:handoutMasterIdLst>
    <p:handoutMasterId r:id="rId45"/>
  </p:handoutMasterIdLst>
  <p:sldIdLst>
    <p:sldId id="256" r:id="rId5"/>
    <p:sldId id="276" r:id="rId6"/>
    <p:sldId id="371" r:id="rId7"/>
    <p:sldId id="364" r:id="rId8"/>
    <p:sldId id="362" r:id="rId9"/>
    <p:sldId id="472" r:id="rId10"/>
    <p:sldId id="375" r:id="rId11"/>
    <p:sldId id="474" r:id="rId12"/>
    <p:sldId id="363" r:id="rId13"/>
    <p:sldId id="377" r:id="rId14"/>
    <p:sldId id="477" r:id="rId15"/>
    <p:sldId id="378" r:id="rId16"/>
    <p:sldId id="478" r:id="rId17"/>
    <p:sldId id="369" r:id="rId18"/>
    <p:sldId id="368" r:id="rId19"/>
    <p:sldId id="383" r:id="rId20"/>
    <p:sldId id="480" r:id="rId21"/>
    <p:sldId id="481" r:id="rId22"/>
    <p:sldId id="482" r:id="rId23"/>
    <p:sldId id="484" r:id="rId24"/>
    <p:sldId id="485" r:id="rId25"/>
    <p:sldId id="381" r:id="rId26"/>
    <p:sldId id="486" r:id="rId27"/>
    <p:sldId id="399" r:id="rId28"/>
    <p:sldId id="382" r:id="rId29"/>
    <p:sldId id="488" r:id="rId30"/>
    <p:sldId id="380" r:id="rId31"/>
    <p:sldId id="493" r:id="rId32"/>
    <p:sldId id="498" r:id="rId33"/>
    <p:sldId id="384" r:id="rId34"/>
    <p:sldId id="467" r:id="rId35"/>
    <p:sldId id="496" r:id="rId36"/>
    <p:sldId id="495" r:id="rId37"/>
    <p:sldId id="386" r:id="rId38"/>
    <p:sldId id="356" r:id="rId39"/>
    <p:sldId id="395" r:id="rId40"/>
    <p:sldId id="396" r:id="rId41"/>
    <p:sldId id="500" r:id="rId42"/>
    <p:sldId id="499" r:id="rId4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600"/>
    <a:srgbClr val="009999"/>
    <a:srgbClr val="8E2F00"/>
    <a:srgbClr val="FF732D"/>
    <a:srgbClr val="FDBD2F"/>
    <a:srgbClr val="FF996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2588" autoAdjust="0"/>
  </p:normalViewPr>
  <p:slideViewPr>
    <p:cSldViewPr>
      <p:cViewPr varScale="1">
        <p:scale>
          <a:sx n="79" d="100"/>
          <a:sy n="79" d="100"/>
        </p:scale>
        <p:origin x="710" y="110"/>
      </p:cViewPr>
      <p:guideLst>
        <p:guide pos="3839"/>
        <p:guide orient="horz" pos="2160"/>
      </p:guideLst>
    </p:cSldViewPr>
  </p:slideViewPr>
  <p:outlineViewPr>
    <p:cViewPr>
      <p:scale>
        <a:sx n="33" d="100"/>
        <a:sy n="33" d="100"/>
      </p:scale>
      <p:origin x="0" y="-278"/>
    </p:cViewPr>
  </p:outlineViewPr>
  <p:notesTextViewPr>
    <p:cViewPr>
      <p:scale>
        <a:sx n="66" d="100"/>
        <a:sy n="66" d="100"/>
      </p:scale>
      <p:origin x="0" y="0"/>
    </p:cViewPr>
  </p:notesTextViewPr>
  <p:sorterViewPr>
    <p:cViewPr>
      <p:scale>
        <a:sx n="100" d="100"/>
        <a:sy n="100" d="100"/>
      </p:scale>
      <p:origin x="0" y="-538"/>
    </p:cViewPr>
  </p:sorter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BAN CARNUCCIO" userId="c3264e5c-2653-4344-b673-ed77aafc2c20" providerId="ADAL" clId="{6A39EC9A-140B-4CB5-86A0-B631241F8EE4}"/>
    <pc:docChg chg="undo custSel addSld delSld modSld">
      <pc:chgData name="ESTEBAN CARNUCCIO" userId="c3264e5c-2653-4344-b673-ed77aafc2c20" providerId="ADAL" clId="{6A39EC9A-140B-4CB5-86A0-B631241F8EE4}" dt="2022-10-24T18:36:13.244" v="43" actId="47"/>
      <pc:docMkLst>
        <pc:docMk/>
      </pc:docMkLst>
      <pc:sldChg chg="del">
        <pc:chgData name="ESTEBAN CARNUCCIO" userId="c3264e5c-2653-4344-b673-ed77aafc2c20" providerId="ADAL" clId="{6A39EC9A-140B-4CB5-86A0-B631241F8EE4}" dt="2022-10-23T20:26:05.209" v="2" actId="47"/>
        <pc:sldMkLst>
          <pc:docMk/>
          <pc:sldMk cId="35987221" sldId="358"/>
        </pc:sldMkLst>
      </pc:sldChg>
      <pc:sldChg chg="del">
        <pc:chgData name="ESTEBAN CARNUCCIO" userId="c3264e5c-2653-4344-b673-ed77aafc2c20" providerId="ADAL" clId="{6A39EC9A-140B-4CB5-86A0-B631241F8EE4}" dt="2022-10-23T20:26:54.176" v="4" actId="47"/>
        <pc:sldMkLst>
          <pc:docMk/>
          <pc:sldMk cId="1666906349" sldId="359"/>
        </pc:sldMkLst>
      </pc:sldChg>
      <pc:sldChg chg="del">
        <pc:chgData name="ESTEBAN CARNUCCIO" userId="c3264e5c-2653-4344-b673-ed77aafc2c20" providerId="ADAL" clId="{6A39EC9A-140B-4CB5-86A0-B631241F8EE4}" dt="2022-10-23T20:28:32.637" v="7" actId="47"/>
        <pc:sldMkLst>
          <pc:docMk/>
          <pc:sldMk cId="1892798656" sldId="360"/>
        </pc:sldMkLst>
      </pc:sldChg>
      <pc:sldChg chg="del">
        <pc:chgData name="ESTEBAN CARNUCCIO" userId="c3264e5c-2653-4344-b673-ed77aafc2c20" providerId="ADAL" clId="{6A39EC9A-140B-4CB5-86A0-B631241F8EE4}" dt="2022-10-23T20:31:04.564" v="8" actId="47"/>
        <pc:sldMkLst>
          <pc:docMk/>
          <pc:sldMk cId="2784859579" sldId="361"/>
        </pc:sldMkLst>
      </pc:sldChg>
      <pc:sldChg chg="add del">
        <pc:chgData name="ESTEBAN CARNUCCIO" userId="c3264e5c-2653-4344-b673-ed77aafc2c20" providerId="ADAL" clId="{6A39EC9A-140B-4CB5-86A0-B631241F8EE4}" dt="2022-10-23T20:34:49.142" v="18" actId="47"/>
        <pc:sldMkLst>
          <pc:docMk/>
          <pc:sldMk cId="1826755174" sldId="362"/>
        </pc:sldMkLst>
      </pc:sldChg>
      <pc:sldChg chg="del">
        <pc:chgData name="ESTEBAN CARNUCCIO" userId="c3264e5c-2653-4344-b673-ed77aafc2c20" providerId="ADAL" clId="{6A39EC9A-140B-4CB5-86A0-B631241F8EE4}" dt="2022-10-23T22:18:20.869" v="37" actId="47"/>
        <pc:sldMkLst>
          <pc:docMk/>
          <pc:sldMk cId="2159329953" sldId="365"/>
        </pc:sldMkLst>
      </pc:sldChg>
      <pc:sldChg chg="add del">
        <pc:chgData name="ESTEBAN CARNUCCIO" userId="c3264e5c-2653-4344-b673-ed77aafc2c20" providerId="ADAL" clId="{6A39EC9A-140B-4CB5-86A0-B631241F8EE4}" dt="2022-10-23T20:34:55.069" v="20" actId="47"/>
        <pc:sldMkLst>
          <pc:docMk/>
          <pc:sldMk cId="1382239749" sldId="366"/>
        </pc:sldMkLst>
      </pc:sldChg>
      <pc:sldChg chg="del">
        <pc:chgData name="ESTEBAN CARNUCCIO" userId="c3264e5c-2653-4344-b673-ed77aafc2c20" providerId="ADAL" clId="{6A39EC9A-140B-4CB5-86A0-B631241F8EE4}" dt="2022-10-23T20:36:26.066" v="23" actId="47"/>
        <pc:sldMkLst>
          <pc:docMk/>
          <pc:sldMk cId="2098381362" sldId="367"/>
        </pc:sldMkLst>
      </pc:sldChg>
      <pc:sldChg chg="del">
        <pc:chgData name="ESTEBAN CARNUCCIO" userId="c3264e5c-2653-4344-b673-ed77aafc2c20" providerId="ADAL" clId="{6A39EC9A-140B-4CB5-86A0-B631241F8EE4}" dt="2022-10-24T18:35:59.814" v="42" actId="47"/>
        <pc:sldMkLst>
          <pc:docMk/>
          <pc:sldMk cId="2658696016" sldId="370"/>
        </pc:sldMkLst>
      </pc:sldChg>
      <pc:sldChg chg="del">
        <pc:chgData name="ESTEBAN CARNUCCIO" userId="c3264e5c-2653-4344-b673-ed77aafc2c20" providerId="ADAL" clId="{6A39EC9A-140B-4CB5-86A0-B631241F8EE4}" dt="2022-10-23T20:28:30.069" v="6" actId="47"/>
        <pc:sldMkLst>
          <pc:docMk/>
          <pc:sldMk cId="412879840" sldId="372"/>
        </pc:sldMkLst>
      </pc:sldChg>
      <pc:sldChg chg="del">
        <pc:chgData name="ESTEBAN CARNUCCIO" userId="c3264e5c-2653-4344-b673-ed77aafc2c20" providerId="ADAL" clId="{6A39EC9A-140B-4CB5-86A0-B631241F8EE4}" dt="2022-10-24T18:36:13.244" v="43" actId="47"/>
        <pc:sldMkLst>
          <pc:docMk/>
          <pc:sldMk cId="1298831478" sldId="373"/>
        </pc:sldMkLst>
      </pc:sldChg>
      <pc:sldChg chg="add del">
        <pc:chgData name="ESTEBAN CARNUCCIO" userId="c3264e5c-2653-4344-b673-ed77aafc2c20" providerId="ADAL" clId="{6A39EC9A-140B-4CB5-86A0-B631241F8EE4}" dt="2022-10-23T20:34:53.869" v="19" actId="47"/>
        <pc:sldMkLst>
          <pc:docMk/>
          <pc:sldMk cId="2739587423" sldId="374"/>
        </pc:sldMkLst>
      </pc:sldChg>
      <pc:sldChg chg="del">
        <pc:chgData name="ESTEBAN CARNUCCIO" userId="c3264e5c-2653-4344-b673-ed77aafc2c20" providerId="ADAL" clId="{6A39EC9A-140B-4CB5-86A0-B631241F8EE4}" dt="2022-10-23T20:37:58.519" v="25" actId="47"/>
        <pc:sldMkLst>
          <pc:docMk/>
          <pc:sldMk cId="1264612518" sldId="376"/>
        </pc:sldMkLst>
      </pc:sldChg>
      <pc:sldChg chg="addSp delSp modSp mod">
        <pc:chgData name="ESTEBAN CARNUCCIO" userId="c3264e5c-2653-4344-b673-ed77aafc2c20" providerId="ADAL" clId="{6A39EC9A-140B-4CB5-86A0-B631241F8EE4}" dt="2022-10-23T23:13:57.358" v="41" actId="1076"/>
        <pc:sldMkLst>
          <pc:docMk/>
          <pc:sldMk cId="2668619655" sldId="396"/>
        </pc:sldMkLst>
        <pc:picChg chg="del">
          <ac:chgData name="ESTEBAN CARNUCCIO" userId="c3264e5c-2653-4344-b673-ed77aafc2c20" providerId="ADAL" clId="{6A39EC9A-140B-4CB5-86A0-B631241F8EE4}" dt="2022-10-23T23:13:52.654" v="39" actId="478"/>
          <ac:picMkLst>
            <pc:docMk/>
            <pc:sldMk cId="2668619655" sldId="396"/>
            <ac:picMk id="2" creationId="{00000000-0000-0000-0000-000000000000}"/>
          </ac:picMkLst>
        </pc:picChg>
        <pc:picChg chg="add mod">
          <ac:chgData name="ESTEBAN CARNUCCIO" userId="c3264e5c-2653-4344-b673-ed77aafc2c20" providerId="ADAL" clId="{6A39EC9A-140B-4CB5-86A0-B631241F8EE4}" dt="2022-10-23T23:13:57.358" v="41" actId="1076"/>
          <ac:picMkLst>
            <pc:docMk/>
            <pc:sldMk cId="2668619655" sldId="396"/>
            <ac:picMk id="4" creationId="{B9E65C8A-1D38-CCB2-78CB-568C5A39B2C3}"/>
          </ac:picMkLst>
        </pc:picChg>
      </pc:sldChg>
      <pc:sldChg chg="del">
        <pc:chgData name="ESTEBAN CARNUCCIO" userId="c3264e5c-2653-4344-b673-ed77aafc2c20" providerId="ADAL" clId="{6A39EC9A-140B-4CB5-86A0-B631241F8EE4}" dt="2022-10-23T21:01:32.811" v="35" actId="47"/>
        <pc:sldMkLst>
          <pc:docMk/>
          <pc:sldMk cId="1351378438" sldId="466"/>
        </pc:sldMkLst>
      </pc:sldChg>
      <pc:sldChg chg="del">
        <pc:chgData name="ESTEBAN CARNUCCIO" userId="c3264e5c-2653-4344-b673-ed77aafc2c20" providerId="ADAL" clId="{6A39EC9A-140B-4CB5-86A0-B631241F8EE4}" dt="2022-10-23T20:25:38.607" v="0" actId="47"/>
        <pc:sldMkLst>
          <pc:docMk/>
          <pc:sldMk cId="2123608219" sldId="468"/>
        </pc:sldMkLst>
      </pc:sldChg>
      <pc:sldChg chg="del">
        <pc:chgData name="ESTEBAN CARNUCCIO" userId="c3264e5c-2653-4344-b673-ed77aafc2c20" providerId="ADAL" clId="{6A39EC9A-140B-4CB5-86A0-B631241F8EE4}" dt="2022-10-23T20:25:52.030" v="1" actId="47"/>
        <pc:sldMkLst>
          <pc:docMk/>
          <pc:sldMk cId="2259436819" sldId="469"/>
        </pc:sldMkLst>
      </pc:sldChg>
      <pc:sldChg chg="del">
        <pc:chgData name="ESTEBAN CARNUCCIO" userId="c3264e5c-2653-4344-b673-ed77aafc2c20" providerId="ADAL" clId="{6A39EC9A-140B-4CB5-86A0-B631241F8EE4}" dt="2022-10-23T20:26:19.368" v="3" actId="47"/>
        <pc:sldMkLst>
          <pc:docMk/>
          <pc:sldMk cId="266357388" sldId="470"/>
        </pc:sldMkLst>
      </pc:sldChg>
      <pc:sldChg chg="del">
        <pc:chgData name="ESTEBAN CARNUCCIO" userId="c3264e5c-2653-4344-b673-ed77aafc2c20" providerId="ADAL" clId="{6A39EC9A-140B-4CB5-86A0-B631241F8EE4}" dt="2022-10-23T20:27:43.256" v="5" actId="47"/>
        <pc:sldMkLst>
          <pc:docMk/>
          <pc:sldMk cId="4121994910" sldId="471"/>
        </pc:sldMkLst>
      </pc:sldChg>
      <pc:sldChg chg="add del">
        <pc:chgData name="ESTEBAN CARNUCCIO" userId="c3264e5c-2653-4344-b673-ed77aafc2c20" providerId="ADAL" clId="{6A39EC9A-140B-4CB5-86A0-B631241F8EE4}" dt="2022-10-23T20:34:55.687" v="21" actId="47"/>
        <pc:sldMkLst>
          <pc:docMk/>
          <pc:sldMk cId="2471130157" sldId="473"/>
        </pc:sldMkLst>
      </pc:sldChg>
      <pc:sldChg chg="del">
        <pc:chgData name="ESTEBAN CARNUCCIO" userId="c3264e5c-2653-4344-b673-ed77aafc2c20" providerId="ADAL" clId="{6A39EC9A-140B-4CB5-86A0-B631241F8EE4}" dt="2022-10-23T20:36:11.863" v="22" actId="47"/>
        <pc:sldMkLst>
          <pc:docMk/>
          <pc:sldMk cId="1979497945" sldId="475"/>
        </pc:sldMkLst>
      </pc:sldChg>
      <pc:sldChg chg="del">
        <pc:chgData name="ESTEBAN CARNUCCIO" userId="c3264e5c-2653-4344-b673-ed77aafc2c20" providerId="ADAL" clId="{6A39EC9A-140B-4CB5-86A0-B631241F8EE4}" dt="2022-10-23T20:36:28" v="24" actId="47"/>
        <pc:sldMkLst>
          <pc:docMk/>
          <pc:sldMk cId="2797297282" sldId="476"/>
        </pc:sldMkLst>
      </pc:sldChg>
      <pc:sldChg chg="add del">
        <pc:chgData name="ESTEBAN CARNUCCIO" userId="c3264e5c-2653-4344-b673-ed77aafc2c20" providerId="ADAL" clId="{6A39EC9A-140B-4CB5-86A0-B631241F8EE4}" dt="2022-10-23T20:42:58.179" v="28" actId="47"/>
        <pc:sldMkLst>
          <pc:docMk/>
          <pc:sldMk cId="1274308199" sldId="479"/>
        </pc:sldMkLst>
      </pc:sldChg>
      <pc:sldChg chg="del">
        <pc:chgData name="ESTEBAN CARNUCCIO" userId="c3264e5c-2653-4344-b673-ed77aafc2c20" providerId="ADAL" clId="{6A39EC9A-140B-4CB5-86A0-B631241F8EE4}" dt="2022-10-23T20:52:19.534" v="29" actId="47"/>
        <pc:sldMkLst>
          <pc:docMk/>
          <pc:sldMk cId="3903691683" sldId="487"/>
        </pc:sldMkLst>
      </pc:sldChg>
      <pc:sldChg chg="del">
        <pc:chgData name="ESTEBAN CARNUCCIO" userId="c3264e5c-2653-4344-b673-ed77aafc2c20" providerId="ADAL" clId="{6A39EC9A-140B-4CB5-86A0-B631241F8EE4}" dt="2022-10-23T20:52:26.012" v="30" actId="47"/>
        <pc:sldMkLst>
          <pc:docMk/>
          <pc:sldMk cId="858108086" sldId="489"/>
        </pc:sldMkLst>
      </pc:sldChg>
      <pc:sldChg chg="del">
        <pc:chgData name="ESTEBAN CARNUCCIO" userId="c3264e5c-2653-4344-b673-ed77aafc2c20" providerId="ADAL" clId="{6A39EC9A-140B-4CB5-86A0-B631241F8EE4}" dt="2022-10-23T20:57:19.838" v="31" actId="47"/>
        <pc:sldMkLst>
          <pc:docMk/>
          <pc:sldMk cId="749647317" sldId="490"/>
        </pc:sldMkLst>
      </pc:sldChg>
      <pc:sldChg chg="del">
        <pc:chgData name="ESTEBAN CARNUCCIO" userId="c3264e5c-2653-4344-b673-ed77aafc2c20" providerId="ADAL" clId="{6A39EC9A-140B-4CB5-86A0-B631241F8EE4}" dt="2022-10-23T20:57:25.896" v="32" actId="47"/>
        <pc:sldMkLst>
          <pc:docMk/>
          <pc:sldMk cId="2281129242" sldId="491"/>
        </pc:sldMkLst>
      </pc:sldChg>
      <pc:sldChg chg="del">
        <pc:chgData name="ESTEBAN CARNUCCIO" userId="c3264e5c-2653-4344-b673-ed77aafc2c20" providerId="ADAL" clId="{6A39EC9A-140B-4CB5-86A0-B631241F8EE4}" dt="2022-10-23T20:57:29.019" v="33" actId="47"/>
        <pc:sldMkLst>
          <pc:docMk/>
          <pc:sldMk cId="4112941842" sldId="492"/>
        </pc:sldMkLst>
      </pc:sldChg>
      <pc:sldChg chg="del">
        <pc:chgData name="ESTEBAN CARNUCCIO" userId="c3264e5c-2653-4344-b673-ed77aafc2c20" providerId="ADAL" clId="{6A39EC9A-140B-4CB5-86A0-B631241F8EE4}" dt="2022-10-23T20:57:58.581" v="34" actId="47"/>
        <pc:sldMkLst>
          <pc:docMk/>
          <pc:sldMk cId="2377118931" sldId="494"/>
        </pc:sldMkLst>
      </pc:sldChg>
      <pc:sldChg chg="del">
        <pc:chgData name="ESTEBAN CARNUCCIO" userId="c3264e5c-2653-4344-b673-ed77aafc2c20" providerId="ADAL" clId="{6A39EC9A-140B-4CB5-86A0-B631241F8EE4}" dt="2022-10-23T21:03:02.065" v="36" actId="47"/>
        <pc:sldMkLst>
          <pc:docMk/>
          <pc:sldMk cId="108941320" sldId="497"/>
        </pc:sldMkLst>
      </pc:sldChg>
      <pc:sldChg chg="add">
        <pc:chgData name="ESTEBAN CARNUCCIO" userId="c3264e5c-2653-4344-b673-ed77aafc2c20" providerId="ADAL" clId="{6A39EC9A-140B-4CB5-86A0-B631241F8EE4}" dt="2022-10-23T23:13:45.679" v="38" actId="2890"/>
        <pc:sldMkLst>
          <pc:docMk/>
          <pc:sldMk cId="1903812264" sldId="50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784AA43A-3F76-4A13-9CD6-36134EB429E3}" type="datetimeFigureOut">
              <a:rPr lang="es-ES"/>
              <a:t>24/10/2022</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A850423A-8BCE-448E-A97B-03A88B2B12C1}" type="slidenum">
              <a:rPr lang="es-ES"/>
              <a:t>‹Nº›</a:t>
            </a:fld>
            <a:endParaRPr lang="es-ES"/>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5F674A4F-2B7A-4ECB-A400-260B2FFC03C1}" type="datetimeFigureOut">
              <a:t>24/10/2022</a:t>
            </a:fld>
            <a:endParaRPr lang="es-ES"/>
          </a:p>
        </p:txBody>
      </p:sp>
      <p:sp>
        <p:nvSpPr>
          <p:cNvPr id="4" name="Marcador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01F2A70B-78F2-4DCF-B53B-C990D2FAFB8A}" type="slidenum">
              <a:t>‹Nº›</a:t>
            </a:fld>
            <a:endParaRPr lang="es-ES"/>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a:t>
            </a:fld>
            <a:endParaRPr lang="es-ES" dirty="0"/>
          </a:p>
        </p:txBody>
      </p:sp>
    </p:spTree>
    <p:extLst>
      <p:ext uri="{BB962C8B-B14F-4D97-AF65-F5344CB8AC3E}">
        <p14:creationId xmlns:p14="http://schemas.microsoft.com/office/powerpoint/2010/main" val="110385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a:t>
            </a:fld>
            <a:endParaRPr lang="es-ES" dirty="0"/>
          </a:p>
        </p:txBody>
      </p:sp>
    </p:spTree>
    <p:extLst>
      <p:ext uri="{BB962C8B-B14F-4D97-AF65-F5344CB8AC3E}">
        <p14:creationId xmlns:p14="http://schemas.microsoft.com/office/powerpoint/2010/main" val="2458169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a:t>
            </a:fld>
            <a:endParaRPr lang="es-ES"/>
          </a:p>
        </p:txBody>
      </p:sp>
    </p:spTree>
    <p:extLst>
      <p:ext uri="{BB962C8B-B14F-4D97-AF65-F5344CB8AC3E}">
        <p14:creationId xmlns:p14="http://schemas.microsoft.com/office/powerpoint/2010/main" val="2423582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Gráfico superior izquierdo: Lo que se representa son “Normales al plano” y su diferencia en el ángulo un tono de graduación en el color. Por lo que son cálculos matemáticos que debe realizar el computador para transformar figuras 3D rudimentarias en objetos casi reales.</a:t>
            </a:r>
          </a:p>
        </p:txBody>
      </p:sp>
      <p:sp>
        <p:nvSpPr>
          <p:cNvPr id="4" name="Marcador de número de diapositiva 3"/>
          <p:cNvSpPr>
            <a:spLocks noGrp="1"/>
          </p:cNvSpPr>
          <p:nvPr>
            <p:ph type="sldNum" sz="quarter" idx="10"/>
          </p:nvPr>
        </p:nvSpPr>
        <p:spPr/>
        <p:txBody>
          <a:bodyPr/>
          <a:lstStyle/>
          <a:p>
            <a:fld id="{01F2A70B-78F2-4DCF-B53B-C990D2FAFB8A}" type="slidenum">
              <a:rPr lang="es-ES"/>
              <a:t>4</a:t>
            </a:fld>
            <a:endParaRPr lang="es-ES"/>
          </a:p>
        </p:txBody>
      </p:sp>
    </p:spTree>
    <p:extLst>
      <p:ext uri="{BB962C8B-B14F-4D97-AF65-F5344CB8AC3E}">
        <p14:creationId xmlns:p14="http://schemas.microsoft.com/office/powerpoint/2010/main" val="1956637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5</a:t>
            </a:fld>
            <a:endParaRPr lang="es-ES"/>
          </a:p>
        </p:txBody>
      </p:sp>
    </p:spTree>
    <p:extLst>
      <p:ext uri="{BB962C8B-B14F-4D97-AF65-F5344CB8AC3E}">
        <p14:creationId xmlns:p14="http://schemas.microsoft.com/office/powerpoint/2010/main" val="1436789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placa CGA, es la primera placa grafica con 4 colores que se podía comprar aparte (no integrada). El programa (en CPU) debe indicar como dibujar en la pantalla cada pixel (por eso se representa con “0101010”</a:t>
            </a:r>
          </a:p>
        </p:txBody>
      </p:sp>
      <p:sp>
        <p:nvSpPr>
          <p:cNvPr id="4" name="Marcador de número de diapositiva 3"/>
          <p:cNvSpPr>
            <a:spLocks noGrp="1"/>
          </p:cNvSpPr>
          <p:nvPr>
            <p:ph type="sldNum" sz="quarter" idx="10"/>
          </p:nvPr>
        </p:nvSpPr>
        <p:spPr/>
        <p:txBody>
          <a:bodyPr/>
          <a:lstStyle/>
          <a:p>
            <a:fld id="{01F2A70B-78F2-4DCF-B53B-C990D2FAFB8A}" type="slidenum">
              <a:rPr lang="es-ES"/>
              <a:t>6</a:t>
            </a:fld>
            <a:endParaRPr lang="es-ES"/>
          </a:p>
        </p:txBody>
      </p:sp>
    </p:spTree>
    <p:extLst>
      <p:ext uri="{BB962C8B-B14F-4D97-AF65-F5344CB8AC3E}">
        <p14:creationId xmlns:p14="http://schemas.microsoft.com/office/powerpoint/2010/main" val="1279841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Monitor con 256 colores. </a:t>
            </a:r>
          </a:p>
        </p:txBody>
      </p:sp>
      <p:sp>
        <p:nvSpPr>
          <p:cNvPr id="4" name="Marcador de número de diapositiva 3"/>
          <p:cNvSpPr>
            <a:spLocks noGrp="1"/>
          </p:cNvSpPr>
          <p:nvPr>
            <p:ph type="sldNum" sz="quarter" idx="10"/>
          </p:nvPr>
        </p:nvSpPr>
        <p:spPr/>
        <p:txBody>
          <a:bodyPr/>
          <a:lstStyle/>
          <a:p>
            <a:fld id="{01F2A70B-78F2-4DCF-B53B-C990D2FAFB8A}" type="slidenum">
              <a:rPr lang="es-ES"/>
              <a:t>7</a:t>
            </a:fld>
            <a:endParaRPr lang="es-ES"/>
          </a:p>
        </p:txBody>
      </p:sp>
    </p:spTree>
    <p:extLst>
      <p:ext uri="{BB962C8B-B14F-4D97-AF65-F5344CB8AC3E}">
        <p14:creationId xmlns:p14="http://schemas.microsoft.com/office/powerpoint/2010/main" val="1748677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arquitectura gráfica va evolucionando. Ahora posee dos secciones una para acelerar el dibujado de primitivas en 2D y otra para trabajar con la imagen. </a:t>
            </a:r>
          </a:p>
        </p:txBody>
      </p:sp>
      <p:sp>
        <p:nvSpPr>
          <p:cNvPr id="4" name="Marcador de número de diapositiva 3"/>
          <p:cNvSpPr>
            <a:spLocks noGrp="1"/>
          </p:cNvSpPr>
          <p:nvPr>
            <p:ph type="sldNum" sz="quarter" idx="10"/>
          </p:nvPr>
        </p:nvSpPr>
        <p:spPr/>
        <p:txBody>
          <a:bodyPr/>
          <a:lstStyle/>
          <a:p>
            <a:fld id="{01F2A70B-78F2-4DCF-B53B-C990D2FAFB8A}" type="slidenum">
              <a:rPr lang="es-ES"/>
              <a:t>8</a:t>
            </a:fld>
            <a:endParaRPr lang="es-ES"/>
          </a:p>
        </p:txBody>
      </p:sp>
    </p:spTree>
    <p:extLst>
      <p:ext uri="{BB962C8B-B14F-4D97-AF65-F5344CB8AC3E}">
        <p14:creationId xmlns:p14="http://schemas.microsoft.com/office/powerpoint/2010/main" val="4175514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Evolucionan las consolas hogareñas.</a:t>
            </a:r>
          </a:p>
        </p:txBody>
      </p:sp>
      <p:sp>
        <p:nvSpPr>
          <p:cNvPr id="4" name="Marcador de número de diapositiva 3"/>
          <p:cNvSpPr>
            <a:spLocks noGrp="1"/>
          </p:cNvSpPr>
          <p:nvPr>
            <p:ph type="sldNum" sz="quarter" idx="10"/>
          </p:nvPr>
        </p:nvSpPr>
        <p:spPr/>
        <p:txBody>
          <a:bodyPr/>
          <a:lstStyle/>
          <a:p>
            <a:fld id="{01F2A70B-78F2-4DCF-B53B-C990D2FAFB8A}" type="slidenum">
              <a:rPr lang="es-ES"/>
              <a:t>9</a:t>
            </a:fld>
            <a:endParaRPr lang="es-ES"/>
          </a:p>
        </p:txBody>
      </p:sp>
    </p:spTree>
    <p:extLst>
      <p:ext uri="{BB962C8B-B14F-4D97-AF65-F5344CB8AC3E}">
        <p14:creationId xmlns:p14="http://schemas.microsoft.com/office/powerpoint/2010/main" val="794808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10</a:t>
            </a:fld>
            <a:endParaRPr lang="es-ES"/>
          </a:p>
        </p:txBody>
      </p:sp>
    </p:spTree>
    <p:extLst>
      <p:ext uri="{BB962C8B-B14F-4D97-AF65-F5344CB8AC3E}">
        <p14:creationId xmlns:p14="http://schemas.microsoft.com/office/powerpoint/2010/main" val="848300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Evoluciona la placa gráfica (GPU), ahora posee una sección de procesamiento para directivas en 3D y otras funciones como </a:t>
            </a:r>
            <a:r>
              <a:rPr lang="es-ES" dirty="0" err="1"/>
              <a:t>texturado</a:t>
            </a:r>
            <a:r>
              <a:rPr lang="es-ES" dirty="0"/>
              <a:t>. En la parte 2D, se incluye decodificación del formato de video MPEG por hardware.</a:t>
            </a:r>
          </a:p>
        </p:txBody>
      </p:sp>
      <p:sp>
        <p:nvSpPr>
          <p:cNvPr id="4" name="Marcador de número de diapositiva 3"/>
          <p:cNvSpPr>
            <a:spLocks noGrp="1"/>
          </p:cNvSpPr>
          <p:nvPr>
            <p:ph type="sldNum" sz="quarter" idx="10"/>
          </p:nvPr>
        </p:nvSpPr>
        <p:spPr/>
        <p:txBody>
          <a:bodyPr/>
          <a:lstStyle/>
          <a:p>
            <a:fld id="{01F2A70B-78F2-4DCF-B53B-C990D2FAFB8A}" type="slidenum">
              <a:rPr lang="es-ES"/>
              <a:t>11</a:t>
            </a:fld>
            <a:endParaRPr lang="es-ES"/>
          </a:p>
        </p:txBody>
      </p:sp>
    </p:spTree>
    <p:extLst>
      <p:ext uri="{BB962C8B-B14F-4D97-AF65-F5344CB8AC3E}">
        <p14:creationId xmlns:p14="http://schemas.microsoft.com/office/powerpoint/2010/main" val="1993755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Esta placa, por su diseño en condiciones de laboratorio lograba colapsar el Bus PCI (único bus de conexión para todos los dispositivos utilizados hasta esa época). El problema consistía que el CPU no llegaba a atender peticiones de todos los periféricos (que también se conectaban al mismo bus).</a:t>
            </a:r>
          </a:p>
        </p:txBody>
      </p:sp>
      <p:sp>
        <p:nvSpPr>
          <p:cNvPr id="4" name="Marcador de número de diapositiva 3"/>
          <p:cNvSpPr>
            <a:spLocks noGrp="1"/>
          </p:cNvSpPr>
          <p:nvPr>
            <p:ph type="sldNum" sz="quarter" idx="10"/>
          </p:nvPr>
        </p:nvSpPr>
        <p:spPr/>
        <p:txBody>
          <a:bodyPr/>
          <a:lstStyle/>
          <a:p>
            <a:fld id="{01F2A70B-78F2-4DCF-B53B-C990D2FAFB8A}" type="slidenum">
              <a:rPr lang="es-ES"/>
              <a:t>12</a:t>
            </a:fld>
            <a:endParaRPr lang="es-ES"/>
          </a:p>
        </p:txBody>
      </p:sp>
    </p:spTree>
    <p:extLst>
      <p:ext uri="{BB962C8B-B14F-4D97-AF65-F5344CB8AC3E}">
        <p14:creationId xmlns:p14="http://schemas.microsoft.com/office/powerpoint/2010/main" val="3036580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problema de diseño era que las secciones de aceleración 3D y 2D no estaban conectadas entre sí. Por lo que era el CPU el encargado de comunicarlos.</a:t>
            </a:r>
          </a:p>
        </p:txBody>
      </p:sp>
      <p:sp>
        <p:nvSpPr>
          <p:cNvPr id="4" name="Marcador de número de diapositiva 3"/>
          <p:cNvSpPr>
            <a:spLocks noGrp="1"/>
          </p:cNvSpPr>
          <p:nvPr>
            <p:ph type="sldNum" sz="quarter" idx="10"/>
          </p:nvPr>
        </p:nvSpPr>
        <p:spPr/>
        <p:txBody>
          <a:bodyPr/>
          <a:lstStyle/>
          <a:p>
            <a:fld id="{01F2A70B-78F2-4DCF-B53B-C990D2FAFB8A}" type="slidenum">
              <a:rPr lang="es-ES"/>
              <a:t>13</a:t>
            </a:fld>
            <a:endParaRPr lang="es-ES"/>
          </a:p>
        </p:txBody>
      </p:sp>
    </p:spTree>
    <p:extLst>
      <p:ext uri="{BB962C8B-B14F-4D97-AF65-F5344CB8AC3E}">
        <p14:creationId xmlns:p14="http://schemas.microsoft.com/office/powerpoint/2010/main" val="2042349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Surgen distintos estándares para la representación de directivas en 3D.</a:t>
            </a:r>
          </a:p>
        </p:txBody>
      </p:sp>
      <p:sp>
        <p:nvSpPr>
          <p:cNvPr id="4" name="Marcador de número de diapositiva 3"/>
          <p:cNvSpPr>
            <a:spLocks noGrp="1"/>
          </p:cNvSpPr>
          <p:nvPr>
            <p:ph type="sldNum" sz="quarter" idx="10"/>
          </p:nvPr>
        </p:nvSpPr>
        <p:spPr/>
        <p:txBody>
          <a:bodyPr/>
          <a:lstStyle/>
          <a:p>
            <a:fld id="{01F2A70B-78F2-4DCF-B53B-C990D2FAFB8A}" type="slidenum">
              <a:rPr lang="es-ES"/>
              <a:t>14</a:t>
            </a:fld>
            <a:endParaRPr lang="es-ES"/>
          </a:p>
        </p:txBody>
      </p:sp>
    </p:spTree>
    <p:extLst>
      <p:ext uri="{BB962C8B-B14F-4D97-AF65-F5344CB8AC3E}">
        <p14:creationId xmlns:p14="http://schemas.microsoft.com/office/powerpoint/2010/main" val="3944244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Evoluciona la guerra de consolas, hay muchos mas fabricantes aumentando las prestaciones de los equipos.</a:t>
            </a:r>
          </a:p>
        </p:txBody>
      </p:sp>
      <p:sp>
        <p:nvSpPr>
          <p:cNvPr id="4" name="Marcador de número de diapositiva 3"/>
          <p:cNvSpPr>
            <a:spLocks noGrp="1"/>
          </p:cNvSpPr>
          <p:nvPr>
            <p:ph type="sldNum" sz="quarter" idx="10"/>
          </p:nvPr>
        </p:nvSpPr>
        <p:spPr/>
        <p:txBody>
          <a:bodyPr/>
          <a:lstStyle/>
          <a:p>
            <a:fld id="{01F2A70B-78F2-4DCF-B53B-C990D2FAFB8A}" type="slidenum">
              <a:rPr lang="es-ES"/>
              <a:t>15</a:t>
            </a:fld>
            <a:endParaRPr lang="es-ES"/>
          </a:p>
        </p:txBody>
      </p:sp>
    </p:spTree>
    <p:extLst>
      <p:ext uri="{BB962C8B-B14F-4D97-AF65-F5344CB8AC3E}">
        <p14:creationId xmlns:p14="http://schemas.microsoft.com/office/powerpoint/2010/main" val="1660954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Pipeline gráfico consta de una serie de etapas consecutivas que son requeridas para representar formas gráficas en la computadora. </a:t>
            </a:r>
          </a:p>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16</a:t>
            </a:fld>
            <a:endParaRPr lang="es-ES"/>
          </a:p>
        </p:txBody>
      </p:sp>
    </p:spTree>
    <p:extLst>
      <p:ext uri="{BB962C8B-B14F-4D97-AF65-F5344CB8AC3E}">
        <p14:creationId xmlns:p14="http://schemas.microsoft.com/office/powerpoint/2010/main" val="2691061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17</a:t>
            </a:fld>
            <a:endParaRPr lang="es-ES"/>
          </a:p>
        </p:txBody>
      </p:sp>
    </p:spTree>
    <p:extLst>
      <p:ext uri="{BB962C8B-B14F-4D97-AF65-F5344CB8AC3E}">
        <p14:creationId xmlns:p14="http://schemas.microsoft.com/office/powerpoint/2010/main" val="2858304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En la evolución de los años estos cálculos fueron pasados a realizar por la  GPU. Dejando al CPU para que únicamente haga lo que tiene que hacer, que es procesar programas y Entrada / Salida, no realizar los gráficos en pantalla.</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18</a:t>
            </a:fld>
            <a:endParaRPr lang="es-ES"/>
          </a:p>
        </p:txBody>
      </p:sp>
    </p:spTree>
    <p:extLst>
      <p:ext uri="{BB962C8B-B14F-4D97-AF65-F5344CB8AC3E}">
        <p14:creationId xmlns:p14="http://schemas.microsoft.com/office/powerpoint/2010/main" val="1977684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Cada una de estas diapositivas representan a algoritmos matemáticos que deben ejecutarse para formar la imagen lo más real posible.</a:t>
            </a:r>
          </a:p>
        </p:txBody>
      </p:sp>
      <p:sp>
        <p:nvSpPr>
          <p:cNvPr id="4" name="Marcador de número de diapositiva 3"/>
          <p:cNvSpPr>
            <a:spLocks noGrp="1"/>
          </p:cNvSpPr>
          <p:nvPr>
            <p:ph type="sldNum" sz="quarter" idx="10"/>
          </p:nvPr>
        </p:nvSpPr>
        <p:spPr/>
        <p:txBody>
          <a:bodyPr/>
          <a:lstStyle/>
          <a:p>
            <a:fld id="{01F2A70B-78F2-4DCF-B53B-C990D2FAFB8A}" type="slidenum">
              <a:rPr lang="es-ES"/>
              <a:t>19</a:t>
            </a:fld>
            <a:endParaRPr lang="es-ES"/>
          </a:p>
        </p:txBody>
      </p:sp>
    </p:spTree>
    <p:extLst>
      <p:ext uri="{BB962C8B-B14F-4D97-AF65-F5344CB8AC3E}">
        <p14:creationId xmlns:p14="http://schemas.microsoft.com/office/powerpoint/2010/main" val="3800590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20</a:t>
            </a:fld>
            <a:endParaRPr lang="es-ES"/>
          </a:p>
        </p:txBody>
      </p:sp>
    </p:spTree>
    <p:extLst>
      <p:ext uri="{BB962C8B-B14F-4D97-AF65-F5344CB8AC3E}">
        <p14:creationId xmlns:p14="http://schemas.microsoft.com/office/powerpoint/2010/main" val="694975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Técnicas complejas como la calidad en el </a:t>
            </a:r>
            <a:r>
              <a:rPr lang="es-ES" dirty="0" err="1"/>
              <a:t>texturado</a:t>
            </a:r>
            <a:r>
              <a:rPr lang="es-ES" dirty="0"/>
              <a:t>, son realizadas por el GPU.</a:t>
            </a:r>
          </a:p>
        </p:txBody>
      </p:sp>
      <p:sp>
        <p:nvSpPr>
          <p:cNvPr id="4" name="Marcador de número de diapositiva 3"/>
          <p:cNvSpPr>
            <a:spLocks noGrp="1"/>
          </p:cNvSpPr>
          <p:nvPr>
            <p:ph type="sldNum" sz="quarter" idx="10"/>
          </p:nvPr>
        </p:nvSpPr>
        <p:spPr/>
        <p:txBody>
          <a:bodyPr/>
          <a:lstStyle/>
          <a:p>
            <a:fld id="{01F2A70B-78F2-4DCF-B53B-C990D2FAFB8A}" type="slidenum">
              <a:rPr lang="es-ES"/>
              <a:t>21</a:t>
            </a:fld>
            <a:endParaRPr lang="es-ES"/>
          </a:p>
        </p:txBody>
      </p:sp>
    </p:spTree>
    <p:extLst>
      <p:ext uri="{BB962C8B-B14F-4D97-AF65-F5344CB8AC3E}">
        <p14:creationId xmlns:p14="http://schemas.microsoft.com/office/powerpoint/2010/main" val="1362266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procesadores gráficos de esa época se componían con grupos de </a:t>
            </a:r>
            <a:r>
              <a:rPr lang="es-ES" dirty="0" err="1"/>
              <a:t>ALUs</a:t>
            </a:r>
            <a:r>
              <a:rPr lang="es-ES" dirty="0"/>
              <a:t> independientes (las de punto flotante y las de enteros). Cada una funcionaba en determinada secciones del pipeline gráfico. </a:t>
            </a:r>
          </a:p>
        </p:txBody>
      </p:sp>
      <p:sp>
        <p:nvSpPr>
          <p:cNvPr id="4" name="Marcador de número de diapositiva 3"/>
          <p:cNvSpPr>
            <a:spLocks noGrp="1"/>
          </p:cNvSpPr>
          <p:nvPr>
            <p:ph type="sldNum" sz="quarter" idx="10"/>
          </p:nvPr>
        </p:nvSpPr>
        <p:spPr/>
        <p:txBody>
          <a:bodyPr/>
          <a:lstStyle/>
          <a:p>
            <a:fld id="{01F2A70B-78F2-4DCF-B53B-C990D2FAFB8A}" type="slidenum">
              <a:rPr lang="es-ES"/>
              <a:t>22</a:t>
            </a:fld>
            <a:endParaRPr lang="es-ES"/>
          </a:p>
        </p:txBody>
      </p:sp>
    </p:spTree>
    <p:extLst>
      <p:ext uri="{BB962C8B-B14F-4D97-AF65-F5344CB8AC3E}">
        <p14:creationId xmlns:p14="http://schemas.microsoft.com/office/powerpoint/2010/main" val="3297195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23</a:t>
            </a:fld>
            <a:endParaRPr lang="es-ES"/>
          </a:p>
        </p:txBody>
      </p:sp>
    </p:spTree>
    <p:extLst>
      <p:ext uri="{BB962C8B-B14F-4D97-AF65-F5344CB8AC3E}">
        <p14:creationId xmlns:p14="http://schemas.microsoft.com/office/powerpoint/2010/main" val="3411205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Lenguaje </a:t>
            </a:r>
            <a:r>
              <a:rPr lang="es-ES" i="1" dirty="0" err="1"/>
              <a:t>shaders</a:t>
            </a:r>
            <a:r>
              <a:rPr lang="es-ES" dirty="0"/>
              <a:t> es el utilizado para programar placas gráficas de esa época.</a:t>
            </a:r>
          </a:p>
        </p:txBody>
      </p:sp>
      <p:sp>
        <p:nvSpPr>
          <p:cNvPr id="4" name="Marcador de número de diapositiva 3"/>
          <p:cNvSpPr>
            <a:spLocks noGrp="1"/>
          </p:cNvSpPr>
          <p:nvPr>
            <p:ph type="sldNum" sz="quarter" idx="10"/>
          </p:nvPr>
        </p:nvSpPr>
        <p:spPr/>
        <p:txBody>
          <a:bodyPr/>
          <a:lstStyle/>
          <a:p>
            <a:fld id="{01F2A70B-78F2-4DCF-B53B-C990D2FAFB8A}" type="slidenum">
              <a:rPr lang="es-ES"/>
              <a:t>24</a:t>
            </a:fld>
            <a:endParaRPr lang="es-ES"/>
          </a:p>
        </p:txBody>
      </p:sp>
    </p:spTree>
    <p:extLst>
      <p:ext uri="{BB962C8B-B14F-4D97-AF65-F5344CB8AC3E}">
        <p14:creationId xmlns:p14="http://schemas.microsoft.com/office/powerpoint/2010/main" val="3278169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Científicos y entusiastas aprovecharon el poder de computo paralelo de los procesadores gráficos para otros fines. Como el cálculo de estructuras y/o grafos.</a:t>
            </a:r>
          </a:p>
        </p:txBody>
      </p:sp>
      <p:sp>
        <p:nvSpPr>
          <p:cNvPr id="4" name="Marcador de número de diapositiva 3"/>
          <p:cNvSpPr>
            <a:spLocks noGrp="1"/>
          </p:cNvSpPr>
          <p:nvPr>
            <p:ph type="sldNum" sz="quarter" idx="10"/>
          </p:nvPr>
        </p:nvSpPr>
        <p:spPr/>
        <p:txBody>
          <a:bodyPr/>
          <a:lstStyle/>
          <a:p>
            <a:fld id="{01F2A70B-78F2-4DCF-B53B-C990D2FAFB8A}" type="slidenum">
              <a:rPr lang="es-ES"/>
              <a:t>25</a:t>
            </a:fld>
            <a:endParaRPr lang="es-ES"/>
          </a:p>
        </p:txBody>
      </p:sp>
    </p:spTree>
    <p:extLst>
      <p:ext uri="{BB962C8B-B14F-4D97-AF65-F5344CB8AC3E}">
        <p14:creationId xmlns:p14="http://schemas.microsoft.com/office/powerpoint/2010/main" val="3945219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CUDA sale al mercado como lenguaje de propósito general para programar el procesador gráfico</a:t>
            </a:r>
          </a:p>
        </p:txBody>
      </p:sp>
      <p:sp>
        <p:nvSpPr>
          <p:cNvPr id="4" name="Marcador de número de diapositiva 3"/>
          <p:cNvSpPr>
            <a:spLocks noGrp="1"/>
          </p:cNvSpPr>
          <p:nvPr>
            <p:ph type="sldNum" sz="quarter" idx="10"/>
          </p:nvPr>
        </p:nvSpPr>
        <p:spPr/>
        <p:txBody>
          <a:bodyPr/>
          <a:lstStyle/>
          <a:p>
            <a:fld id="{01F2A70B-78F2-4DCF-B53B-C990D2FAFB8A}" type="slidenum">
              <a:rPr lang="es-ES"/>
              <a:t>26</a:t>
            </a:fld>
            <a:endParaRPr lang="es-ES"/>
          </a:p>
        </p:txBody>
      </p:sp>
    </p:spTree>
    <p:extLst>
      <p:ext uri="{BB962C8B-B14F-4D97-AF65-F5344CB8AC3E}">
        <p14:creationId xmlns:p14="http://schemas.microsoft.com/office/powerpoint/2010/main" val="4077775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juntan empresas como Apple, Intel, Motorola y definen un estándar de programación general que ejecuta tanto en CPU como GPU (llamado </a:t>
            </a:r>
            <a:r>
              <a:rPr lang="es-ES" dirty="0" err="1"/>
              <a:t>openCL</a:t>
            </a:r>
            <a:r>
              <a:rPr lang="es-ES" dirty="0"/>
              <a:t>),</a:t>
            </a:r>
          </a:p>
        </p:txBody>
      </p:sp>
      <p:sp>
        <p:nvSpPr>
          <p:cNvPr id="4" name="Marcador de número de diapositiva 3"/>
          <p:cNvSpPr>
            <a:spLocks noGrp="1"/>
          </p:cNvSpPr>
          <p:nvPr>
            <p:ph type="sldNum" sz="quarter" idx="10"/>
          </p:nvPr>
        </p:nvSpPr>
        <p:spPr/>
        <p:txBody>
          <a:bodyPr/>
          <a:lstStyle/>
          <a:p>
            <a:fld id="{01F2A70B-78F2-4DCF-B53B-C990D2FAFB8A}" type="slidenum">
              <a:rPr lang="es-ES"/>
              <a:t>27</a:t>
            </a:fld>
            <a:endParaRPr lang="es-ES"/>
          </a:p>
        </p:txBody>
      </p:sp>
    </p:spTree>
    <p:extLst>
      <p:ext uri="{BB962C8B-B14F-4D97-AF65-F5344CB8AC3E}">
        <p14:creationId xmlns:p14="http://schemas.microsoft.com/office/powerpoint/2010/main" val="39437719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Nvidia</a:t>
            </a:r>
            <a:r>
              <a:rPr lang="es-ES" dirty="0"/>
              <a:t> sigue su propio camino (nótese la diferencia de los 512 </a:t>
            </a:r>
            <a:r>
              <a:rPr lang="es-ES" dirty="0" err="1"/>
              <a:t>cuda</a:t>
            </a:r>
            <a:r>
              <a:rPr lang="es-ES" dirty="0"/>
              <a:t> </a:t>
            </a:r>
            <a:r>
              <a:rPr lang="es-ES" dirty="0" err="1"/>
              <a:t>core</a:t>
            </a:r>
            <a:r>
              <a:rPr lang="es-ES" dirty="0"/>
              <a:t> vs los 1600 </a:t>
            </a:r>
            <a:r>
              <a:rPr lang="es-ES" dirty="0" err="1"/>
              <a:t>spu</a:t>
            </a:r>
            <a:r>
              <a:rPr lang="es-ES" dirty="0"/>
              <a:t> de ATI). Esta arquitectura fue bautizada “Fermi”, por el cambio de paradigma que supone. El nombre es en honor al científico Enrico Fermi, quien fue capas de controlar la energía atómica. </a:t>
            </a:r>
          </a:p>
        </p:txBody>
      </p:sp>
      <p:sp>
        <p:nvSpPr>
          <p:cNvPr id="4" name="Marcador de número de diapositiva 3"/>
          <p:cNvSpPr>
            <a:spLocks noGrp="1"/>
          </p:cNvSpPr>
          <p:nvPr>
            <p:ph type="sldNum" sz="quarter" idx="10"/>
          </p:nvPr>
        </p:nvSpPr>
        <p:spPr/>
        <p:txBody>
          <a:bodyPr/>
          <a:lstStyle/>
          <a:p>
            <a:fld id="{01F2A70B-78F2-4DCF-B53B-C990D2FAFB8A}" type="slidenum">
              <a:rPr lang="es-ES"/>
              <a:t>28</a:t>
            </a:fld>
            <a:endParaRPr lang="es-ES"/>
          </a:p>
        </p:txBody>
      </p:sp>
    </p:spTree>
    <p:extLst>
      <p:ext uri="{BB962C8B-B14F-4D97-AF65-F5344CB8AC3E}">
        <p14:creationId xmlns:p14="http://schemas.microsoft.com/office/powerpoint/2010/main" val="3868134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Nvidia</a:t>
            </a:r>
            <a:r>
              <a:rPr lang="es-ES" dirty="0"/>
              <a:t> sigue su propio camino (nótese la diferencia de los 512 </a:t>
            </a:r>
            <a:r>
              <a:rPr lang="es-ES" dirty="0" err="1"/>
              <a:t>cuda</a:t>
            </a:r>
            <a:r>
              <a:rPr lang="es-ES" dirty="0"/>
              <a:t> </a:t>
            </a:r>
            <a:r>
              <a:rPr lang="es-ES" dirty="0" err="1"/>
              <a:t>core</a:t>
            </a:r>
            <a:r>
              <a:rPr lang="es-ES" dirty="0"/>
              <a:t> vs los 1600 </a:t>
            </a:r>
            <a:r>
              <a:rPr lang="es-ES" dirty="0" err="1"/>
              <a:t>spu</a:t>
            </a:r>
            <a:r>
              <a:rPr lang="es-ES" dirty="0"/>
              <a:t> de ATI). Esta arquitectura fue bautizada “Fermi”, por el cambio de paradigma que supone. El nombre es en honor al científico Enrico Fermi, quien fue capas de controlar la energía atómica. </a:t>
            </a:r>
          </a:p>
        </p:txBody>
      </p:sp>
      <p:sp>
        <p:nvSpPr>
          <p:cNvPr id="4" name="Marcador de número de diapositiva 3"/>
          <p:cNvSpPr>
            <a:spLocks noGrp="1"/>
          </p:cNvSpPr>
          <p:nvPr>
            <p:ph type="sldNum" sz="quarter" idx="10"/>
          </p:nvPr>
        </p:nvSpPr>
        <p:spPr/>
        <p:txBody>
          <a:bodyPr/>
          <a:lstStyle/>
          <a:p>
            <a:fld id="{01F2A70B-78F2-4DCF-B53B-C990D2FAFB8A}" type="slidenum">
              <a:rPr lang="es-ES"/>
              <a:t>29</a:t>
            </a:fld>
            <a:endParaRPr lang="es-ES"/>
          </a:p>
        </p:txBody>
      </p:sp>
    </p:spTree>
    <p:extLst>
      <p:ext uri="{BB962C8B-B14F-4D97-AF65-F5344CB8AC3E}">
        <p14:creationId xmlns:p14="http://schemas.microsoft.com/office/powerpoint/2010/main" val="1573018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Operadores de bolsa al enterarse que un virus informático fue el causante del aumento del Bitcoin, se desploma el mercado y tarda 2 años en recuperar su valor (30 dólares). Este virus infectaba a las computadoras y hacia procesar porciones de Bitcoins para su creador, Además claro de seguir infectando otras computadoras.</a:t>
            </a:r>
          </a:p>
        </p:txBody>
      </p:sp>
      <p:sp>
        <p:nvSpPr>
          <p:cNvPr id="4" name="Marcador de número de diapositiva 3"/>
          <p:cNvSpPr>
            <a:spLocks noGrp="1"/>
          </p:cNvSpPr>
          <p:nvPr>
            <p:ph type="sldNum" sz="quarter" idx="10"/>
          </p:nvPr>
        </p:nvSpPr>
        <p:spPr/>
        <p:txBody>
          <a:bodyPr/>
          <a:lstStyle/>
          <a:p>
            <a:fld id="{01F2A70B-78F2-4DCF-B53B-C990D2FAFB8A}" type="slidenum">
              <a:rPr lang="es-ES"/>
              <a:t>30</a:t>
            </a:fld>
            <a:endParaRPr lang="es-ES"/>
          </a:p>
        </p:txBody>
      </p:sp>
    </p:spTree>
    <p:extLst>
      <p:ext uri="{BB962C8B-B14F-4D97-AF65-F5344CB8AC3E}">
        <p14:creationId xmlns:p14="http://schemas.microsoft.com/office/powerpoint/2010/main" val="30264153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31</a:t>
            </a:fld>
            <a:endParaRPr lang="es-ES"/>
          </a:p>
        </p:txBody>
      </p:sp>
    </p:spTree>
    <p:extLst>
      <p:ext uri="{BB962C8B-B14F-4D97-AF65-F5344CB8AC3E}">
        <p14:creationId xmlns:p14="http://schemas.microsoft.com/office/powerpoint/2010/main" val="3462433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Precio de </a:t>
            </a:r>
            <a:r>
              <a:rPr lang="es-ES" dirty="0" err="1"/>
              <a:t>Bticon</a:t>
            </a:r>
            <a:r>
              <a:rPr lang="es-ES" dirty="0"/>
              <a:t> Enero 2017 (U$D </a:t>
            </a:r>
            <a:r>
              <a:rPr lang="es-AR" b="0" i="0" dirty="0">
                <a:solidFill>
                  <a:srgbClr val="222222"/>
                </a:solidFill>
                <a:effectLst/>
                <a:latin typeface="Arial" panose="020B0604020202020204" pitchFamily="34" charset="0"/>
              </a:rPr>
              <a:t>750 ), diciembre 2017 (U$D 19798). </a:t>
            </a:r>
            <a:r>
              <a:rPr lang="es-ES" dirty="0"/>
              <a:t>Fiebre del minado, genera este Meme! =)</a:t>
            </a:r>
          </a:p>
        </p:txBody>
      </p:sp>
      <p:sp>
        <p:nvSpPr>
          <p:cNvPr id="4" name="Marcador de número de diapositiva 3"/>
          <p:cNvSpPr>
            <a:spLocks noGrp="1"/>
          </p:cNvSpPr>
          <p:nvPr>
            <p:ph type="sldNum" sz="quarter" idx="10"/>
          </p:nvPr>
        </p:nvSpPr>
        <p:spPr/>
        <p:txBody>
          <a:bodyPr/>
          <a:lstStyle/>
          <a:p>
            <a:fld id="{01F2A70B-78F2-4DCF-B53B-C990D2FAFB8A}" type="slidenum">
              <a:rPr lang="es-ES"/>
              <a:t>32</a:t>
            </a:fld>
            <a:endParaRPr lang="es-ES"/>
          </a:p>
        </p:txBody>
      </p:sp>
    </p:spTree>
    <p:extLst>
      <p:ext uri="{BB962C8B-B14F-4D97-AF65-F5344CB8AC3E}">
        <p14:creationId xmlns:p14="http://schemas.microsoft.com/office/powerpoint/2010/main" val="2050333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Operaciones de Coma Flotante por Segundo: 2,507 </a:t>
            </a:r>
            <a:r>
              <a:rPr lang="es-AR" sz="1200" b="0" i="0" kern="1200" dirty="0" err="1">
                <a:solidFill>
                  <a:schemeClr val="tx1"/>
                </a:solidFill>
                <a:effectLst/>
                <a:latin typeface="+mn-lt"/>
                <a:ea typeface="+mn-ea"/>
                <a:cs typeface="+mn-cs"/>
              </a:rPr>
              <a:t>petaflops</a:t>
            </a:r>
            <a:r>
              <a:rPr lang="es-AR" sz="1200" b="0" i="0" kern="1200" dirty="0">
                <a:solidFill>
                  <a:schemeClr val="tx1"/>
                </a:solidFill>
                <a:effectLst/>
                <a:latin typeface="+mn-lt"/>
                <a:ea typeface="+mn-ea"/>
                <a:cs typeface="+mn-cs"/>
              </a:rPr>
              <a:t> (</a:t>
            </a:r>
            <a:r>
              <a:rPr lang="es-AR" sz="1200" b="0" i="0" kern="1200" dirty="0" err="1">
                <a:solidFill>
                  <a:schemeClr val="tx1"/>
                </a:solidFill>
                <a:effectLst/>
                <a:latin typeface="+mn-lt"/>
                <a:ea typeface="+mn-ea"/>
                <a:cs typeface="+mn-cs"/>
              </a:rPr>
              <a:t>Rmáx</a:t>
            </a:r>
            <a:r>
              <a:rPr lang="es-AR" sz="1200" b="0" i="0" kern="1200" dirty="0">
                <a:solidFill>
                  <a:schemeClr val="tx1"/>
                </a:solidFill>
                <a:effectLst/>
                <a:latin typeface="+mn-lt"/>
                <a:ea typeface="+mn-ea"/>
                <a:cs typeface="+mn-cs"/>
              </a:rPr>
              <a:t>), 4,669</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33</a:t>
            </a:fld>
            <a:endParaRPr lang="es-ES"/>
          </a:p>
        </p:txBody>
      </p:sp>
    </p:spTree>
    <p:extLst>
      <p:ext uri="{BB962C8B-B14F-4D97-AF65-F5344CB8AC3E}">
        <p14:creationId xmlns:p14="http://schemas.microsoft.com/office/powerpoint/2010/main" val="4236327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34</a:t>
            </a:fld>
            <a:endParaRPr lang="es-ES"/>
          </a:p>
        </p:txBody>
      </p:sp>
    </p:spTree>
    <p:extLst>
      <p:ext uri="{BB962C8B-B14F-4D97-AF65-F5344CB8AC3E}">
        <p14:creationId xmlns:p14="http://schemas.microsoft.com/office/powerpoint/2010/main" val="4208879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 importante conocer el objetivo del CPU versus GPU</a:t>
            </a:r>
          </a:p>
        </p:txBody>
      </p:sp>
      <p:sp>
        <p:nvSpPr>
          <p:cNvPr id="4" name="Marcador de número de diapositiva 3"/>
          <p:cNvSpPr>
            <a:spLocks noGrp="1"/>
          </p:cNvSpPr>
          <p:nvPr>
            <p:ph type="sldNum" sz="quarter" idx="10"/>
          </p:nvPr>
        </p:nvSpPr>
        <p:spPr/>
        <p:txBody>
          <a:bodyPr/>
          <a:lstStyle/>
          <a:p>
            <a:fld id="{01F2A70B-78F2-4DCF-B53B-C990D2FAFB8A}" type="slidenum">
              <a:rPr lang="es-ES"/>
              <a:t>35</a:t>
            </a:fld>
            <a:endParaRPr lang="es-ES"/>
          </a:p>
        </p:txBody>
      </p:sp>
    </p:spTree>
    <p:extLst>
      <p:ext uri="{BB962C8B-B14F-4D97-AF65-F5344CB8AC3E}">
        <p14:creationId xmlns:p14="http://schemas.microsoft.com/office/powerpoint/2010/main" val="4091034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36</a:t>
            </a:fld>
            <a:endParaRPr lang="es-ES"/>
          </a:p>
        </p:txBody>
      </p:sp>
    </p:spTree>
    <p:extLst>
      <p:ext uri="{BB962C8B-B14F-4D97-AF65-F5344CB8AC3E}">
        <p14:creationId xmlns:p14="http://schemas.microsoft.com/office/powerpoint/2010/main" val="3740395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Arquitectónicamente la diferencia del CPU con su memoria (DRAM) y su 4 ALU. Contrastada contra la GPU con sus cientos de ALU.</a:t>
            </a:r>
          </a:p>
        </p:txBody>
      </p:sp>
      <p:sp>
        <p:nvSpPr>
          <p:cNvPr id="4" name="Marcador de número de diapositiva 3"/>
          <p:cNvSpPr>
            <a:spLocks noGrp="1"/>
          </p:cNvSpPr>
          <p:nvPr>
            <p:ph type="sldNum" sz="quarter" idx="10"/>
          </p:nvPr>
        </p:nvSpPr>
        <p:spPr/>
        <p:txBody>
          <a:bodyPr/>
          <a:lstStyle/>
          <a:p>
            <a:fld id="{01F2A70B-78F2-4DCF-B53B-C990D2FAFB8A}" type="slidenum">
              <a:rPr lang="es-ES"/>
              <a:t>37</a:t>
            </a:fld>
            <a:endParaRPr lang="es-ES"/>
          </a:p>
        </p:txBody>
      </p:sp>
    </p:spTree>
    <p:extLst>
      <p:ext uri="{BB962C8B-B14F-4D97-AF65-F5344CB8AC3E}">
        <p14:creationId xmlns:p14="http://schemas.microsoft.com/office/powerpoint/2010/main" val="8423517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Arquitectónicamente la diferencia del CPU con su memoria (DRAM) y su 4 ALU. Contrastada contra la GPU con sus cientos de ALU.</a:t>
            </a:r>
          </a:p>
        </p:txBody>
      </p:sp>
      <p:sp>
        <p:nvSpPr>
          <p:cNvPr id="4" name="Marcador de número de diapositiva 3"/>
          <p:cNvSpPr>
            <a:spLocks noGrp="1"/>
          </p:cNvSpPr>
          <p:nvPr>
            <p:ph type="sldNum" sz="quarter" idx="10"/>
          </p:nvPr>
        </p:nvSpPr>
        <p:spPr/>
        <p:txBody>
          <a:bodyPr/>
          <a:lstStyle/>
          <a:p>
            <a:fld id="{01F2A70B-78F2-4DCF-B53B-C990D2FAFB8A}" type="slidenum">
              <a:rPr lang="es-ES"/>
              <a:t>38</a:t>
            </a:fld>
            <a:endParaRPr lang="es-ES"/>
          </a:p>
        </p:txBody>
      </p:sp>
    </p:spTree>
    <p:extLst>
      <p:ext uri="{BB962C8B-B14F-4D97-AF65-F5344CB8AC3E}">
        <p14:creationId xmlns:p14="http://schemas.microsoft.com/office/powerpoint/2010/main" val="2398462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39</a:t>
            </a:fld>
            <a:endParaRPr lang="es-ES"/>
          </a:p>
        </p:txBody>
      </p:sp>
    </p:spTree>
    <p:extLst>
      <p:ext uri="{BB962C8B-B14F-4D97-AF65-F5344CB8AC3E}">
        <p14:creationId xmlns:p14="http://schemas.microsoft.com/office/powerpoint/2010/main" val="187886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2413" y="1905000"/>
            <a:ext cx="9144000" cy="2667000"/>
          </a:xfrm>
        </p:spPr>
        <p:txBody>
          <a:bodyPr>
            <a:noAutofit/>
          </a:bodyPr>
          <a:lstStyle>
            <a:lvl1pPr latinLnBrk="0">
              <a:defRPr lang="es-ES" sz="5400"/>
            </a:lvl1pPr>
          </a:lstStyle>
          <a:p>
            <a:r>
              <a:rPr lang="es-ES"/>
              <a:t>Haga clic para modificar el estilo de título del patrón</a:t>
            </a:r>
          </a:p>
        </p:txBody>
      </p:sp>
      <p:sp>
        <p:nvSpPr>
          <p:cNvPr id="3" name="Subtítulo 2"/>
          <p:cNvSpPr>
            <a:spLocks noGrp="1"/>
          </p:cNvSpPr>
          <p:nvPr>
            <p:ph type="subTitle" idx="1"/>
          </p:nvPr>
        </p:nvSpPr>
        <p:spPr>
          <a:xfrm>
            <a:off x="1522413" y="5105400"/>
            <a:ext cx="9143999" cy="1066800"/>
          </a:xfrm>
        </p:spPr>
        <p:txBody>
          <a:bodyPr/>
          <a:lstStyle>
            <a:lvl1pPr marL="0" indent="0" algn="l" latinLnBrk="0">
              <a:spcBef>
                <a:spcPts val="0"/>
              </a:spcBef>
              <a:buNone/>
              <a:defRPr lang="es-ES">
                <a:solidFill>
                  <a:schemeClr val="tx1">
                    <a:tint val="75000"/>
                  </a:schemeClr>
                </a:solidFill>
              </a:defRPr>
            </a:lvl1pPr>
            <a:lvl2pPr marL="457200" indent="0" algn="ctr" latinLnBrk="0">
              <a:buNone/>
              <a:defRPr lang="es-ES">
                <a:solidFill>
                  <a:schemeClr val="tx1">
                    <a:tint val="75000"/>
                  </a:schemeClr>
                </a:solidFill>
              </a:defRPr>
            </a:lvl2pPr>
            <a:lvl3pPr marL="914400" indent="0" algn="ctr" latinLnBrk="0">
              <a:buNone/>
              <a:defRPr lang="es-ES">
                <a:solidFill>
                  <a:schemeClr val="tx1">
                    <a:tint val="75000"/>
                  </a:schemeClr>
                </a:solidFill>
              </a:defRPr>
            </a:lvl3pPr>
            <a:lvl4pPr marL="1371600" indent="0" algn="ctr" latinLnBrk="0">
              <a:buNone/>
              <a:defRPr lang="es-ES">
                <a:solidFill>
                  <a:schemeClr val="tx1">
                    <a:tint val="75000"/>
                  </a:schemeClr>
                </a:solidFill>
              </a:defRPr>
            </a:lvl4pPr>
            <a:lvl5pPr marL="1828800" indent="0" algn="ctr" latinLnBrk="0">
              <a:buNone/>
              <a:defRPr lang="es-ES">
                <a:solidFill>
                  <a:schemeClr val="tx1">
                    <a:tint val="75000"/>
                  </a:schemeClr>
                </a:solidFill>
              </a:defRPr>
            </a:lvl5pPr>
            <a:lvl6pPr marL="2286000" indent="0" algn="ctr" latinLnBrk="0">
              <a:buNone/>
              <a:defRPr lang="es-ES">
                <a:solidFill>
                  <a:schemeClr val="tx1">
                    <a:tint val="75000"/>
                  </a:schemeClr>
                </a:solidFill>
              </a:defRPr>
            </a:lvl6pPr>
            <a:lvl7pPr marL="2743200" indent="0" algn="ctr" latinLnBrk="0">
              <a:buNone/>
              <a:defRPr lang="es-ES">
                <a:solidFill>
                  <a:schemeClr val="tx1">
                    <a:tint val="75000"/>
                  </a:schemeClr>
                </a:solidFill>
              </a:defRPr>
            </a:lvl7pPr>
            <a:lvl8pPr marL="3200400" indent="0" algn="ctr" latinLnBrk="0">
              <a:buNone/>
              <a:defRPr lang="es-ES">
                <a:solidFill>
                  <a:schemeClr val="tx1">
                    <a:tint val="75000"/>
                  </a:schemeClr>
                </a:solidFill>
              </a:defRPr>
            </a:lvl8pPr>
            <a:lvl9pPr marL="3657600" indent="0" algn="ctr" latinLnBrk="0">
              <a:buNone/>
              <a:defRPr lang="es-ES">
                <a:solidFill>
                  <a:schemeClr val="tx1">
                    <a:tint val="75000"/>
                  </a:schemeClr>
                </a:solidFill>
              </a:defRPr>
            </a:lvl9pPr>
          </a:lstStyle>
          <a:p>
            <a:r>
              <a:rPr lang="es-ES"/>
              <a:t>Haga clic para modificar el estilo de subtítulo del patrón</a:t>
            </a:r>
          </a:p>
        </p:txBody>
      </p:sp>
      <p:grpSp>
        <p:nvGrpSpPr>
          <p:cNvPr id="256" name="línea"/>
          <p:cNvGrpSpPr/>
          <p:nvPr/>
        </p:nvGrpSpPr>
        <p:grpSpPr bwMode="invGray">
          <a:xfrm>
            <a:off x="1584896" y="4724400"/>
            <a:ext cx="8631936" cy="64008"/>
            <a:chOff x="-4110038" y="2703513"/>
            <a:chExt cx="17394239" cy="160336"/>
          </a:xfrm>
          <a:solidFill>
            <a:schemeClr val="accent1"/>
          </a:solidFill>
        </p:grpSpPr>
        <p:sp>
          <p:nvSpPr>
            <p:cNvPr id="257"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grpSp>
        <p:nvGrpSpPr>
          <p:cNvPr id="167" name="línea"/>
          <p:cNvGrpSpPr/>
          <p:nvPr/>
        </p:nvGrpSpPr>
        <p:grpSpPr bwMode="invGray">
          <a:xfrm>
            <a:off x="1522413" y="1514475"/>
            <a:ext cx="10569575" cy="64008"/>
            <a:chOff x="1522413" y="1514475"/>
            <a:chExt cx="10569575" cy="64008"/>
          </a:xfrm>
        </p:grpSpPr>
        <p:sp>
          <p:nvSpPr>
            <p:cNvPr id="16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lvl2pPr marL="548640" latinLnBrk="0">
              <a:defRPr lang="es-ES"/>
            </a:lvl2pPr>
            <a:lvl3pPr marL="777240" latinLnBrk="0">
              <a:defRPr lang="es-ES"/>
            </a:lvl3pPr>
            <a:lvl4pPr marL="1005840" latinLnBrk="0">
              <a:defRPr lang="es-ES"/>
            </a:lvl4pPr>
            <a:lvl5pPr marL="1234440" latinLnBrk="0">
              <a:defRPr lang="es-ES"/>
            </a:lvl5pPr>
            <a:lvl6pPr marL="1463040" latinLnBrk="0">
              <a:defRPr lang="es-ES" baseline="0"/>
            </a:lvl6pPr>
            <a:lvl7pPr marL="1691640" latinLnBrk="0">
              <a:defRPr lang="es-ES" baseline="0"/>
            </a:lvl7pPr>
            <a:lvl8pPr marL="1920240" latinLnBrk="0">
              <a:defRPr lang="es-ES" baseline="0"/>
            </a:lvl8pPr>
            <a:lvl9pPr marL="2148840"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24/10/2022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255" name="línea"/>
          <p:cNvGrpSpPr/>
          <p:nvPr/>
        </p:nvGrpSpPr>
        <p:grpSpPr bwMode="invGray">
          <a:xfrm>
            <a:off x="1584896" y="4724400"/>
            <a:ext cx="8631936" cy="64008"/>
            <a:chOff x="-4110038" y="2703513"/>
            <a:chExt cx="17394239" cy="160336"/>
          </a:xfrm>
          <a:solidFill>
            <a:schemeClr val="accent1"/>
          </a:solidFill>
        </p:grpSpPr>
        <p:sp>
          <p:nvSpPr>
            <p:cNvPr id="256"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7"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2" name="Título 1"/>
          <p:cNvSpPr>
            <a:spLocks noGrp="1"/>
          </p:cNvSpPr>
          <p:nvPr>
            <p:ph type="title"/>
          </p:nvPr>
        </p:nvSpPr>
        <p:spPr>
          <a:xfrm>
            <a:off x="1522413" y="1905000"/>
            <a:ext cx="9144000" cy="2667000"/>
          </a:xfrm>
        </p:spPr>
        <p:txBody>
          <a:bodyPr anchor="b">
            <a:noAutofit/>
          </a:bodyPr>
          <a:lstStyle>
            <a:lvl1pPr algn="l" latinLnBrk="0">
              <a:defRPr lang="es-ES" sz="4400" b="0" cap="none" baseline="0"/>
            </a:lvl1pPr>
          </a:lstStyle>
          <a:p>
            <a:r>
              <a:rPr lang="es-ES"/>
              <a:t>Haga clic para modificar el estilo de título del patrón</a:t>
            </a:r>
          </a:p>
        </p:txBody>
      </p:sp>
      <p:sp>
        <p:nvSpPr>
          <p:cNvPr id="3" name="Marcador de texto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es-ES" sz="2400">
                <a:solidFill>
                  <a:schemeClr val="tx1">
                    <a:tint val="75000"/>
                  </a:schemeClr>
                </a:solidFill>
              </a:defRPr>
            </a:lvl1pPr>
            <a:lvl2pPr marL="457200" indent="0" latinLnBrk="0">
              <a:buNone/>
              <a:defRPr lang="es-ES" sz="1800">
                <a:solidFill>
                  <a:schemeClr val="tx1">
                    <a:tint val="75000"/>
                  </a:schemeClr>
                </a:solidFill>
              </a:defRPr>
            </a:lvl2pPr>
            <a:lvl3pPr marL="914400" indent="0" latinLnBrk="0">
              <a:buNone/>
              <a:defRPr lang="es-ES" sz="1600">
                <a:solidFill>
                  <a:schemeClr val="tx1">
                    <a:tint val="75000"/>
                  </a:schemeClr>
                </a:solidFill>
              </a:defRPr>
            </a:lvl3pPr>
            <a:lvl4pPr marL="1371600" indent="0" latinLnBrk="0">
              <a:buNone/>
              <a:defRPr lang="es-ES" sz="1400">
                <a:solidFill>
                  <a:schemeClr val="tx1">
                    <a:tint val="75000"/>
                  </a:schemeClr>
                </a:solidFill>
              </a:defRPr>
            </a:lvl4pPr>
            <a:lvl5pPr marL="1828800" indent="0" latinLnBrk="0">
              <a:buNone/>
              <a:defRPr lang="es-ES" sz="1400">
                <a:solidFill>
                  <a:schemeClr val="tx1">
                    <a:tint val="75000"/>
                  </a:schemeClr>
                </a:solidFill>
              </a:defRPr>
            </a:lvl5pPr>
            <a:lvl6pPr marL="2286000" indent="0" latinLnBrk="0">
              <a:buNone/>
              <a:defRPr lang="es-ES" sz="1400">
                <a:solidFill>
                  <a:schemeClr val="tx1">
                    <a:tint val="75000"/>
                  </a:schemeClr>
                </a:solidFill>
              </a:defRPr>
            </a:lvl6pPr>
            <a:lvl7pPr marL="2743200" indent="0" latinLnBrk="0">
              <a:buNone/>
              <a:defRPr lang="es-ES" sz="1400">
                <a:solidFill>
                  <a:schemeClr val="tx1">
                    <a:tint val="75000"/>
                  </a:schemeClr>
                </a:solidFill>
              </a:defRPr>
            </a:lvl7pPr>
            <a:lvl8pPr marL="3200400" indent="0" latinLnBrk="0">
              <a:buNone/>
              <a:defRPr lang="es-ES" sz="1400">
                <a:solidFill>
                  <a:schemeClr val="tx1">
                    <a:tint val="75000"/>
                  </a:schemeClr>
                </a:solidFill>
              </a:defRPr>
            </a:lvl8pPr>
            <a:lvl9pPr marL="3657600" indent="0" latinLnBrk="0">
              <a:buNone/>
              <a:defRPr lang="es-ES" sz="14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9AFE8FB1-0A7A-443E-AAF7-31D4FA1AA312}" type="datetimeFigureOut">
              <a:t>24/10/2022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grpSp>
        <p:nvGrpSpPr>
          <p:cNvPr id="158" name="línea"/>
          <p:cNvGrpSpPr/>
          <p:nvPr/>
        </p:nvGrpSpPr>
        <p:grpSpPr bwMode="invGray">
          <a:xfrm>
            <a:off x="1522413" y="1514475"/>
            <a:ext cx="10569575" cy="64008"/>
            <a:chOff x="1522413" y="1514475"/>
            <a:chExt cx="10569575" cy="64008"/>
          </a:xfrm>
        </p:grpSpPr>
        <p:sp>
          <p:nvSpPr>
            <p:cNvPr id="159"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sz="half" idx="1"/>
          </p:nvPr>
        </p:nvSpPr>
        <p:spPr>
          <a:xfrm>
            <a:off x="1522413" y="1905000"/>
            <a:ext cx="4419599"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246815" y="1905000"/>
            <a:ext cx="4419598"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9AFE8FB1-0A7A-443E-AAF7-31D4FA1AA312}" type="datetimeFigureOut">
              <a:t>24/10/2022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160" name="línea"/>
          <p:cNvGrpSpPr/>
          <p:nvPr/>
        </p:nvGrpSpPr>
        <p:grpSpPr bwMode="invGray">
          <a:xfrm>
            <a:off x="1522413" y="1514475"/>
            <a:ext cx="10569575" cy="64008"/>
            <a:chOff x="1522413" y="1514475"/>
            <a:chExt cx="10569575" cy="64008"/>
          </a:xfrm>
        </p:grpSpPr>
        <p:sp>
          <p:nvSpPr>
            <p:cNvPr id="161" name="Forma libre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lvl1pPr latinLnBrk="0">
              <a:defRPr lang="es-ES"/>
            </a:lvl1pPr>
          </a:lstStyle>
          <a:p>
            <a:r>
              <a:rPr lang="es-ES"/>
              <a:t>Haga clic para modificar el estilo de título del patrón</a:t>
            </a:r>
          </a:p>
        </p:txBody>
      </p:sp>
      <p:sp>
        <p:nvSpPr>
          <p:cNvPr id="3" name="Marcador de texto 2"/>
          <p:cNvSpPr>
            <a:spLocks noGrp="1"/>
          </p:cNvSpPr>
          <p:nvPr>
            <p:ph type="body" idx="1"/>
          </p:nvPr>
        </p:nvSpPr>
        <p:spPr>
          <a:xfrm>
            <a:off x="1522413"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4" name="Marcador de contenido 3"/>
          <p:cNvSpPr>
            <a:spLocks noGrp="1"/>
          </p:cNvSpPr>
          <p:nvPr>
            <p:ph sz="half" idx="2"/>
          </p:nvPr>
        </p:nvSpPr>
        <p:spPr>
          <a:xfrm>
            <a:off x="1522413"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249860"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249860"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marL="1956816" latinLnBrk="0">
              <a:defRPr lang="es-ES" sz="1600"/>
            </a:lvl5pPr>
            <a:lvl6pPr marL="1956816" latinLnBrk="0">
              <a:defRPr lang="es-ES" sz="1600"/>
            </a:lvl6pPr>
            <a:lvl7pPr marL="1956816" latinLnBrk="0">
              <a:defRPr lang="es-ES" sz="1600"/>
            </a:lvl7pPr>
            <a:lvl8pPr marL="1956816" latinLnBrk="0">
              <a:defRPr lang="es-ES" sz="1600"/>
            </a:lvl8pPr>
            <a:lvl9pPr marL="1956816" latinLnBrk="0">
              <a:defRPr lang="es-ES"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9AFE8FB1-0A7A-443E-AAF7-31D4FA1AA312}" type="datetimeFigureOut">
              <a:t>24/10/2022</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156" name="línea"/>
          <p:cNvGrpSpPr/>
          <p:nvPr/>
        </p:nvGrpSpPr>
        <p:grpSpPr bwMode="invGray">
          <a:xfrm>
            <a:off x="1522413" y="1514475"/>
            <a:ext cx="10569575" cy="64008"/>
            <a:chOff x="1522413" y="1514475"/>
            <a:chExt cx="10569575" cy="64008"/>
          </a:xfrm>
        </p:grpSpPr>
        <p:sp>
          <p:nvSpPr>
            <p:cNvPr id="157"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8"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9"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9AFE8FB1-0A7A-443E-AAF7-31D4FA1AA312}" type="datetimeFigureOut">
              <a:t>24/10/2022</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AFE8FB1-0A7A-443E-AAF7-31D4FA1AA312}" type="datetimeFigureOut">
              <a:t>24/10/2022</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615" name="marco"/>
          <p:cNvGrpSpPr/>
          <p:nvPr/>
        </p:nvGrpSpPr>
        <p:grpSpPr bwMode="invGray">
          <a:xfrm>
            <a:off x="4417839" y="1630821"/>
            <a:ext cx="6291028" cy="4575885"/>
            <a:chOff x="4417839" y="1630821"/>
            <a:chExt cx="6291028" cy="4575885"/>
          </a:xfrm>
        </p:grpSpPr>
        <p:grpSp>
          <p:nvGrpSpPr>
            <p:cNvPr id="616" name="Grupo 615"/>
            <p:cNvGrpSpPr/>
            <p:nvPr/>
          </p:nvGrpSpPr>
          <p:grpSpPr bwMode="invGray">
            <a:xfrm>
              <a:off x="5414491" y="1630821"/>
              <a:ext cx="5294376" cy="4114800"/>
              <a:chOff x="3310555" y="716546"/>
              <a:chExt cx="5294376" cy="4114800"/>
            </a:xfrm>
          </p:grpSpPr>
          <p:grpSp>
            <p:nvGrpSpPr>
              <p:cNvPr id="768" name="Grupo 767"/>
              <p:cNvGrpSpPr/>
              <p:nvPr/>
            </p:nvGrpSpPr>
            <p:grpSpPr bwMode="invGray">
              <a:xfrm flipH="1">
                <a:off x="3310555" y="737968"/>
                <a:ext cx="5294376" cy="54864"/>
                <a:chOff x="1522413" y="1514475"/>
                <a:chExt cx="10569575" cy="64008"/>
              </a:xfrm>
              <a:solidFill>
                <a:schemeClr val="accent1"/>
              </a:solidFill>
            </p:grpSpPr>
            <p:sp>
              <p:nvSpPr>
                <p:cNvPr id="844" name="Forma libre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9" name="Grupo 768"/>
              <p:cNvGrpSpPr/>
              <p:nvPr/>
            </p:nvGrpSpPr>
            <p:grpSpPr bwMode="invGray">
              <a:xfrm rot="16200000" flipH="1">
                <a:off x="6492229" y="2755658"/>
                <a:ext cx="4114800" cy="36576"/>
                <a:chOff x="1522413" y="1514475"/>
                <a:chExt cx="10569575" cy="64008"/>
              </a:xfrm>
              <a:solidFill>
                <a:schemeClr val="accent1"/>
              </a:solidFill>
            </p:grpSpPr>
            <p:sp>
              <p:nvSpPr>
                <p:cNvPr id="770" name="Forma libre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7" name="Grupo 616"/>
            <p:cNvGrpSpPr/>
            <p:nvPr/>
          </p:nvGrpSpPr>
          <p:grpSpPr bwMode="invGray">
            <a:xfrm rot="10800000">
              <a:off x="4417839" y="2091906"/>
              <a:ext cx="5294376" cy="4114800"/>
              <a:chOff x="3310555" y="716546"/>
              <a:chExt cx="5294376" cy="4114800"/>
            </a:xfrm>
          </p:grpSpPr>
          <p:grpSp>
            <p:nvGrpSpPr>
              <p:cNvPr id="618" name="Grupo 617"/>
              <p:cNvGrpSpPr/>
              <p:nvPr/>
            </p:nvGrpSpPr>
            <p:grpSpPr bwMode="invGray">
              <a:xfrm flipH="1">
                <a:off x="3310555" y="737968"/>
                <a:ext cx="5294376" cy="54864"/>
                <a:chOff x="1522413" y="1514475"/>
                <a:chExt cx="10569575" cy="64008"/>
              </a:xfrm>
              <a:solidFill>
                <a:schemeClr val="accent1"/>
              </a:solidFill>
            </p:grpSpPr>
            <p:sp>
              <p:nvSpPr>
                <p:cNvPr id="694" name="Forma libre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9" name="Grupo 618"/>
              <p:cNvGrpSpPr/>
              <p:nvPr/>
            </p:nvGrpSpPr>
            <p:grpSpPr bwMode="invGray">
              <a:xfrm rot="16200000" flipH="1">
                <a:off x="6492229" y="2755658"/>
                <a:ext cx="4114800" cy="36576"/>
                <a:chOff x="1522413" y="1514475"/>
                <a:chExt cx="10569575" cy="64008"/>
              </a:xfrm>
              <a:solidFill>
                <a:schemeClr val="accent1"/>
              </a:solidFill>
            </p:grpSpPr>
            <p:sp>
              <p:nvSpPr>
                <p:cNvPr id="620" name="Forma libre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contenido 2"/>
          <p:cNvSpPr>
            <a:spLocks noGrp="1"/>
          </p:cNvSpPr>
          <p:nvPr>
            <p:ph idx="1"/>
          </p:nvPr>
        </p:nvSpPr>
        <p:spPr>
          <a:xfrm>
            <a:off x="4710022" y="1905000"/>
            <a:ext cx="5669280" cy="40386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latinLnBrk="0">
              <a:defRPr lang="es-ES" sz="1600"/>
            </a:lvl6pPr>
            <a:lvl7pPr latinLnBrk="0">
              <a:defRPr lang="es-ES" sz="1600" baseline="0"/>
            </a:lvl7pPr>
            <a:lvl8pPr latinLnBrk="0">
              <a:defRPr lang="es-ES" sz="1600" baseline="0"/>
            </a:lvl8pPr>
            <a:lvl9pPr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24/10/2022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614" name="marco"/>
          <p:cNvGrpSpPr/>
          <p:nvPr/>
        </p:nvGrpSpPr>
        <p:grpSpPr bwMode="invGray">
          <a:xfrm flipH="1">
            <a:off x="1447500" y="1630821"/>
            <a:ext cx="6291028" cy="4575885"/>
            <a:chOff x="4417839" y="1630821"/>
            <a:chExt cx="6291028" cy="4575885"/>
          </a:xfrm>
        </p:grpSpPr>
        <p:grpSp>
          <p:nvGrpSpPr>
            <p:cNvPr id="615" name="Grupo 614"/>
            <p:cNvGrpSpPr/>
            <p:nvPr/>
          </p:nvGrpSpPr>
          <p:grpSpPr bwMode="invGray">
            <a:xfrm>
              <a:off x="5414491" y="1630821"/>
              <a:ext cx="5294376" cy="4114800"/>
              <a:chOff x="3310555" y="716546"/>
              <a:chExt cx="5294376" cy="4114800"/>
            </a:xfrm>
          </p:grpSpPr>
          <p:grpSp>
            <p:nvGrpSpPr>
              <p:cNvPr id="767" name="Grupo 766"/>
              <p:cNvGrpSpPr/>
              <p:nvPr/>
            </p:nvGrpSpPr>
            <p:grpSpPr bwMode="invGray">
              <a:xfrm flipH="1">
                <a:off x="3310555" y="737968"/>
                <a:ext cx="5294376" cy="54864"/>
                <a:chOff x="1522413" y="1514475"/>
                <a:chExt cx="10569575" cy="64008"/>
              </a:xfrm>
              <a:solidFill>
                <a:schemeClr val="accent1"/>
              </a:solidFill>
            </p:grpSpPr>
            <p:sp>
              <p:nvSpPr>
                <p:cNvPr id="843" name="Forma libre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4" name="Forma libre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8" name="Grupo 767"/>
              <p:cNvGrpSpPr/>
              <p:nvPr/>
            </p:nvGrpSpPr>
            <p:grpSpPr bwMode="invGray">
              <a:xfrm rot="16200000" flipH="1">
                <a:off x="6492229" y="2755658"/>
                <a:ext cx="4114800" cy="36576"/>
                <a:chOff x="1522413" y="1514475"/>
                <a:chExt cx="10569575" cy="64008"/>
              </a:xfrm>
              <a:solidFill>
                <a:schemeClr val="accent1"/>
              </a:solidFill>
            </p:grpSpPr>
            <p:sp>
              <p:nvSpPr>
                <p:cNvPr id="769" name="Forma libre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0" name="Forma libre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6" name="Grupo 615"/>
            <p:cNvGrpSpPr/>
            <p:nvPr/>
          </p:nvGrpSpPr>
          <p:grpSpPr bwMode="invGray">
            <a:xfrm rot="10800000">
              <a:off x="4417839" y="2091906"/>
              <a:ext cx="5294376" cy="4114800"/>
              <a:chOff x="3310555" y="716546"/>
              <a:chExt cx="5294376" cy="4114800"/>
            </a:xfrm>
          </p:grpSpPr>
          <p:grpSp>
            <p:nvGrpSpPr>
              <p:cNvPr id="617" name="Grupo 616"/>
              <p:cNvGrpSpPr/>
              <p:nvPr/>
            </p:nvGrpSpPr>
            <p:grpSpPr bwMode="invGray">
              <a:xfrm flipH="1">
                <a:off x="3310555" y="737968"/>
                <a:ext cx="5294376" cy="54864"/>
                <a:chOff x="1522413" y="1514475"/>
                <a:chExt cx="10569575" cy="64008"/>
              </a:xfrm>
              <a:solidFill>
                <a:schemeClr val="accent1"/>
              </a:solidFill>
            </p:grpSpPr>
            <p:sp>
              <p:nvSpPr>
                <p:cNvPr id="693" name="Forma libre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4" name="Forma libre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8" name="Grupo 617"/>
              <p:cNvGrpSpPr/>
              <p:nvPr/>
            </p:nvGrpSpPr>
            <p:grpSpPr bwMode="invGray">
              <a:xfrm rot="16200000" flipH="1">
                <a:off x="6492229" y="2755658"/>
                <a:ext cx="4114800" cy="36576"/>
                <a:chOff x="1522413" y="1514475"/>
                <a:chExt cx="10569575" cy="64008"/>
              </a:xfrm>
              <a:solidFill>
                <a:schemeClr val="accent1"/>
              </a:solidFill>
            </p:grpSpPr>
            <p:sp>
              <p:nvSpPr>
                <p:cNvPr id="619" name="Forma libre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0" name="Forma libre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posición de imagen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es-ES" sz="24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a:t>Haga clic en el icono para añadir una imagen</a:t>
            </a:r>
          </a:p>
        </p:txBody>
      </p:sp>
      <p:sp>
        <p:nvSpPr>
          <p:cNvPr id="4" name="Marcador de texto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24/10/2022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 name="línea"/>
          <p:cNvGrpSpPr/>
          <p:nvPr/>
        </p:nvGrpSpPr>
        <p:grpSpPr bwMode="invGray">
          <a:xfrm>
            <a:off x="1522413" y="1514475"/>
            <a:ext cx="10569575" cy="64008"/>
            <a:chOff x="1522413" y="1514475"/>
            <a:chExt cx="10569575" cy="64008"/>
          </a:xfrm>
        </p:grpSpPr>
        <p:sp>
          <p:nvSpPr>
            <p:cNvPr id="8" name="Forma libre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lvl5pPr latinLnBrk="0">
              <a:defRPr lang="es-ES"/>
            </a:lvl5pPr>
            <a:lvl6pPr marL="1956816" latinLnBrk="0">
              <a:defRPr lang="es-ES"/>
            </a:lvl6pPr>
            <a:lvl7pPr marL="1956816" latinLnBrk="0">
              <a:defRPr lang="es-ES"/>
            </a:lvl7pPr>
            <a:lvl8pPr marL="1956816" latinLnBrk="0">
              <a:defRPr lang="es-ES"/>
            </a:lvl8pPr>
            <a:lvl9pPr marL="1956816" latinLnBrk="0">
              <a:defRPr lang="es-ES"/>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24/10/2022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grpSp>
        <p:nvGrpSpPr>
          <p:cNvPr id="7" name="línea"/>
          <p:cNvGrpSpPr/>
          <p:nvPr/>
        </p:nvGrpSpPr>
        <p:grpSpPr bwMode="invGray">
          <a:xfrm rot="5400000">
            <a:off x="6864412" y="3472598"/>
            <a:ext cx="6492240" cy="64008"/>
            <a:chOff x="1522413" y="1514475"/>
            <a:chExt cx="10569575" cy="64008"/>
          </a:xfrm>
        </p:grpSpPr>
        <p:sp>
          <p:nvSpPr>
            <p:cNvPr id="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vertical 1"/>
          <p:cNvSpPr>
            <a:spLocks noGrp="1"/>
          </p:cNvSpPr>
          <p:nvPr>
            <p:ph type="title" orient="vert"/>
          </p:nvPr>
        </p:nvSpPr>
        <p:spPr>
          <a:xfrm>
            <a:off x="10361612" y="274639"/>
            <a:ext cx="1371600" cy="590174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8012" y="277813"/>
            <a:ext cx="9144001" cy="5898573"/>
          </a:xfrm>
        </p:spPr>
        <p:txBody>
          <a:bodyPr vert="eaVert"/>
          <a:lstStyle>
            <a:lvl5pPr latinLnBrk="0">
              <a:defRPr lang="es-ES"/>
            </a:lvl5pPr>
            <a:lvl6pPr latinLnBrk="0">
              <a:defRPr lang="es-ES"/>
            </a:lvl6pPr>
            <a:lvl7pPr latinLnBrk="0">
              <a:defRPr lang="es-ES"/>
            </a:lvl7pPr>
            <a:lvl8pPr latinLnBrk="0">
              <a:defRPr lang="es-ES" baseline="0"/>
            </a:lvl8pPr>
            <a:lvl9pPr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24/10/2022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s-ES"/>
              <a:t>Haga clic para modificar el estilo de título del patrón</a:t>
            </a:r>
          </a:p>
        </p:txBody>
      </p:sp>
      <p:sp>
        <p:nvSpPr>
          <p:cNvPr id="3" name="Marcador de texto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r>
              <a:rPr lang="es-ES" dirty="0"/>
              <a:t>26/07/2013</a:t>
            </a:r>
          </a:p>
        </p:txBody>
      </p:sp>
      <p:sp>
        <p:nvSpPr>
          <p:cNvPr id="5" name="Marcador de pie de página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es-ES" sz="10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fld id="{25BA54BD-C84D-46CE-8B72-31BFB26ABA43}" type="slidenum">
              <a:pPr/>
              <a:t>‹Nº›</a:t>
            </a:fld>
            <a:endParaRPr lang="es-E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xStyles>
    <p:title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2412" y="1752600"/>
            <a:ext cx="9144000" cy="2667000"/>
          </a:xfrm>
        </p:spPr>
        <p:txBody>
          <a:bodyPr/>
          <a:lstStyle/>
          <a:p>
            <a: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Computación de Altas Prestaciones (HPC) </a:t>
            </a:r>
            <a:r>
              <a:rPr lang="es-ES" i="1"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parte 2 “A” - </a:t>
            </a:r>
            <a: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GPU</a:t>
            </a:r>
          </a:p>
        </p:txBody>
      </p:sp>
      <p:sp>
        <p:nvSpPr>
          <p:cNvPr id="4" name="Subtítulo 2"/>
          <p:cNvSpPr txBox="1">
            <a:spLocks/>
          </p:cNvSpPr>
          <p:nvPr/>
        </p:nvSpPr>
        <p:spPr>
          <a:xfrm>
            <a:off x="1255713" y="5638800"/>
            <a:ext cx="9677399" cy="457200"/>
          </a:xfrm>
          <a:prstGeom prst="rect">
            <a:avLst/>
          </a:prstGeom>
          <a:noFill/>
          <a:ln>
            <a:noFill/>
          </a:ln>
          <a:effectLst>
            <a:glow rad="114300">
              <a:schemeClr val="accent1">
                <a:satMod val="175000"/>
                <a:alpha val="40000"/>
              </a:schemeClr>
            </a:glow>
          </a:effectLst>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r>
              <a:rPr lang="es-ES" i="1" dirty="0">
                <a:ln w="15875">
                  <a:solidFill>
                    <a:schemeClr val="accent2"/>
                  </a:solidFill>
                </a:ln>
                <a:solidFill>
                  <a:schemeClr val="accent2"/>
                </a:solidFill>
                <a:effectLst>
                  <a:glow rad="101600">
                    <a:schemeClr val="accent2">
                      <a:satMod val="175000"/>
                      <a:alpha val="40000"/>
                    </a:schemeClr>
                  </a:glow>
                </a:effectLst>
              </a:rPr>
              <a:t>Sistemas Operativos Avanzados				Waldo A. Valiente</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Agenda Clase 2 “A”</a:t>
            </a:r>
          </a:p>
        </p:txBody>
      </p:sp>
      <p:sp>
        <p:nvSpPr>
          <p:cNvPr id="3" name="Marcador de contenido 2"/>
          <p:cNvSpPr>
            <a:spLocks noGrp="1"/>
          </p:cNvSpPr>
          <p:nvPr>
            <p:ph idx="1"/>
          </p:nvPr>
        </p:nvSpPr>
        <p:spPr>
          <a:xfrm>
            <a:off x="4710022" y="1905000"/>
            <a:ext cx="5803990" cy="4038600"/>
          </a:xfrm>
        </p:spPr>
        <p:txBody>
          <a:bodyPr>
            <a:normAutofit/>
          </a:bodyPr>
          <a:lstStyle/>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Historia. </a:t>
            </a:r>
            <a:r>
              <a:rPr lang="es-ES" spc="300" dirty="0">
                <a:ln w="15875">
                  <a:solidFill>
                    <a:schemeClr val="tx1"/>
                  </a:solidFill>
                </a:ln>
                <a:effectLst>
                  <a:glow rad="114300">
                    <a:srgbClr val="92D050">
                      <a:alpha val="40000"/>
                    </a:srgbClr>
                  </a:glow>
                </a:effectLst>
                <a:sym typeface="Wingdings" panose="05000000000000000000" pitchFamily="2" charset="2"/>
              </a:rPr>
              <a:t></a:t>
            </a:r>
            <a:endParaRPr lang="es-ES" spc="300" dirty="0">
              <a:ln w="15875">
                <a:solidFill>
                  <a:schemeClr val="tx1"/>
                </a:solidFill>
              </a:ln>
              <a:effectLst>
                <a:glow rad="114300">
                  <a:srgbClr val="92D050">
                    <a:alpha val="40000"/>
                  </a:srgbClr>
                </a:glow>
              </a:effectLst>
            </a:endParaRP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Filosofía GPU.</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del GPGPU.</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Evolución GPU.</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División de memoria.</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No todo lo que brilla es </a:t>
            </a:r>
            <a:r>
              <a:rPr lang="es-ES" spc="300" dirty="0">
                <a:ln w="15875">
                  <a:solidFill>
                    <a:srgbClr val="00B050"/>
                  </a:solidFill>
                </a:ln>
                <a:solidFill>
                  <a:srgbClr val="FFFF00"/>
                </a:solidFill>
                <a:effectLst>
                  <a:glow rad="114300">
                    <a:srgbClr val="92D050">
                      <a:alpha val="40000"/>
                    </a:srgbClr>
                  </a:glow>
                </a:effectLst>
              </a:rPr>
              <a:t>oro</a:t>
            </a:r>
            <a:r>
              <a:rPr lang="es-ES" spc="300" dirty="0">
                <a:ln w="15875">
                  <a:solidFill>
                    <a:srgbClr val="00B050"/>
                  </a:solidFill>
                </a:ln>
                <a:solidFill>
                  <a:srgbClr val="00B050"/>
                </a:solidFill>
                <a:effectLst>
                  <a:glow rad="114300">
                    <a:srgbClr val="92D050">
                      <a:alpha val="40000"/>
                    </a:srgbClr>
                  </a:glow>
                </a:effectLst>
              </a:rPr>
              <a:t>.</a:t>
            </a:r>
          </a:p>
        </p:txBody>
      </p:sp>
    </p:spTree>
    <p:extLst>
      <p:ext uri="{BB962C8B-B14F-4D97-AF65-F5344CB8AC3E}">
        <p14:creationId xmlns:p14="http://schemas.microsoft.com/office/powerpoint/2010/main" val="492398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2870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Primer sistema casero de videojuegos (</a:t>
            </a:r>
            <a:r>
              <a:rPr lang="es-ES" sz="3200" spc="300" dirty="0" err="1">
                <a:ln w="15875">
                  <a:solidFill>
                    <a:srgbClr val="00B050"/>
                  </a:solidFill>
                </a:ln>
                <a:solidFill>
                  <a:srgbClr val="00B050"/>
                </a:solidFill>
                <a:effectLst>
                  <a:glow rad="114300">
                    <a:srgbClr val="92D050">
                      <a:alpha val="40000"/>
                    </a:srgbClr>
                  </a:glow>
                </a:effectLst>
              </a:rPr>
              <a:t>Magnavox</a:t>
            </a:r>
            <a:r>
              <a:rPr lang="es-ES" sz="3200" spc="300" dirty="0">
                <a:ln w="15875">
                  <a:solidFill>
                    <a:srgbClr val="00B050"/>
                  </a:solidFill>
                </a:ln>
                <a:solidFill>
                  <a:srgbClr val="00B050"/>
                </a:solidFill>
                <a:effectLst>
                  <a:glow rad="114300">
                    <a:srgbClr val="92D050">
                      <a:alpha val="40000"/>
                    </a:srgbClr>
                  </a:glow>
                </a:effectLst>
              </a:rPr>
              <a:t> </a:t>
            </a:r>
            <a:r>
              <a:rPr lang="es-ES" sz="3200" spc="300" dirty="0" err="1">
                <a:ln w="15875">
                  <a:solidFill>
                    <a:srgbClr val="00B050"/>
                  </a:solidFill>
                </a:ln>
                <a:solidFill>
                  <a:srgbClr val="00B050"/>
                </a:solidFill>
                <a:effectLst>
                  <a:glow rad="114300">
                    <a:srgbClr val="92D050">
                      <a:alpha val="40000"/>
                    </a:srgbClr>
                  </a:glow>
                </a:effectLst>
              </a:rPr>
              <a:t>Odyssey</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1972</a:t>
            </a:r>
            <a:endParaRPr lang="es-AR" b="1" dirty="0">
              <a:solidFill>
                <a:schemeClr val="tx1"/>
              </a:solidFill>
              <a:latin typeface="Arial Narrow" panose="020B0606020202030204" pitchFamily="34" charset="0"/>
            </a:endParaRPr>
          </a:p>
        </p:txBody>
      </p:sp>
      <p:pic>
        <p:nvPicPr>
          <p:cNvPr id="18444" name="Picture 12" descr="http://static.batanga.com/sites/default/files/styles/full/public/gamer.batanga.com/files/Magnavox-Odyssey.jpg?itok=lgckXyN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 y="3326524"/>
            <a:ext cx="6143625" cy="2943225"/>
          </a:xfrm>
          <a:prstGeom prst="rect">
            <a:avLst/>
          </a:prstGeom>
          <a:noFill/>
          <a:extLst>
            <a:ext uri="{909E8E84-426E-40DD-AFC4-6F175D3DCCD1}">
              <a14:hiddenFill xmlns:a14="http://schemas.microsoft.com/office/drawing/2010/main">
                <a:solidFill>
                  <a:srgbClr val="FFFFFF"/>
                </a:solidFill>
              </a14:hiddenFill>
            </a:ext>
          </a:extLst>
        </p:spPr>
      </p:pic>
      <p:pic>
        <p:nvPicPr>
          <p:cNvPr id="18446" name="Picture 14" descr="http://www.edwardsamuels.com/illustratedstory/chapter%204/pong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8812" y="2430517"/>
            <a:ext cx="4419600" cy="4299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20079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3999"/>
            <a:ext cx="10287000" cy="1173577"/>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Con apoyo de las universidades. Surgen los primeros algoritmos de </a:t>
            </a:r>
            <a:r>
              <a:rPr lang="es-ES" sz="3200" spc="300" dirty="0" err="1">
                <a:ln w="15875">
                  <a:solidFill>
                    <a:srgbClr val="00B050"/>
                  </a:solidFill>
                </a:ln>
                <a:solidFill>
                  <a:srgbClr val="00B050"/>
                </a:solidFill>
                <a:effectLst>
                  <a:glow rad="114300">
                    <a:srgbClr val="92D050">
                      <a:alpha val="40000"/>
                    </a:srgbClr>
                  </a:glow>
                </a:effectLst>
              </a:rPr>
              <a:t>shaders</a:t>
            </a:r>
            <a:endParaRPr lang="es-ES" sz="3200" spc="300" dirty="0">
              <a:ln w="15875">
                <a:solidFill>
                  <a:srgbClr val="00B050"/>
                </a:solidFill>
              </a:ln>
              <a:solidFill>
                <a:srgbClr val="00B050"/>
              </a:solidFill>
              <a:effectLst>
                <a:glow rad="114300">
                  <a:srgbClr val="92D050">
                    <a:alpha val="40000"/>
                  </a:srgbClr>
                </a:glow>
              </a:effectLst>
            </a:endParaRPr>
          </a:p>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70’</a:t>
            </a:r>
            <a:r>
              <a:rPr lang="es-AR" b="1" dirty="0">
                <a:solidFill>
                  <a:schemeClr val="tx1"/>
                </a:solidFill>
                <a:latin typeface="Arial Narrow" panose="020B0606020202030204" pitchFamily="34" charset="0"/>
              </a:rPr>
              <a:t>s</a:t>
            </a:r>
          </a:p>
        </p:txBody>
      </p:sp>
      <p:pic>
        <p:nvPicPr>
          <p:cNvPr id="10242" name="Picture 2" descr="https://upload.wikimedia.org/wikipedia/commons/thumb/8/84/Phong-shading-sample.jpg/400px-Phong-shading-samp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75" y="2797137"/>
            <a:ext cx="4639642" cy="200664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upload.wikimedia.org/wikipedia/commons/thumb/0/0a/Bump-map-demo-full.png/400px-Bump-map-demo-ful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3399" y="2697576"/>
            <a:ext cx="4936517" cy="174617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6673398" y="4452036"/>
            <a:ext cx="4964169" cy="369332"/>
          </a:xfrm>
          <a:prstGeom prst="rect">
            <a:avLst/>
          </a:prstGeom>
          <a:solidFill>
            <a:schemeClr val="tx1"/>
          </a:solid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Bump mapping</a:t>
            </a:r>
          </a:p>
        </p:txBody>
      </p:sp>
      <p:cxnSp>
        <p:nvCxnSpPr>
          <p:cNvPr id="4" name="Conector recto de flecha 3"/>
          <p:cNvCxnSpPr/>
          <p:nvPr/>
        </p:nvCxnSpPr>
        <p:spPr>
          <a:xfrm flipH="1" flipV="1">
            <a:off x="1333051" y="3287661"/>
            <a:ext cx="196206" cy="210064"/>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flipV="1">
            <a:off x="1879182" y="3211461"/>
            <a:ext cx="37121" cy="286264"/>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flipV="1">
            <a:off x="3656026" y="3176179"/>
            <a:ext cx="346299" cy="304800"/>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H="1" flipV="1">
            <a:off x="4154725" y="3107092"/>
            <a:ext cx="17015" cy="373887"/>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1" name="Forma libre 20"/>
          <p:cNvSpPr/>
          <p:nvPr/>
        </p:nvSpPr>
        <p:spPr>
          <a:xfrm>
            <a:off x="3650871" y="3056455"/>
            <a:ext cx="516406" cy="112744"/>
          </a:xfrm>
          <a:custGeom>
            <a:avLst/>
            <a:gdLst>
              <a:gd name="connsiteX0" fmla="*/ 0 w 516406"/>
              <a:gd name="connsiteY0" fmla="*/ 112744 h 112744"/>
              <a:gd name="connsiteX1" fmla="*/ 200642 w 516406"/>
              <a:gd name="connsiteY1" fmla="*/ 911 h 112744"/>
              <a:gd name="connsiteX2" fmla="*/ 516406 w 516406"/>
              <a:gd name="connsiteY2" fmla="*/ 56827 h 112744"/>
              <a:gd name="connsiteX3" fmla="*/ 516406 w 516406"/>
              <a:gd name="connsiteY3" fmla="*/ 56827 h 112744"/>
            </a:gdLst>
            <a:ahLst/>
            <a:cxnLst>
              <a:cxn ang="0">
                <a:pos x="connsiteX0" y="connsiteY0"/>
              </a:cxn>
              <a:cxn ang="0">
                <a:pos x="connsiteX1" y="connsiteY1"/>
              </a:cxn>
              <a:cxn ang="0">
                <a:pos x="connsiteX2" y="connsiteY2"/>
              </a:cxn>
              <a:cxn ang="0">
                <a:pos x="connsiteX3" y="connsiteY3"/>
              </a:cxn>
            </a:cxnLst>
            <a:rect l="l" t="t" r="r" b="b"/>
            <a:pathLst>
              <a:path w="516406" h="112744">
                <a:moveTo>
                  <a:pt x="0" y="112744"/>
                </a:moveTo>
                <a:cubicBezTo>
                  <a:pt x="57287" y="61487"/>
                  <a:pt x="114574" y="10230"/>
                  <a:pt x="200642" y="911"/>
                </a:cubicBezTo>
                <a:cubicBezTo>
                  <a:pt x="286710" y="-8408"/>
                  <a:pt x="516406" y="56827"/>
                  <a:pt x="516406" y="56827"/>
                </a:cubicBezTo>
                <a:lnTo>
                  <a:pt x="516406" y="56827"/>
                </a:lnTo>
              </a:path>
            </a:pathLst>
          </a:custGeom>
          <a:noFill/>
          <a:ln>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CuadroTexto 21"/>
          <p:cNvSpPr txBox="1"/>
          <p:nvPr/>
        </p:nvSpPr>
        <p:spPr>
          <a:xfrm>
            <a:off x="8174831" y="3352800"/>
            <a:ext cx="341760" cy="424732"/>
          </a:xfrm>
          <a:prstGeom prst="rect">
            <a:avLst/>
          </a:prstGeom>
          <a:solidFill>
            <a:schemeClr val="tx1"/>
          </a:solidFill>
          <a:ln>
            <a:solidFill>
              <a:schemeClr val="bg1">
                <a:lumMod val="50000"/>
                <a:lumOff val="50000"/>
              </a:schemeClr>
            </a:solidFill>
          </a:ln>
        </p:spPr>
        <p:txBody>
          <a:bodyPr wrap="none" rtlCol="0">
            <a:spAutoFit/>
          </a:bodyPr>
          <a:lstStyle/>
          <a:p>
            <a:pPr>
              <a:lnSpc>
                <a:spcPct val="90000"/>
              </a:lnSpc>
            </a:pPr>
            <a:r>
              <a:rPr lang="es-AR" sz="2400" dirty="0">
                <a:solidFill>
                  <a:schemeClr val="bg2"/>
                </a:solidFill>
              </a:rPr>
              <a:t>+</a:t>
            </a:r>
          </a:p>
        </p:txBody>
      </p:sp>
      <p:sp>
        <p:nvSpPr>
          <p:cNvPr id="25" name="CuadroTexto 24"/>
          <p:cNvSpPr txBox="1"/>
          <p:nvPr/>
        </p:nvSpPr>
        <p:spPr>
          <a:xfrm>
            <a:off x="9846926" y="3352800"/>
            <a:ext cx="341760" cy="424732"/>
          </a:xfrm>
          <a:prstGeom prst="rect">
            <a:avLst/>
          </a:prstGeom>
          <a:solidFill>
            <a:schemeClr val="tx1"/>
          </a:solidFill>
          <a:ln>
            <a:solidFill>
              <a:schemeClr val="bg1">
                <a:lumMod val="50000"/>
                <a:lumOff val="50000"/>
              </a:schemeClr>
            </a:solidFill>
          </a:ln>
        </p:spPr>
        <p:txBody>
          <a:bodyPr wrap="square" rtlCol="0">
            <a:spAutoFit/>
          </a:bodyPr>
          <a:lstStyle/>
          <a:p>
            <a:pPr>
              <a:lnSpc>
                <a:spcPct val="90000"/>
              </a:lnSpc>
            </a:pPr>
            <a:r>
              <a:rPr lang="es-AR" sz="2400" dirty="0">
                <a:solidFill>
                  <a:schemeClr val="bg2"/>
                </a:solidFill>
              </a:rPr>
              <a:t>=</a:t>
            </a:r>
          </a:p>
        </p:txBody>
      </p:sp>
      <p:cxnSp>
        <p:nvCxnSpPr>
          <p:cNvPr id="18" name="Conector recto de flecha 17"/>
          <p:cNvCxnSpPr/>
          <p:nvPr/>
        </p:nvCxnSpPr>
        <p:spPr>
          <a:xfrm flipH="1" flipV="1">
            <a:off x="1584297" y="3220634"/>
            <a:ext cx="146950" cy="277092"/>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flipV="1">
            <a:off x="2117688" y="3232448"/>
            <a:ext cx="74240" cy="265277"/>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flipV="1">
            <a:off x="2302745" y="3282747"/>
            <a:ext cx="117412" cy="214979"/>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flipV="1">
            <a:off x="2491909" y="3327180"/>
            <a:ext cx="197881" cy="170545"/>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flipV="1">
            <a:off x="2628229" y="3412451"/>
            <a:ext cx="250725" cy="85274"/>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flipH="1" flipV="1">
            <a:off x="1132613" y="3373034"/>
            <a:ext cx="251964" cy="117267"/>
          </a:xfrm>
          <a:prstGeom prst="straightConnector1">
            <a:avLst/>
          </a:prstGeom>
          <a:ln w="25400">
            <a:solidFill>
              <a:schemeClr val="tx1">
                <a:lumMod val="95000"/>
              </a:schemeClr>
            </a:solidFill>
            <a:miter lim="800000"/>
            <a:tailEnd type="triangle"/>
          </a:ln>
        </p:spPr>
        <p:style>
          <a:lnRef idx="1">
            <a:schemeClr val="accent1"/>
          </a:lnRef>
          <a:fillRef idx="0">
            <a:schemeClr val="accent1"/>
          </a:fillRef>
          <a:effectRef idx="0">
            <a:schemeClr val="accent1"/>
          </a:effectRef>
          <a:fontRef idx="minor">
            <a:schemeClr val="tx1"/>
          </a:fontRef>
        </p:style>
      </p:cxnSp>
      <p:pic>
        <p:nvPicPr>
          <p:cNvPr id="28" name="Picture 2" descr="http://alexrodgers.co.uk/wp-content/uploads/2014/08/phong.png">
            <a:extLst>
              <a:ext uri="{FF2B5EF4-FFF2-40B4-BE49-F238E27FC236}">
                <a16:creationId xmlns:a16="http://schemas.microsoft.com/office/drawing/2014/main" id="{2D165F55-3BCF-4193-AEC7-EBE9BC9D54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8954" y="4896048"/>
            <a:ext cx="6583053" cy="1890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0487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2870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IBM PC (</a:t>
            </a:r>
            <a:r>
              <a:rPr lang="es-ES" sz="3200" i="1" spc="300" dirty="0">
                <a:ln w="15875">
                  <a:solidFill>
                    <a:srgbClr val="00B050"/>
                  </a:solidFill>
                </a:ln>
                <a:solidFill>
                  <a:srgbClr val="00B050"/>
                </a:solidFill>
                <a:effectLst>
                  <a:glow rad="114300">
                    <a:srgbClr val="92D050">
                      <a:alpha val="40000"/>
                    </a:srgbClr>
                  </a:glow>
                </a:effectLst>
              </a:rPr>
              <a:t>con placa externa de video CGA</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3200" b="1" dirty="0">
                <a:solidFill>
                  <a:schemeClr val="tx1"/>
                </a:solidFill>
                <a:latin typeface="Arial Narrow" panose="020B0606020202030204" pitchFamily="34" charset="0"/>
              </a:rPr>
              <a:t>1981</a:t>
            </a:r>
            <a:endParaRPr lang="es-AR" b="1" dirty="0">
              <a:solidFill>
                <a:schemeClr val="tx1"/>
              </a:solidFill>
              <a:latin typeface="Arial Narrow" panose="020B0606020202030204" pitchFamily="34" charset="0"/>
            </a:endParaRPr>
          </a:p>
        </p:txBody>
      </p:sp>
      <p:pic>
        <p:nvPicPr>
          <p:cNvPr id="7" name="Picture 2" descr="IBM PC 51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 y="2636838"/>
            <a:ext cx="5012789" cy="362743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4"/>
          <a:stretch>
            <a:fillRect/>
          </a:stretch>
        </p:blipFill>
        <p:spPr>
          <a:xfrm>
            <a:off x="5789612" y="2636838"/>
            <a:ext cx="5791200" cy="3703601"/>
          </a:xfrm>
          <a:prstGeom prst="rect">
            <a:avLst/>
          </a:prstGeom>
        </p:spPr>
      </p:pic>
    </p:spTree>
    <p:extLst>
      <p:ext uri="{BB962C8B-B14F-4D97-AF65-F5344CB8AC3E}">
        <p14:creationId xmlns:p14="http://schemas.microsoft.com/office/powerpoint/2010/main" val="182675517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2870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IBM PC (</a:t>
            </a:r>
            <a:r>
              <a:rPr lang="es-ES" sz="3200" i="1" spc="300" dirty="0">
                <a:ln w="15875">
                  <a:solidFill>
                    <a:srgbClr val="00B050"/>
                  </a:solidFill>
                </a:ln>
                <a:solidFill>
                  <a:srgbClr val="00B050"/>
                </a:solidFill>
                <a:effectLst>
                  <a:glow rad="114300">
                    <a:srgbClr val="92D050">
                      <a:alpha val="40000"/>
                    </a:srgbClr>
                  </a:glow>
                </a:effectLst>
              </a:rPr>
              <a:t>con placa externa de video CGA</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3200" b="1" dirty="0">
                <a:solidFill>
                  <a:schemeClr val="tx1"/>
                </a:solidFill>
                <a:latin typeface="Arial Narrow" panose="020B0606020202030204" pitchFamily="34" charset="0"/>
              </a:rPr>
              <a:t>1981</a:t>
            </a:r>
            <a:endParaRPr lang="es-AR" b="1" dirty="0">
              <a:solidFill>
                <a:schemeClr val="tx1"/>
              </a:solidFill>
              <a:latin typeface="Arial Narrow" panose="020B0606020202030204" pitchFamily="34" charset="0"/>
            </a:endParaRPr>
          </a:p>
        </p:txBody>
      </p:sp>
      <p:pic>
        <p:nvPicPr>
          <p:cNvPr id="3" name="Imagen 2">
            <a:extLst>
              <a:ext uri="{FF2B5EF4-FFF2-40B4-BE49-F238E27FC236}">
                <a16:creationId xmlns:a16="http://schemas.microsoft.com/office/drawing/2014/main" id="{38406F1A-8BA1-4CFA-AC1E-A6D12F56DCE1}"/>
              </a:ext>
            </a:extLst>
          </p:cNvPr>
          <p:cNvPicPr>
            <a:picLocks noChangeAspect="1"/>
          </p:cNvPicPr>
          <p:nvPr/>
        </p:nvPicPr>
        <p:blipFill>
          <a:blip r:embed="rId3"/>
          <a:stretch>
            <a:fillRect/>
          </a:stretch>
        </p:blipFill>
        <p:spPr>
          <a:xfrm>
            <a:off x="989012" y="2394792"/>
            <a:ext cx="9644708" cy="4389500"/>
          </a:xfrm>
          <a:prstGeom prst="rect">
            <a:avLst/>
          </a:prstGeom>
        </p:spPr>
      </p:pic>
    </p:spTree>
    <p:extLst>
      <p:ext uri="{BB962C8B-B14F-4D97-AF65-F5344CB8AC3E}">
        <p14:creationId xmlns:p14="http://schemas.microsoft.com/office/powerpoint/2010/main" val="308576247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Tarjeta gráfica VGA (</a:t>
            </a:r>
            <a:r>
              <a:rPr lang="es-ES" sz="3200" i="1" spc="300" dirty="0" err="1">
                <a:ln w="15875">
                  <a:solidFill>
                    <a:srgbClr val="00B050"/>
                  </a:solidFill>
                </a:ln>
                <a:solidFill>
                  <a:srgbClr val="00B050"/>
                </a:solidFill>
                <a:effectLst>
                  <a:glow rad="114300">
                    <a:srgbClr val="92D050">
                      <a:alpha val="40000"/>
                    </a:srgbClr>
                  </a:glow>
                </a:effectLst>
              </a:rPr>
              <a:t>King's</a:t>
            </a:r>
            <a:r>
              <a:rPr lang="es-ES" sz="3200" i="1" spc="300" dirty="0">
                <a:ln w="15875">
                  <a:solidFill>
                    <a:srgbClr val="00B050"/>
                  </a:solidFill>
                </a:ln>
                <a:solidFill>
                  <a:srgbClr val="00B050"/>
                </a:solidFill>
                <a:effectLst>
                  <a:glow rad="114300">
                    <a:srgbClr val="92D050">
                      <a:alpha val="40000"/>
                    </a:srgbClr>
                  </a:glow>
                </a:effectLst>
              </a:rPr>
              <a:t> </a:t>
            </a:r>
            <a:r>
              <a:rPr lang="es-ES" sz="3200" i="1" spc="300" dirty="0" err="1">
                <a:ln w="15875">
                  <a:solidFill>
                    <a:srgbClr val="00B050"/>
                  </a:solidFill>
                </a:ln>
                <a:solidFill>
                  <a:srgbClr val="00B050"/>
                </a:solidFill>
                <a:effectLst>
                  <a:glow rad="114300">
                    <a:srgbClr val="92D050">
                      <a:alpha val="40000"/>
                    </a:srgbClr>
                  </a:glow>
                </a:effectLst>
              </a:rPr>
              <a:t>Quest</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3200" b="1" dirty="0">
                <a:solidFill>
                  <a:schemeClr val="tx1"/>
                </a:solidFill>
                <a:latin typeface="Arial Narrow" panose="020B0606020202030204" pitchFamily="34" charset="0"/>
              </a:rPr>
              <a:t>1987</a:t>
            </a:r>
            <a:endParaRPr lang="es-AR" b="1" dirty="0">
              <a:solidFill>
                <a:schemeClr val="tx1"/>
              </a:solidFill>
              <a:latin typeface="Arial Narrow" panose="020B0606020202030204" pitchFamily="34" charset="0"/>
            </a:endParaRPr>
          </a:p>
        </p:txBody>
      </p:sp>
      <p:pic>
        <p:nvPicPr>
          <p:cNvPr id="7" name="Picture 2" descr="http://i.ebayimg.com/00/s/MTAwNVgxMzY0/z/x0IAAOSwpDdVTuu7/$_1.JPG">
            <a:extLst>
              <a:ext uri="{FF2B5EF4-FFF2-40B4-BE49-F238E27FC236}">
                <a16:creationId xmlns:a16="http://schemas.microsoft.com/office/drawing/2014/main" id="{51EBC3D0-9C07-4B4D-8F4C-28CD0E2501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8612" y="2666999"/>
            <a:ext cx="3810000" cy="28003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media1.gameinformer.com/filestorage/CommunityServer.Components.SiteFiles/imagefeed/featured/activision2014/sierra/KQSierra-610.jpg">
            <a:extLst>
              <a:ext uri="{FF2B5EF4-FFF2-40B4-BE49-F238E27FC236}">
                <a16:creationId xmlns:a16="http://schemas.microsoft.com/office/drawing/2014/main" id="{B3EE0199-2294-47A1-B146-EBF8DB74C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4098" y="2666999"/>
            <a:ext cx="5695908" cy="322145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perspectiveContrastingLeftFacing"/>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67954220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Tarjeta gráfica VGA (</a:t>
            </a:r>
            <a:r>
              <a:rPr lang="es-ES" sz="3200" i="1" spc="300" dirty="0" err="1">
                <a:ln w="15875">
                  <a:solidFill>
                    <a:srgbClr val="00B050"/>
                  </a:solidFill>
                </a:ln>
                <a:solidFill>
                  <a:srgbClr val="00B050"/>
                </a:solidFill>
                <a:effectLst>
                  <a:glow rad="114300">
                    <a:srgbClr val="92D050">
                      <a:alpha val="40000"/>
                    </a:srgbClr>
                  </a:glow>
                </a:effectLst>
              </a:rPr>
              <a:t>King's</a:t>
            </a:r>
            <a:r>
              <a:rPr lang="es-ES" sz="3200" i="1" spc="300" dirty="0">
                <a:ln w="15875">
                  <a:solidFill>
                    <a:srgbClr val="00B050"/>
                  </a:solidFill>
                </a:ln>
                <a:solidFill>
                  <a:srgbClr val="00B050"/>
                </a:solidFill>
                <a:effectLst>
                  <a:glow rad="114300">
                    <a:srgbClr val="92D050">
                      <a:alpha val="40000"/>
                    </a:srgbClr>
                  </a:glow>
                </a:effectLst>
              </a:rPr>
              <a:t> </a:t>
            </a:r>
            <a:r>
              <a:rPr lang="es-ES" sz="3200" i="1" spc="300" dirty="0" err="1">
                <a:ln w="15875">
                  <a:solidFill>
                    <a:srgbClr val="00B050"/>
                  </a:solidFill>
                </a:ln>
                <a:solidFill>
                  <a:srgbClr val="00B050"/>
                </a:solidFill>
                <a:effectLst>
                  <a:glow rad="114300">
                    <a:srgbClr val="92D050">
                      <a:alpha val="40000"/>
                    </a:srgbClr>
                  </a:glow>
                </a:effectLst>
              </a:rPr>
              <a:t>Quest</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3200" b="1" dirty="0">
                <a:solidFill>
                  <a:schemeClr val="tx1"/>
                </a:solidFill>
                <a:latin typeface="Arial Narrow" panose="020B0606020202030204" pitchFamily="34" charset="0"/>
              </a:rPr>
              <a:t>1987</a:t>
            </a:r>
            <a:endParaRPr lang="es-AR" b="1" dirty="0">
              <a:solidFill>
                <a:schemeClr val="tx1"/>
              </a:solidFill>
              <a:latin typeface="Arial Narrow" panose="020B0606020202030204" pitchFamily="34" charset="0"/>
            </a:endParaRPr>
          </a:p>
        </p:txBody>
      </p:sp>
      <p:pic>
        <p:nvPicPr>
          <p:cNvPr id="2" name="Imagen 1">
            <a:extLst>
              <a:ext uri="{FF2B5EF4-FFF2-40B4-BE49-F238E27FC236}">
                <a16:creationId xmlns:a16="http://schemas.microsoft.com/office/drawing/2014/main" id="{300B2C89-ED9D-4588-8A1E-1E1AC3869F64}"/>
              </a:ext>
            </a:extLst>
          </p:cNvPr>
          <p:cNvPicPr>
            <a:picLocks noChangeAspect="1"/>
          </p:cNvPicPr>
          <p:nvPr/>
        </p:nvPicPr>
        <p:blipFill>
          <a:blip r:embed="rId3"/>
          <a:stretch>
            <a:fillRect/>
          </a:stretch>
        </p:blipFill>
        <p:spPr>
          <a:xfrm>
            <a:off x="2823511" y="2071636"/>
            <a:ext cx="7456201" cy="4677034"/>
          </a:xfrm>
          <a:prstGeom prst="rect">
            <a:avLst/>
          </a:prstGeom>
        </p:spPr>
      </p:pic>
    </p:spTree>
    <p:extLst>
      <p:ext uri="{BB962C8B-B14F-4D97-AF65-F5344CB8AC3E}">
        <p14:creationId xmlns:p14="http://schemas.microsoft.com/office/powerpoint/2010/main" val="3554032990"/>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Siguiente guerra de consolas juegos (</a:t>
            </a:r>
            <a:r>
              <a:rPr lang="es-ES" sz="2800" spc="300" dirty="0">
                <a:ln w="15875">
                  <a:solidFill>
                    <a:srgbClr val="00B050"/>
                  </a:solidFill>
                </a:ln>
                <a:solidFill>
                  <a:srgbClr val="00B050"/>
                </a:solidFill>
                <a:effectLst>
                  <a:glow rad="114300">
                    <a:srgbClr val="92D050">
                      <a:alpha val="40000"/>
                    </a:srgbClr>
                  </a:glow>
                </a:effectLst>
              </a:rPr>
              <a:t>Atari vs SNES</a:t>
            </a:r>
            <a:r>
              <a:rPr lang="es-ES" sz="3200" spc="300" dirty="0">
                <a:ln w="15875">
                  <a:solidFill>
                    <a:srgbClr val="00B050"/>
                  </a:solidFill>
                </a:ln>
                <a:solidFill>
                  <a:srgbClr val="00B050"/>
                </a:solidFill>
                <a:effectLst>
                  <a:glow rad="114300">
                    <a:srgbClr val="92D050">
                      <a:alpha val="40000"/>
                    </a:srgbClr>
                  </a:glow>
                </a:effectLst>
              </a:rPr>
              <a:t>)</a:t>
            </a: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3200" b="1" dirty="0">
                <a:solidFill>
                  <a:schemeClr val="tx1"/>
                </a:solidFill>
                <a:latin typeface="Arial Narrow" panose="020B0606020202030204" pitchFamily="34" charset="0"/>
              </a:rPr>
              <a:t>80’s</a:t>
            </a:r>
            <a:endParaRPr lang="es-AR" b="1" dirty="0">
              <a:solidFill>
                <a:schemeClr val="tx1"/>
              </a:solidFill>
              <a:latin typeface="Arial Narrow" panose="020B0606020202030204" pitchFamily="34" charset="0"/>
            </a:endParaRPr>
          </a:p>
        </p:txBody>
      </p:sp>
      <p:pic>
        <p:nvPicPr>
          <p:cNvPr id="8" name="Picture 2" descr="http://www.geardiary.com/wp-content/uploads/2012/10/Atari26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2" y="2971799"/>
            <a:ext cx="4978749" cy="29569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www.animecion.com/wp-content/uploads/2010/10/N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6412" y="2971800"/>
            <a:ext cx="4080570" cy="2956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12754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Primera tarjeta con soporte 3D (S3 </a:t>
            </a:r>
            <a:r>
              <a:rPr lang="es-ES" sz="3200" spc="300" dirty="0" err="1">
                <a:ln w="15875">
                  <a:solidFill>
                    <a:srgbClr val="00B050"/>
                  </a:solidFill>
                </a:ln>
                <a:solidFill>
                  <a:srgbClr val="00B050"/>
                </a:solidFill>
                <a:effectLst>
                  <a:glow rad="114300">
                    <a:srgbClr val="92D050">
                      <a:alpha val="40000"/>
                    </a:srgbClr>
                  </a:glow>
                </a:effectLst>
              </a:rPr>
              <a:t>ViRGE</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1995</a:t>
            </a:r>
            <a:endParaRPr lang="es-AR" b="1" dirty="0">
              <a:solidFill>
                <a:schemeClr val="tx1"/>
              </a:solidFill>
              <a:latin typeface="Arial Narrow" panose="020B0606020202030204" pitchFamily="34" charset="0"/>
            </a:endParaRPr>
          </a:p>
        </p:txBody>
      </p:sp>
      <p:pic>
        <p:nvPicPr>
          <p:cNvPr id="27650" name="Picture 2" descr="https://upload.wikimedia.org/wikipedia/commons/thumb/f/f8/DIAMONDSTEALTH3D2000-top.JPG/220px-DIAMONDSTEALTH3D2000-to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0212" y="2883473"/>
            <a:ext cx="6024288" cy="3610147"/>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7C26CB53-1DCD-4F80-BAD4-646E4CABBB6A}"/>
              </a:ext>
            </a:extLst>
          </p:cNvPr>
          <p:cNvSpPr txBox="1"/>
          <p:nvPr/>
        </p:nvSpPr>
        <p:spPr>
          <a:xfrm>
            <a:off x="9420185" y="4011522"/>
            <a:ext cx="2092239" cy="1077218"/>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135 MHz</a:t>
            </a:r>
          </a:p>
          <a:p>
            <a:r>
              <a:rPr lang="es-AR" sz="3200" dirty="0">
                <a:solidFill>
                  <a:srgbClr val="FFC000">
                    <a:lumMod val="60000"/>
                    <a:lumOff val="40000"/>
                  </a:srgbClr>
                </a:solidFill>
                <a:latin typeface="Calibri" panose="020F0502020204030204"/>
              </a:rPr>
              <a:t>Hasta 4 MB</a:t>
            </a:r>
          </a:p>
        </p:txBody>
      </p:sp>
      <p:sp>
        <p:nvSpPr>
          <p:cNvPr id="11" name="CuadroTexto 10">
            <a:extLst>
              <a:ext uri="{FF2B5EF4-FFF2-40B4-BE49-F238E27FC236}">
                <a16:creationId xmlns:a16="http://schemas.microsoft.com/office/drawing/2014/main" id="{42F73E0B-FB31-4DD4-A6F5-E3BF4386EB89}"/>
              </a:ext>
            </a:extLst>
          </p:cNvPr>
          <p:cNvSpPr txBox="1"/>
          <p:nvPr/>
        </p:nvSpPr>
        <p:spPr>
          <a:xfrm>
            <a:off x="2970213" y="2276927"/>
            <a:ext cx="6024287" cy="584775"/>
          </a:xfrm>
          <a:prstGeom prst="rect">
            <a:avLst/>
          </a:prstGeom>
          <a:noFill/>
        </p:spPr>
        <p:txBody>
          <a:bodyPr wrap="square" rtlCol="0">
            <a:spAutoFit/>
          </a:bodyPr>
          <a:lstStyle/>
          <a:p>
            <a:r>
              <a:rPr lang="es-AR" sz="3200" dirty="0">
                <a:solidFill>
                  <a:srgbClr val="FFC000">
                    <a:lumMod val="60000"/>
                    <a:lumOff val="40000"/>
                  </a:srgbClr>
                </a:solidFill>
                <a:latin typeface="Calibri" panose="020F0502020204030204"/>
              </a:rPr>
              <a:t>“Desacelerador Gráfico”</a:t>
            </a:r>
          </a:p>
        </p:txBody>
      </p:sp>
    </p:spTree>
    <p:extLst>
      <p:ext uri="{BB962C8B-B14F-4D97-AF65-F5344CB8AC3E}">
        <p14:creationId xmlns:p14="http://schemas.microsoft.com/office/powerpoint/2010/main" val="3446095389"/>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Primera tarjeta con soporte 3D (S3 </a:t>
            </a:r>
            <a:r>
              <a:rPr lang="es-ES" sz="3200" spc="300" dirty="0" err="1">
                <a:ln w="15875">
                  <a:solidFill>
                    <a:srgbClr val="00B050"/>
                  </a:solidFill>
                </a:ln>
                <a:solidFill>
                  <a:srgbClr val="00B050"/>
                </a:solidFill>
                <a:effectLst>
                  <a:glow rad="114300">
                    <a:srgbClr val="92D050">
                      <a:alpha val="40000"/>
                    </a:srgbClr>
                  </a:glow>
                </a:effectLst>
              </a:rPr>
              <a:t>ViRGE</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1995</a:t>
            </a:r>
            <a:endParaRPr lang="es-AR" b="1" dirty="0">
              <a:solidFill>
                <a:schemeClr val="tx1"/>
              </a:solidFill>
              <a:latin typeface="Arial Narrow" panose="020B0606020202030204" pitchFamily="34" charset="0"/>
            </a:endParaRPr>
          </a:p>
        </p:txBody>
      </p:sp>
      <p:sp>
        <p:nvSpPr>
          <p:cNvPr id="16" name="Rectángulo redondeado 4">
            <a:extLst>
              <a:ext uri="{FF2B5EF4-FFF2-40B4-BE49-F238E27FC236}">
                <a16:creationId xmlns:a16="http://schemas.microsoft.com/office/drawing/2014/main" id="{A35237A5-6109-46FE-B0A5-447E2003D666}"/>
              </a:ext>
            </a:extLst>
          </p:cNvPr>
          <p:cNvSpPr/>
          <p:nvPr/>
        </p:nvSpPr>
        <p:spPr>
          <a:xfrm>
            <a:off x="2693137" y="3758723"/>
            <a:ext cx="1828800" cy="1441342"/>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17" name="Rectángulo redondeado 7">
            <a:extLst>
              <a:ext uri="{FF2B5EF4-FFF2-40B4-BE49-F238E27FC236}">
                <a16:creationId xmlns:a16="http://schemas.microsoft.com/office/drawing/2014/main" id="{278A22FA-DF3B-4EE3-B753-922738774F7E}"/>
              </a:ext>
            </a:extLst>
          </p:cNvPr>
          <p:cNvSpPr/>
          <p:nvPr/>
        </p:nvSpPr>
        <p:spPr>
          <a:xfrm>
            <a:off x="7161212" y="2590801"/>
            <a:ext cx="2162030" cy="3733800"/>
          </a:xfrm>
          <a:prstGeom prst="roundRect">
            <a:avLst/>
          </a:prstGeom>
          <a:solidFill>
            <a:srgbClr val="ED7D31">
              <a:lumMod val="75000"/>
            </a:srgbClr>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cxnSp>
        <p:nvCxnSpPr>
          <p:cNvPr id="18" name="Conector recto de flecha 17">
            <a:extLst>
              <a:ext uri="{FF2B5EF4-FFF2-40B4-BE49-F238E27FC236}">
                <a16:creationId xmlns:a16="http://schemas.microsoft.com/office/drawing/2014/main" id="{8E25C982-13B6-4B22-B147-CAFD78D5C64B}"/>
              </a:ext>
            </a:extLst>
          </p:cNvPr>
          <p:cNvCxnSpPr>
            <a:cxnSpLocks/>
            <a:stCxn id="16" idx="3"/>
            <a:endCxn id="17" idx="1"/>
          </p:cNvCxnSpPr>
          <p:nvPr/>
        </p:nvCxnSpPr>
        <p:spPr>
          <a:xfrm flipV="1">
            <a:off x="4521937" y="4457701"/>
            <a:ext cx="2639275" cy="21693"/>
          </a:xfrm>
          <a:prstGeom prst="straightConnector1">
            <a:avLst/>
          </a:prstGeom>
          <a:noFill/>
          <a:ln w="38100" cap="flat" cmpd="sng" algn="ctr">
            <a:solidFill>
              <a:sysClr val="window" lastClr="FFFFFF"/>
            </a:solidFill>
            <a:prstDash val="lgDash"/>
            <a:miter lim="800000"/>
            <a:tailEnd type="triangle"/>
          </a:ln>
          <a:effectLst/>
        </p:spPr>
      </p:cxnSp>
      <p:sp>
        <p:nvSpPr>
          <p:cNvPr id="19" name="Rectángulo redondeado 9">
            <a:extLst>
              <a:ext uri="{FF2B5EF4-FFF2-40B4-BE49-F238E27FC236}">
                <a16:creationId xmlns:a16="http://schemas.microsoft.com/office/drawing/2014/main" id="{2B702565-978D-439A-B460-EF4C30198BE2}"/>
              </a:ext>
            </a:extLst>
          </p:cNvPr>
          <p:cNvSpPr/>
          <p:nvPr/>
        </p:nvSpPr>
        <p:spPr>
          <a:xfrm>
            <a:off x="7327827" y="5037679"/>
            <a:ext cx="1828800" cy="1114170"/>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Primitivas </a:t>
            </a:r>
            <a:r>
              <a:rPr kumimoji="0" lang="es-AR" sz="2000" b="0" i="0" u="none"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Clipping</a:t>
            </a:r>
            <a:endPar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Video MPEG</a:t>
            </a:r>
          </a:p>
        </p:txBody>
      </p:sp>
      <p:sp>
        <p:nvSpPr>
          <p:cNvPr id="20" name="CuadroTexto 19">
            <a:extLst>
              <a:ext uri="{FF2B5EF4-FFF2-40B4-BE49-F238E27FC236}">
                <a16:creationId xmlns:a16="http://schemas.microsoft.com/office/drawing/2014/main" id="{72B64DE5-F3AF-47DB-98ED-8CC734C87F5A}"/>
              </a:ext>
            </a:extLst>
          </p:cNvPr>
          <p:cNvSpPr txBox="1"/>
          <p:nvPr/>
        </p:nvSpPr>
        <p:spPr>
          <a:xfrm>
            <a:off x="7776394" y="2074343"/>
            <a:ext cx="931665" cy="584775"/>
          </a:xfrm>
          <a:prstGeom prst="rect">
            <a:avLst/>
          </a:prstGeom>
          <a:noFill/>
        </p:spPr>
        <p:txBody>
          <a:bodyPr wrap="none" rtlCol="0">
            <a:spAutoFit/>
          </a:bodyPr>
          <a:lstStyle/>
          <a:p>
            <a:r>
              <a:rPr lang="es-AR" sz="3200" dirty="0">
                <a:solidFill>
                  <a:prstClr val="white">
                    <a:lumMod val="95000"/>
                  </a:prstClr>
                </a:solidFill>
                <a:latin typeface="Calibri" panose="020F0502020204030204"/>
              </a:rPr>
              <a:t>GPU</a:t>
            </a:r>
            <a:endParaRPr lang="es-AR" sz="2800" dirty="0">
              <a:solidFill>
                <a:prstClr val="white">
                  <a:lumMod val="95000"/>
                </a:prstClr>
              </a:solidFill>
              <a:latin typeface="Calibri" panose="020F0502020204030204"/>
            </a:endParaRPr>
          </a:p>
        </p:txBody>
      </p:sp>
      <p:sp>
        <p:nvSpPr>
          <p:cNvPr id="21" name="Rectángulo redondeado 12">
            <a:extLst>
              <a:ext uri="{FF2B5EF4-FFF2-40B4-BE49-F238E27FC236}">
                <a16:creationId xmlns:a16="http://schemas.microsoft.com/office/drawing/2014/main" id="{075DACAC-804D-4CCA-A877-9E09D1F5E2E9}"/>
              </a:ext>
            </a:extLst>
          </p:cNvPr>
          <p:cNvSpPr/>
          <p:nvPr/>
        </p:nvSpPr>
        <p:spPr>
          <a:xfrm>
            <a:off x="7265629" y="2752809"/>
            <a:ext cx="2003611" cy="1738320"/>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3D</a:t>
            </a: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2" name="Rectángulo redondeado 15">
            <a:extLst>
              <a:ext uri="{FF2B5EF4-FFF2-40B4-BE49-F238E27FC236}">
                <a16:creationId xmlns:a16="http://schemas.microsoft.com/office/drawing/2014/main" id="{E68B7DA1-ED0A-4BEC-87D0-82BDE22DD094}"/>
              </a:ext>
            </a:extLst>
          </p:cNvPr>
          <p:cNvSpPr/>
          <p:nvPr/>
        </p:nvSpPr>
        <p:spPr>
          <a:xfrm>
            <a:off x="7347186" y="3205693"/>
            <a:ext cx="1828800" cy="1285436"/>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Representación polígonos</a:t>
            </a:r>
            <a:b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b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Texturas</a:t>
            </a: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3" name="Rectángulo redondeado 16">
            <a:extLst>
              <a:ext uri="{FF2B5EF4-FFF2-40B4-BE49-F238E27FC236}">
                <a16:creationId xmlns:a16="http://schemas.microsoft.com/office/drawing/2014/main" id="{78E6A4E2-A268-4397-81CC-A8A94FCEAF87}"/>
              </a:ext>
            </a:extLst>
          </p:cNvPr>
          <p:cNvSpPr/>
          <p:nvPr/>
        </p:nvSpPr>
        <p:spPr>
          <a:xfrm>
            <a:off x="7246270" y="4645671"/>
            <a:ext cx="2003611" cy="1506178"/>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2D</a:t>
            </a: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199874877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3Dfx lanza chip gráfico “</a:t>
            </a:r>
            <a:r>
              <a:rPr lang="es-ES" sz="3200" spc="300" dirty="0" err="1">
                <a:ln w="15875">
                  <a:solidFill>
                    <a:srgbClr val="00B050"/>
                  </a:solidFill>
                </a:ln>
                <a:solidFill>
                  <a:srgbClr val="00B050"/>
                </a:solidFill>
                <a:effectLst>
                  <a:glow rad="114300">
                    <a:srgbClr val="92D050">
                      <a:alpha val="40000"/>
                    </a:srgbClr>
                  </a:glow>
                </a:effectLst>
              </a:rPr>
              <a:t>Voodoo</a:t>
            </a:r>
            <a:r>
              <a:rPr lang="es-ES" sz="3200" spc="300" dirty="0">
                <a:ln w="15875">
                  <a:solidFill>
                    <a:srgbClr val="00B050"/>
                  </a:solidFill>
                </a:ln>
                <a:solidFill>
                  <a:srgbClr val="00B050"/>
                </a:solidFill>
                <a:effectLst>
                  <a:glow rad="114300">
                    <a:srgbClr val="92D050">
                      <a:alpha val="40000"/>
                    </a:srgbClr>
                  </a:glow>
                </a:effectLst>
              </a:rPr>
              <a:t>”(pipeline y colapso PCI)</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1997</a:t>
            </a:r>
            <a:endParaRPr lang="es-AR" b="1" dirty="0">
              <a:solidFill>
                <a:schemeClr val="tx1"/>
              </a:solidFill>
              <a:latin typeface="Arial Narrow" panose="020B0606020202030204" pitchFamily="34" charset="0"/>
            </a:endParaRPr>
          </a:p>
        </p:txBody>
      </p:sp>
      <p:pic>
        <p:nvPicPr>
          <p:cNvPr id="28678" name="Picture 6" descr="https://upload.wikimedia.org/wikipedia/commons/thumb/3/33/KL_Diamond_Monster3D_Voodoo_1.jpg/800px-KL_Diamond_Monster3D_Voodoo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212" y="2743200"/>
            <a:ext cx="4859995" cy="35477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vintage3d.org/images/voodoo/glquake.jpg">
            <a:extLst>
              <a:ext uri="{FF2B5EF4-FFF2-40B4-BE49-F238E27FC236}">
                <a16:creationId xmlns:a16="http://schemas.microsoft.com/office/drawing/2014/main" id="{A003BD7E-4B87-4C43-A45B-10E5B5763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2412" y="2332038"/>
            <a:ext cx="6520236" cy="3544204"/>
          </a:xfrm>
          <a:prstGeom prst="rect">
            <a:avLst/>
          </a:prstGeom>
          <a:ln>
            <a:noFill/>
          </a:ln>
          <a:effectLst>
            <a:reflection blurRad="12700" stA="30000" endPos="30000" dist="5000" dir="5400000" sy="-100000" algn="bl" rotWithShape="0"/>
          </a:effectLst>
          <a:scene3d>
            <a:camera prst="perspectiveContrastingLeftFacing"/>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9B248EB0-70A1-434B-9F20-F5B00E44B6B9}"/>
              </a:ext>
            </a:extLst>
          </p:cNvPr>
          <p:cNvSpPr txBox="1"/>
          <p:nvPr/>
        </p:nvSpPr>
        <p:spPr>
          <a:xfrm>
            <a:off x="1798158" y="6240947"/>
            <a:ext cx="1059906"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4 MB</a:t>
            </a:r>
            <a:endParaRPr lang="es-AR" sz="2800" dirty="0">
              <a:solidFill>
                <a:srgbClr val="FFC000">
                  <a:lumMod val="60000"/>
                  <a:lumOff val="40000"/>
                </a:srgbClr>
              </a:solidFill>
              <a:latin typeface="Calibri" panose="020F0502020204030204"/>
            </a:endParaRPr>
          </a:p>
        </p:txBody>
      </p:sp>
      <p:sp>
        <p:nvSpPr>
          <p:cNvPr id="14" name="CuadroTexto 13">
            <a:extLst>
              <a:ext uri="{FF2B5EF4-FFF2-40B4-BE49-F238E27FC236}">
                <a16:creationId xmlns:a16="http://schemas.microsoft.com/office/drawing/2014/main" id="{A251DFBE-B3BC-452C-BF51-15F38D87AC09}"/>
              </a:ext>
            </a:extLst>
          </p:cNvPr>
          <p:cNvSpPr txBox="1"/>
          <p:nvPr/>
        </p:nvSpPr>
        <p:spPr>
          <a:xfrm>
            <a:off x="4858289" y="6240947"/>
            <a:ext cx="4131452"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NV4: 1 </a:t>
            </a:r>
            <a:r>
              <a:rPr lang="es-AR" sz="3200" dirty="0" err="1">
                <a:solidFill>
                  <a:srgbClr val="FFC000">
                    <a:lumMod val="60000"/>
                    <a:lumOff val="40000"/>
                  </a:srgbClr>
                </a:solidFill>
                <a:latin typeface="Calibri" panose="020F0502020204030204"/>
              </a:rPr>
              <a:t>shaders</a:t>
            </a:r>
            <a:r>
              <a:rPr lang="es-AR" sz="3200" dirty="0">
                <a:solidFill>
                  <a:srgbClr val="FFC000">
                    <a:lumMod val="60000"/>
                    <a:lumOff val="40000"/>
                  </a:srgbClr>
                </a:solidFill>
                <a:latin typeface="Calibri" panose="020F0502020204030204"/>
              </a:rPr>
              <a:t> , 1 </a:t>
            </a:r>
            <a:r>
              <a:rPr lang="es-AR" sz="3200" dirty="0" err="1">
                <a:solidFill>
                  <a:srgbClr val="FFC000">
                    <a:lumMod val="60000"/>
                    <a:lumOff val="40000"/>
                  </a:srgbClr>
                </a:solidFill>
                <a:latin typeface="Calibri" panose="020F0502020204030204"/>
              </a:rPr>
              <a:t>ROPs</a:t>
            </a:r>
            <a:endParaRPr lang="es-AR" sz="2800" dirty="0">
              <a:solidFill>
                <a:srgbClr val="FFC000">
                  <a:lumMod val="60000"/>
                  <a:lumOff val="40000"/>
                </a:srgbClr>
              </a:solidFill>
              <a:latin typeface="Calibri" panose="020F0502020204030204"/>
            </a:endParaRPr>
          </a:p>
        </p:txBody>
      </p:sp>
      <p:sp>
        <p:nvSpPr>
          <p:cNvPr id="15" name="CuadroTexto 14">
            <a:extLst>
              <a:ext uri="{FF2B5EF4-FFF2-40B4-BE49-F238E27FC236}">
                <a16:creationId xmlns:a16="http://schemas.microsoft.com/office/drawing/2014/main" id="{8CE1DE6B-81BC-4777-A1C0-98C40AABC4ED}"/>
              </a:ext>
            </a:extLst>
          </p:cNvPr>
          <p:cNvSpPr txBox="1"/>
          <p:nvPr/>
        </p:nvSpPr>
        <p:spPr>
          <a:xfrm>
            <a:off x="115808" y="6240947"/>
            <a:ext cx="1463862"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90 MHz</a:t>
            </a:r>
            <a:endParaRPr lang="es-AR" sz="2800" dirty="0">
              <a:solidFill>
                <a:srgbClr val="FFC000">
                  <a:lumMod val="60000"/>
                  <a:lumOff val="40000"/>
                </a:srgbClr>
              </a:solidFill>
              <a:latin typeface="Calibri" panose="020F0502020204030204"/>
            </a:endParaRPr>
          </a:p>
        </p:txBody>
      </p:sp>
      <p:sp>
        <p:nvSpPr>
          <p:cNvPr id="16" name="CuadroTexto 15">
            <a:extLst>
              <a:ext uri="{FF2B5EF4-FFF2-40B4-BE49-F238E27FC236}">
                <a16:creationId xmlns:a16="http://schemas.microsoft.com/office/drawing/2014/main" id="{ECC3B279-9AFE-40AD-9CC6-1E76B22F2253}"/>
              </a:ext>
            </a:extLst>
          </p:cNvPr>
          <p:cNvSpPr txBox="1"/>
          <p:nvPr/>
        </p:nvSpPr>
        <p:spPr>
          <a:xfrm>
            <a:off x="3284942" y="6240947"/>
            <a:ext cx="1354858"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500nm</a:t>
            </a:r>
            <a:endParaRPr lang="es-AR" sz="2800" dirty="0">
              <a:solidFill>
                <a:srgbClr val="FFC000">
                  <a:lumMod val="60000"/>
                  <a:lumOff val="40000"/>
                </a:srgbClr>
              </a:solidFill>
              <a:latin typeface="Calibri" panose="020F0502020204030204"/>
            </a:endParaRPr>
          </a:p>
        </p:txBody>
      </p:sp>
    </p:spTree>
    <p:extLst>
      <p:ext uri="{BB962C8B-B14F-4D97-AF65-F5344CB8AC3E}">
        <p14:creationId xmlns:p14="http://schemas.microsoft.com/office/powerpoint/2010/main" val="245857530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3Dfx lanza chip gráfico “</a:t>
            </a:r>
            <a:r>
              <a:rPr lang="es-ES" sz="3200" spc="300" dirty="0" err="1">
                <a:ln w="15875">
                  <a:solidFill>
                    <a:srgbClr val="00B050"/>
                  </a:solidFill>
                </a:ln>
                <a:solidFill>
                  <a:srgbClr val="00B050"/>
                </a:solidFill>
                <a:effectLst>
                  <a:glow rad="114300">
                    <a:srgbClr val="92D050">
                      <a:alpha val="40000"/>
                    </a:srgbClr>
                  </a:glow>
                </a:effectLst>
              </a:rPr>
              <a:t>Voodoo</a:t>
            </a:r>
            <a:r>
              <a:rPr lang="es-ES" sz="3200" spc="300" dirty="0">
                <a:ln w="15875">
                  <a:solidFill>
                    <a:srgbClr val="00B050"/>
                  </a:solidFill>
                </a:ln>
                <a:solidFill>
                  <a:srgbClr val="00B050"/>
                </a:solidFill>
                <a:effectLst>
                  <a:glow rad="114300">
                    <a:srgbClr val="92D050">
                      <a:alpha val="40000"/>
                    </a:srgbClr>
                  </a:glow>
                </a:effectLst>
              </a:rPr>
              <a:t>”(pipeline y colapso PCI)</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1997</a:t>
            </a:r>
            <a:endParaRPr lang="es-AR" b="1" dirty="0">
              <a:solidFill>
                <a:schemeClr val="tx1"/>
              </a:solidFill>
              <a:latin typeface="Arial Narrow" panose="020B0606020202030204" pitchFamily="34" charset="0"/>
            </a:endParaRPr>
          </a:p>
        </p:txBody>
      </p:sp>
      <p:sp>
        <p:nvSpPr>
          <p:cNvPr id="26" name="Rectángulo redondeado 13">
            <a:extLst>
              <a:ext uri="{FF2B5EF4-FFF2-40B4-BE49-F238E27FC236}">
                <a16:creationId xmlns:a16="http://schemas.microsoft.com/office/drawing/2014/main" id="{88035A7F-2791-4DA8-8234-19E7FBF4C031}"/>
              </a:ext>
            </a:extLst>
          </p:cNvPr>
          <p:cNvSpPr/>
          <p:nvPr/>
        </p:nvSpPr>
        <p:spPr>
          <a:xfrm>
            <a:off x="6040990" y="4798881"/>
            <a:ext cx="2162030" cy="1910398"/>
          </a:xfrm>
          <a:prstGeom prst="roundRect">
            <a:avLst/>
          </a:prstGeom>
          <a:solidFill>
            <a:srgbClr val="ED7D31">
              <a:lumMod val="75000"/>
            </a:srgbClr>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7" name="Rectángulo redondeado 4">
            <a:extLst>
              <a:ext uri="{FF2B5EF4-FFF2-40B4-BE49-F238E27FC236}">
                <a16:creationId xmlns:a16="http://schemas.microsoft.com/office/drawing/2014/main" id="{63EA6C81-F388-4FCA-990B-EAD1C449F552}"/>
              </a:ext>
            </a:extLst>
          </p:cNvPr>
          <p:cNvSpPr/>
          <p:nvPr/>
        </p:nvSpPr>
        <p:spPr>
          <a:xfrm>
            <a:off x="1605619" y="3729540"/>
            <a:ext cx="1828800" cy="1441342"/>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8" name="Rectángulo redondeado 7">
            <a:extLst>
              <a:ext uri="{FF2B5EF4-FFF2-40B4-BE49-F238E27FC236}">
                <a16:creationId xmlns:a16="http://schemas.microsoft.com/office/drawing/2014/main" id="{5B46F2E9-4C19-4B73-A7AE-C27DF4690901}"/>
              </a:ext>
            </a:extLst>
          </p:cNvPr>
          <p:cNvSpPr/>
          <p:nvPr/>
        </p:nvSpPr>
        <p:spPr>
          <a:xfrm>
            <a:off x="6056813" y="2521400"/>
            <a:ext cx="2162030" cy="2088399"/>
          </a:xfrm>
          <a:prstGeom prst="roundRect">
            <a:avLst/>
          </a:prstGeom>
          <a:solidFill>
            <a:srgbClr val="FFC000">
              <a:lumMod val="40000"/>
              <a:lumOff val="60000"/>
            </a:srgbClr>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9" name="Rectángulo redondeado 9">
            <a:extLst>
              <a:ext uri="{FF2B5EF4-FFF2-40B4-BE49-F238E27FC236}">
                <a16:creationId xmlns:a16="http://schemas.microsoft.com/office/drawing/2014/main" id="{2557EFBC-27AF-4B98-B161-94EAAF2F2EC1}"/>
              </a:ext>
            </a:extLst>
          </p:cNvPr>
          <p:cNvSpPr/>
          <p:nvPr/>
        </p:nvSpPr>
        <p:spPr>
          <a:xfrm>
            <a:off x="6207605" y="5348847"/>
            <a:ext cx="1828800" cy="1114170"/>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Primitivas </a:t>
            </a:r>
            <a:r>
              <a:rPr kumimoji="0" lang="es-AR" sz="2000" b="0" i="0" u="none"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Clipping</a:t>
            </a:r>
            <a:endPar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Video MPEG</a:t>
            </a:r>
          </a:p>
        </p:txBody>
      </p:sp>
      <p:sp>
        <p:nvSpPr>
          <p:cNvPr id="30" name="CuadroTexto 29">
            <a:extLst>
              <a:ext uri="{FF2B5EF4-FFF2-40B4-BE49-F238E27FC236}">
                <a16:creationId xmlns:a16="http://schemas.microsoft.com/office/drawing/2014/main" id="{C7B9E90C-BD5A-42F5-A441-F459B9735C96}"/>
              </a:ext>
            </a:extLst>
          </p:cNvPr>
          <p:cNvSpPr txBox="1"/>
          <p:nvPr/>
        </p:nvSpPr>
        <p:spPr>
          <a:xfrm>
            <a:off x="5858663" y="1992121"/>
            <a:ext cx="2558329" cy="584775"/>
          </a:xfrm>
          <a:prstGeom prst="rect">
            <a:avLst/>
          </a:prstGeom>
          <a:noFill/>
        </p:spPr>
        <p:txBody>
          <a:bodyPr wrap="none" rtlCol="0">
            <a:spAutoFit/>
          </a:bodyPr>
          <a:lstStyle/>
          <a:p>
            <a:r>
              <a:rPr lang="es-AR" sz="3200" dirty="0">
                <a:solidFill>
                  <a:prstClr val="white">
                    <a:lumMod val="95000"/>
                  </a:prstClr>
                </a:solidFill>
                <a:latin typeface="Calibri" panose="020F0502020204030204"/>
              </a:rPr>
              <a:t>Acelerador 3D</a:t>
            </a:r>
            <a:endParaRPr lang="es-AR" sz="2800" dirty="0">
              <a:solidFill>
                <a:prstClr val="white">
                  <a:lumMod val="95000"/>
                </a:prstClr>
              </a:solidFill>
              <a:latin typeface="Calibri" panose="020F0502020204030204"/>
            </a:endParaRPr>
          </a:p>
        </p:txBody>
      </p:sp>
      <p:sp>
        <p:nvSpPr>
          <p:cNvPr id="31" name="Rectángulo redondeado 12">
            <a:extLst>
              <a:ext uri="{FF2B5EF4-FFF2-40B4-BE49-F238E27FC236}">
                <a16:creationId xmlns:a16="http://schemas.microsoft.com/office/drawing/2014/main" id="{D23A4C53-C08D-405F-9292-213895ECBDD9}"/>
              </a:ext>
            </a:extLst>
          </p:cNvPr>
          <p:cNvSpPr/>
          <p:nvPr/>
        </p:nvSpPr>
        <p:spPr>
          <a:xfrm>
            <a:off x="6141871" y="2683319"/>
            <a:ext cx="2003611" cy="1738320"/>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3D</a:t>
            </a: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2" name="Rectángulo redondeado 15">
            <a:extLst>
              <a:ext uri="{FF2B5EF4-FFF2-40B4-BE49-F238E27FC236}">
                <a16:creationId xmlns:a16="http://schemas.microsoft.com/office/drawing/2014/main" id="{7B59AB58-82DE-49EF-8D91-E755A8653071}"/>
              </a:ext>
            </a:extLst>
          </p:cNvPr>
          <p:cNvSpPr/>
          <p:nvPr/>
        </p:nvSpPr>
        <p:spPr>
          <a:xfrm>
            <a:off x="6223428" y="3136203"/>
            <a:ext cx="1828800" cy="1285436"/>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Representación polígonos</a:t>
            </a:r>
            <a:b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b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Texturas</a:t>
            </a: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3" name="Rectángulo redondeado 16">
            <a:extLst>
              <a:ext uri="{FF2B5EF4-FFF2-40B4-BE49-F238E27FC236}">
                <a16:creationId xmlns:a16="http://schemas.microsoft.com/office/drawing/2014/main" id="{26FE1DFD-614F-4E5D-A3DC-F194D8A31CAE}"/>
              </a:ext>
            </a:extLst>
          </p:cNvPr>
          <p:cNvSpPr/>
          <p:nvPr/>
        </p:nvSpPr>
        <p:spPr>
          <a:xfrm>
            <a:off x="6126048" y="4956839"/>
            <a:ext cx="2003611" cy="1506178"/>
          </a:xfrm>
          <a:prstGeom prst="roundRect">
            <a:avLst/>
          </a:prstGeom>
          <a:noFill/>
          <a:ln w="28575">
            <a:solidFill>
              <a:sysClr val="windowText" lastClr="000000">
                <a:lumMod val="95000"/>
                <a:lumOff val="5000"/>
              </a:sysClr>
            </a:solidFill>
          </a:ln>
          <a:effectLst>
            <a:outerShdw blurRad="57150" dist="19050" dir="5400000" algn="ctr" rotWithShape="0">
              <a:srgbClr val="000000">
                <a:alpha val="63000"/>
              </a:srgbClr>
            </a:outerShdw>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0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2D (VGA)</a:t>
            </a:r>
            <a:endParaRPr kumimoji="0" lang="es-AR" sz="32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cxnSp>
        <p:nvCxnSpPr>
          <p:cNvPr id="34" name="Conector recto de flecha 33">
            <a:extLst>
              <a:ext uri="{FF2B5EF4-FFF2-40B4-BE49-F238E27FC236}">
                <a16:creationId xmlns:a16="http://schemas.microsoft.com/office/drawing/2014/main" id="{0618F337-14EC-4B77-9A60-BB24C231DEC2}"/>
              </a:ext>
            </a:extLst>
          </p:cNvPr>
          <p:cNvCxnSpPr>
            <a:stCxn id="27" idx="3"/>
            <a:endCxn id="26" idx="1"/>
          </p:cNvCxnSpPr>
          <p:nvPr/>
        </p:nvCxnSpPr>
        <p:spPr>
          <a:xfrm>
            <a:off x="3434419" y="4450211"/>
            <a:ext cx="2606571" cy="1303869"/>
          </a:xfrm>
          <a:prstGeom prst="straightConnector1">
            <a:avLst/>
          </a:prstGeom>
          <a:noFill/>
          <a:ln w="38100" cap="flat" cmpd="sng" algn="ctr">
            <a:solidFill>
              <a:sysClr val="window" lastClr="FFFFFF"/>
            </a:solidFill>
            <a:prstDash val="lgDash"/>
            <a:miter lim="800000"/>
            <a:tailEnd type="triangle"/>
          </a:ln>
          <a:effectLst/>
        </p:spPr>
      </p:cxnSp>
      <p:sp>
        <p:nvSpPr>
          <p:cNvPr id="35" name="Flecha curvada hacia arriba 17">
            <a:extLst>
              <a:ext uri="{FF2B5EF4-FFF2-40B4-BE49-F238E27FC236}">
                <a16:creationId xmlns:a16="http://schemas.microsoft.com/office/drawing/2014/main" id="{DEAC0D20-8B20-4686-B922-28D07BF00046}"/>
              </a:ext>
            </a:extLst>
          </p:cNvPr>
          <p:cNvSpPr/>
          <p:nvPr/>
        </p:nvSpPr>
        <p:spPr>
          <a:xfrm rot="3980403" flipV="1">
            <a:off x="4303792" y="2252535"/>
            <a:ext cx="879165" cy="2575617"/>
          </a:xfrm>
          <a:prstGeom prst="curvedUpArrow">
            <a:avLst>
              <a:gd name="adj1" fmla="val 15424"/>
              <a:gd name="adj2" fmla="val 50000"/>
              <a:gd name="adj3" fmla="val 17578"/>
            </a:avLst>
          </a:prstGeom>
          <a:solidFill>
            <a:srgbClr val="ED7D31">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245269"/>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Interfaces </a:t>
            </a:r>
            <a:r>
              <a:rPr lang="es-ES" sz="3200" spc="300" dirty="0" err="1">
                <a:ln w="15875">
                  <a:solidFill>
                    <a:srgbClr val="00B050"/>
                  </a:solidFill>
                </a:ln>
                <a:solidFill>
                  <a:srgbClr val="00B050"/>
                </a:solidFill>
                <a:effectLst>
                  <a:glow rad="114300">
                    <a:srgbClr val="92D050">
                      <a:alpha val="40000"/>
                    </a:srgbClr>
                  </a:glow>
                </a:effectLst>
              </a:rPr>
              <a:t>Direct</a:t>
            </a:r>
            <a:r>
              <a:rPr lang="es-ES" sz="3200" spc="300" dirty="0">
                <a:ln w="15875">
                  <a:solidFill>
                    <a:srgbClr val="00B050"/>
                  </a:solidFill>
                </a:ln>
                <a:solidFill>
                  <a:srgbClr val="00B050"/>
                </a:solidFill>
                <a:effectLst>
                  <a:glow rad="114300">
                    <a:srgbClr val="92D050">
                      <a:alpha val="40000"/>
                    </a:srgbClr>
                  </a:glow>
                </a:effectLst>
              </a:rPr>
              <a:t> 3D – Open GL</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pic>
        <p:nvPicPr>
          <p:cNvPr id="7" name="Picture 2" descr="http://www.ozone3d.net/public/jegx/201008/directx-logo-300x3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0841" y="3100386"/>
            <a:ext cx="285750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www.downloadsource.es/upload/files/OpenGL.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9212" y="3429000"/>
            <a:ext cx="4486275" cy="231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0770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Evoluciona guerra consolas (</a:t>
            </a:r>
            <a:r>
              <a:rPr lang="es-ES" sz="2800" i="1" spc="300" dirty="0" err="1">
                <a:ln w="15875">
                  <a:solidFill>
                    <a:srgbClr val="00B050"/>
                  </a:solidFill>
                </a:ln>
                <a:solidFill>
                  <a:srgbClr val="00B050"/>
                </a:solidFill>
                <a:effectLst>
                  <a:glow rad="114300">
                    <a:srgbClr val="92D050">
                      <a:alpha val="40000"/>
                    </a:srgbClr>
                  </a:glow>
                </a:effectLst>
              </a:rPr>
              <a:t>Playstation</a:t>
            </a:r>
            <a:r>
              <a:rPr lang="es-ES" sz="2800" i="1" spc="300" dirty="0">
                <a:ln w="15875">
                  <a:solidFill>
                    <a:srgbClr val="00B050"/>
                  </a:solidFill>
                </a:ln>
                <a:solidFill>
                  <a:srgbClr val="00B050"/>
                </a:solidFill>
                <a:effectLst>
                  <a:glow rad="114300">
                    <a:srgbClr val="92D050">
                      <a:alpha val="40000"/>
                    </a:srgbClr>
                  </a:glow>
                </a:effectLst>
              </a:rPr>
              <a:t> vs Nintendo 64 vs sega </a:t>
            </a:r>
            <a:r>
              <a:rPr lang="es-ES" sz="2800" i="1" spc="300" dirty="0" err="1">
                <a:ln w="15875">
                  <a:solidFill>
                    <a:srgbClr val="00B050"/>
                  </a:solidFill>
                </a:ln>
                <a:solidFill>
                  <a:srgbClr val="00B050"/>
                </a:solidFill>
                <a:effectLst>
                  <a:glow rad="114300">
                    <a:srgbClr val="92D050">
                      <a:alpha val="40000"/>
                    </a:srgbClr>
                  </a:glow>
                </a:effectLst>
              </a:rPr>
              <a:t>saturn</a:t>
            </a:r>
            <a:r>
              <a:rPr lang="es-ES" sz="3200" spc="300" dirty="0">
                <a:ln w="15875">
                  <a:solidFill>
                    <a:srgbClr val="00B050"/>
                  </a:solidFill>
                </a:ln>
                <a:solidFill>
                  <a:srgbClr val="00B050"/>
                </a:solidFill>
                <a:effectLst>
                  <a:glow rad="114300">
                    <a:srgbClr val="92D050">
                      <a:alpha val="40000"/>
                    </a:srgbClr>
                  </a:glow>
                </a:effectLst>
              </a:rPr>
              <a:t>)</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pic>
        <p:nvPicPr>
          <p:cNvPr id="16386" name="Picture 2" descr="https://pixel2pixel.files.wordpress.com/2014/05/n64-vs-psx-vs-satur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812" y="2636838"/>
            <a:ext cx="3069307" cy="4002088"/>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6390" name="Picture 6" descr="http://image.slidesharecdn.com/3docasestudy-090322122755-phpapp02/95/3-do-case-study-2-728.jpg?cb=12377267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7612" y="2208439"/>
            <a:ext cx="6705600" cy="44304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693359"/>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Evolución Pipeline gráfico.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sp>
        <p:nvSpPr>
          <p:cNvPr id="18" name="Rectángulo redondeado 4">
            <a:extLst>
              <a:ext uri="{FF2B5EF4-FFF2-40B4-BE49-F238E27FC236}">
                <a16:creationId xmlns:a16="http://schemas.microsoft.com/office/drawing/2014/main" id="{01E23C0E-5BB6-4B05-BEA8-BECB52DABC14}"/>
              </a:ext>
            </a:extLst>
          </p:cNvPr>
          <p:cNvSpPr/>
          <p:nvPr/>
        </p:nvSpPr>
        <p:spPr>
          <a:xfrm>
            <a:off x="517340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19" name="Rectángulo redondeado 23">
            <a:extLst>
              <a:ext uri="{FF2B5EF4-FFF2-40B4-BE49-F238E27FC236}">
                <a16:creationId xmlns:a16="http://schemas.microsoft.com/office/drawing/2014/main" id="{5D330937-108A-4269-AD4A-9693372CC1CA}"/>
              </a:ext>
            </a:extLst>
          </p:cNvPr>
          <p:cNvSpPr/>
          <p:nvPr/>
        </p:nvSpPr>
        <p:spPr>
          <a:xfrm>
            <a:off x="1798074" y="2438400"/>
            <a:ext cx="2910297"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Aplicación (Movimiento de objetos )</a:t>
            </a:r>
          </a:p>
        </p:txBody>
      </p:sp>
      <p:sp>
        <p:nvSpPr>
          <p:cNvPr id="20" name="CuadroTexto 19">
            <a:extLst>
              <a:ext uri="{FF2B5EF4-FFF2-40B4-BE49-F238E27FC236}">
                <a16:creationId xmlns:a16="http://schemas.microsoft.com/office/drawing/2014/main" id="{8602C1D0-D85D-4789-9974-161CE2367FD5}"/>
              </a:ext>
            </a:extLst>
          </p:cNvPr>
          <p:cNvSpPr txBox="1"/>
          <p:nvPr/>
        </p:nvSpPr>
        <p:spPr>
          <a:xfrm>
            <a:off x="514501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1996</a:t>
            </a:r>
          </a:p>
        </p:txBody>
      </p:sp>
      <p:sp>
        <p:nvSpPr>
          <p:cNvPr id="21" name="CuadroTexto 20">
            <a:extLst>
              <a:ext uri="{FF2B5EF4-FFF2-40B4-BE49-F238E27FC236}">
                <a16:creationId xmlns:a16="http://schemas.microsoft.com/office/drawing/2014/main" id="{480264A2-1BBF-4C66-ABCD-C53F18525184}"/>
              </a:ext>
            </a:extLst>
          </p:cNvPr>
          <p:cNvSpPr txBox="1"/>
          <p:nvPr/>
        </p:nvSpPr>
        <p:spPr>
          <a:xfrm>
            <a:off x="629462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1997</a:t>
            </a:r>
          </a:p>
        </p:txBody>
      </p:sp>
      <p:sp>
        <p:nvSpPr>
          <p:cNvPr id="22" name="CuadroTexto 21">
            <a:extLst>
              <a:ext uri="{FF2B5EF4-FFF2-40B4-BE49-F238E27FC236}">
                <a16:creationId xmlns:a16="http://schemas.microsoft.com/office/drawing/2014/main" id="{A93D45A8-945A-48AC-ABB8-C468B92621F6}"/>
              </a:ext>
            </a:extLst>
          </p:cNvPr>
          <p:cNvSpPr txBox="1"/>
          <p:nvPr/>
        </p:nvSpPr>
        <p:spPr>
          <a:xfrm>
            <a:off x="744423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1998</a:t>
            </a:r>
          </a:p>
        </p:txBody>
      </p:sp>
      <p:sp>
        <p:nvSpPr>
          <p:cNvPr id="23" name="CuadroTexto 22">
            <a:extLst>
              <a:ext uri="{FF2B5EF4-FFF2-40B4-BE49-F238E27FC236}">
                <a16:creationId xmlns:a16="http://schemas.microsoft.com/office/drawing/2014/main" id="{B8B027DF-4FD7-473F-8265-3D0C69476EE2}"/>
              </a:ext>
            </a:extLst>
          </p:cNvPr>
          <p:cNvSpPr txBox="1"/>
          <p:nvPr/>
        </p:nvSpPr>
        <p:spPr>
          <a:xfrm>
            <a:off x="859384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1999</a:t>
            </a:r>
          </a:p>
        </p:txBody>
      </p:sp>
      <p:sp>
        <p:nvSpPr>
          <p:cNvPr id="24" name="Rectángulo redondeado 33">
            <a:extLst>
              <a:ext uri="{FF2B5EF4-FFF2-40B4-BE49-F238E27FC236}">
                <a16:creationId xmlns:a16="http://schemas.microsoft.com/office/drawing/2014/main" id="{646E525A-B056-44AC-9819-A8D105FC9A3E}"/>
              </a:ext>
            </a:extLst>
          </p:cNvPr>
          <p:cNvSpPr/>
          <p:nvPr/>
        </p:nvSpPr>
        <p:spPr>
          <a:xfrm>
            <a:off x="632301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5" name="Rectángulo redondeado 36">
            <a:extLst>
              <a:ext uri="{FF2B5EF4-FFF2-40B4-BE49-F238E27FC236}">
                <a16:creationId xmlns:a16="http://schemas.microsoft.com/office/drawing/2014/main" id="{026409A8-9F7F-42E6-AE2D-530339DA54B5}"/>
              </a:ext>
            </a:extLst>
          </p:cNvPr>
          <p:cNvSpPr/>
          <p:nvPr/>
        </p:nvSpPr>
        <p:spPr>
          <a:xfrm>
            <a:off x="747262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6" name="Rectángulo redondeado 42">
            <a:extLst>
              <a:ext uri="{FF2B5EF4-FFF2-40B4-BE49-F238E27FC236}">
                <a16:creationId xmlns:a16="http://schemas.microsoft.com/office/drawing/2014/main" id="{1F1FABC0-41CD-4A8E-9372-BB64354B6300}"/>
              </a:ext>
            </a:extLst>
          </p:cNvPr>
          <p:cNvSpPr/>
          <p:nvPr/>
        </p:nvSpPr>
        <p:spPr>
          <a:xfrm>
            <a:off x="8626561"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pic>
        <p:nvPicPr>
          <p:cNvPr id="27" name="Picture 6" descr="Resultado de imagen para 3d game level design">
            <a:extLst>
              <a:ext uri="{FF2B5EF4-FFF2-40B4-BE49-F238E27FC236}">
                <a16:creationId xmlns:a16="http://schemas.microsoft.com/office/drawing/2014/main" id="{1F0C3C23-DE8F-41C1-9BC0-997FE86BAB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812" y="3733800"/>
            <a:ext cx="5320634" cy="2951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385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Evolución Pipeline gráfico.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sp>
        <p:nvSpPr>
          <p:cNvPr id="18" name="Rectángulo redondeado 4">
            <a:extLst>
              <a:ext uri="{FF2B5EF4-FFF2-40B4-BE49-F238E27FC236}">
                <a16:creationId xmlns:a16="http://schemas.microsoft.com/office/drawing/2014/main" id="{01E23C0E-5BB6-4B05-BEA8-BECB52DABC14}"/>
              </a:ext>
            </a:extLst>
          </p:cNvPr>
          <p:cNvSpPr/>
          <p:nvPr/>
        </p:nvSpPr>
        <p:spPr>
          <a:xfrm>
            <a:off x="517340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19" name="Rectángulo redondeado 23">
            <a:extLst>
              <a:ext uri="{FF2B5EF4-FFF2-40B4-BE49-F238E27FC236}">
                <a16:creationId xmlns:a16="http://schemas.microsoft.com/office/drawing/2014/main" id="{5D330937-108A-4269-AD4A-9693372CC1CA}"/>
              </a:ext>
            </a:extLst>
          </p:cNvPr>
          <p:cNvSpPr/>
          <p:nvPr/>
        </p:nvSpPr>
        <p:spPr>
          <a:xfrm>
            <a:off x="1798074" y="2438400"/>
            <a:ext cx="2910297"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lvl="0" algn="ctr"/>
            <a:r>
              <a:rPr lang="es-AR" sz="2800" kern="0" dirty="0">
                <a:ln w="0"/>
                <a:solidFill>
                  <a:prstClr val="black"/>
                </a:solidFill>
                <a:effectLst>
                  <a:outerShdw blurRad="38100" dist="19050" dir="2700000" algn="tl" rotWithShape="0">
                    <a:prstClr val="black">
                      <a:alpha val="40000"/>
                    </a:prstClr>
                  </a:outerShdw>
                </a:effectLst>
                <a:latin typeface="Calibri" panose="020F0502020204030204"/>
              </a:rPr>
              <a:t>Cálculos de la escena</a:t>
            </a:r>
          </a:p>
        </p:txBody>
      </p:sp>
      <p:sp>
        <p:nvSpPr>
          <p:cNvPr id="20" name="CuadroTexto 19">
            <a:extLst>
              <a:ext uri="{FF2B5EF4-FFF2-40B4-BE49-F238E27FC236}">
                <a16:creationId xmlns:a16="http://schemas.microsoft.com/office/drawing/2014/main" id="{8602C1D0-D85D-4789-9974-161CE2367FD5}"/>
              </a:ext>
            </a:extLst>
          </p:cNvPr>
          <p:cNvSpPr txBox="1"/>
          <p:nvPr/>
        </p:nvSpPr>
        <p:spPr>
          <a:xfrm>
            <a:off x="514501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1996</a:t>
            </a:r>
          </a:p>
        </p:txBody>
      </p:sp>
      <p:sp>
        <p:nvSpPr>
          <p:cNvPr id="21" name="CuadroTexto 20">
            <a:extLst>
              <a:ext uri="{FF2B5EF4-FFF2-40B4-BE49-F238E27FC236}">
                <a16:creationId xmlns:a16="http://schemas.microsoft.com/office/drawing/2014/main" id="{480264A2-1BBF-4C66-ABCD-C53F18525184}"/>
              </a:ext>
            </a:extLst>
          </p:cNvPr>
          <p:cNvSpPr txBox="1"/>
          <p:nvPr/>
        </p:nvSpPr>
        <p:spPr>
          <a:xfrm>
            <a:off x="629462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1997</a:t>
            </a:r>
          </a:p>
        </p:txBody>
      </p:sp>
      <p:sp>
        <p:nvSpPr>
          <p:cNvPr id="22" name="CuadroTexto 21">
            <a:extLst>
              <a:ext uri="{FF2B5EF4-FFF2-40B4-BE49-F238E27FC236}">
                <a16:creationId xmlns:a16="http://schemas.microsoft.com/office/drawing/2014/main" id="{A93D45A8-945A-48AC-ABB8-C468B92621F6}"/>
              </a:ext>
            </a:extLst>
          </p:cNvPr>
          <p:cNvSpPr txBox="1"/>
          <p:nvPr/>
        </p:nvSpPr>
        <p:spPr>
          <a:xfrm>
            <a:off x="744423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1998</a:t>
            </a:r>
          </a:p>
        </p:txBody>
      </p:sp>
      <p:sp>
        <p:nvSpPr>
          <p:cNvPr id="23" name="CuadroTexto 22">
            <a:extLst>
              <a:ext uri="{FF2B5EF4-FFF2-40B4-BE49-F238E27FC236}">
                <a16:creationId xmlns:a16="http://schemas.microsoft.com/office/drawing/2014/main" id="{B8B027DF-4FD7-473F-8265-3D0C69476EE2}"/>
              </a:ext>
            </a:extLst>
          </p:cNvPr>
          <p:cNvSpPr txBox="1"/>
          <p:nvPr/>
        </p:nvSpPr>
        <p:spPr>
          <a:xfrm>
            <a:off x="859384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1999</a:t>
            </a:r>
          </a:p>
        </p:txBody>
      </p:sp>
      <p:sp>
        <p:nvSpPr>
          <p:cNvPr id="24" name="Rectángulo redondeado 33">
            <a:extLst>
              <a:ext uri="{FF2B5EF4-FFF2-40B4-BE49-F238E27FC236}">
                <a16:creationId xmlns:a16="http://schemas.microsoft.com/office/drawing/2014/main" id="{646E525A-B056-44AC-9819-A8D105FC9A3E}"/>
              </a:ext>
            </a:extLst>
          </p:cNvPr>
          <p:cNvSpPr/>
          <p:nvPr/>
        </p:nvSpPr>
        <p:spPr>
          <a:xfrm>
            <a:off x="632301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5" name="Rectángulo redondeado 36">
            <a:extLst>
              <a:ext uri="{FF2B5EF4-FFF2-40B4-BE49-F238E27FC236}">
                <a16:creationId xmlns:a16="http://schemas.microsoft.com/office/drawing/2014/main" id="{026409A8-9F7F-42E6-AE2D-530339DA54B5}"/>
              </a:ext>
            </a:extLst>
          </p:cNvPr>
          <p:cNvSpPr/>
          <p:nvPr/>
        </p:nvSpPr>
        <p:spPr>
          <a:xfrm>
            <a:off x="747262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6" name="Rectángulo redondeado 42">
            <a:extLst>
              <a:ext uri="{FF2B5EF4-FFF2-40B4-BE49-F238E27FC236}">
                <a16:creationId xmlns:a16="http://schemas.microsoft.com/office/drawing/2014/main" id="{1F1FABC0-41CD-4A8E-9372-BB64354B6300}"/>
              </a:ext>
            </a:extLst>
          </p:cNvPr>
          <p:cNvSpPr/>
          <p:nvPr/>
        </p:nvSpPr>
        <p:spPr>
          <a:xfrm>
            <a:off x="8626561"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pic>
        <p:nvPicPr>
          <p:cNvPr id="15" name="Imagen 14">
            <a:extLst>
              <a:ext uri="{FF2B5EF4-FFF2-40B4-BE49-F238E27FC236}">
                <a16:creationId xmlns:a16="http://schemas.microsoft.com/office/drawing/2014/main" id="{CECA07DA-BE33-4B3A-9996-0B8675D753B2}"/>
              </a:ext>
            </a:extLst>
          </p:cNvPr>
          <p:cNvPicPr>
            <a:picLocks noChangeAspect="1"/>
          </p:cNvPicPr>
          <p:nvPr/>
        </p:nvPicPr>
        <p:blipFill>
          <a:blip r:embed="rId3"/>
          <a:stretch>
            <a:fillRect/>
          </a:stretch>
        </p:blipFill>
        <p:spPr>
          <a:xfrm>
            <a:off x="5542388" y="3733800"/>
            <a:ext cx="3803699" cy="2985055"/>
          </a:xfrm>
          <a:prstGeom prst="rect">
            <a:avLst/>
          </a:prstGeom>
        </p:spPr>
      </p:pic>
    </p:spTree>
    <p:extLst>
      <p:ext uri="{BB962C8B-B14F-4D97-AF65-F5344CB8AC3E}">
        <p14:creationId xmlns:p14="http://schemas.microsoft.com/office/powerpoint/2010/main" val="89129393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Evolución Pipeline gráfico.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sp>
        <p:nvSpPr>
          <p:cNvPr id="18" name="Rectángulo redondeado 4">
            <a:extLst>
              <a:ext uri="{FF2B5EF4-FFF2-40B4-BE49-F238E27FC236}">
                <a16:creationId xmlns:a16="http://schemas.microsoft.com/office/drawing/2014/main" id="{01E23C0E-5BB6-4B05-BEA8-BECB52DABC14}"/>
              </a:ext>
            </a:extLst>
          </p:cNvPr>
          <p:cNvSpPr/>
          <p:nvPr/>
        </p:nvSpPr>
        <p:spPr>
          <a:xfrm>
            <a:off x="517340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19" name="Rectángulo redondeado 23">
            <a:extLst>
              <a:ext uri="{FF2B5EF4-FFF2-40B4-BE49-F238E27FC236}">
                <a16:creationId xmlns:a16="http://schemas.microsoft.com/office/drawing/2014/main" id="{5D330937-108A-4269-AD4A-9693372CC1CA}"/>
              </a:ext>
            </a:extLst>
          </p:cNvPr>
          <p:cNvSpPr/>
          <p:nvPr/>
        </p:nvSpPr>
        <p:spPr>
          <a:xfrm>
            <a:off x="1798074" y="2438400"/>
            <a:ext cx="2910297"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lvl="0" algn="ctr"/>
            <a:r>
              <a:rPr lang="es-AR" sz="2800" kern="0" dirty="0">
                <a:ln w="0"/>
                <a:solidFill>
                  <a:prstClr val="black"/>
                </a:solidFill>
                <a:effectLst>
                  <a:outerShdw blurRad="38100" dist="19050" dir="2700000" algn="tl" rotWithShape="0">
                    <a:prstClr val="black">
                      <a:alpha val="40000"/>
                    </a:prstClr>
                  </a:outerShdw>
                </a:effectLst>
                <a:latin typeface="Calibri" panose="020F0502020204030204"/>
              </a:rPr>
              <a:t>Transformación</a:t>
            </a:r>
          </a:p>
        </p:txBody>
      </p:sp>
      <p:sp>
        <p:nvSpPr>
          <p:cNvPr id="20" name="CuadroTexto 19">
            <a:extLst>
              <a:ext uri="{FF2B5EF4-FFF2-40B4-BE49-F238E27FC236}">
                <a16:creationId xmlns:a16="http://schemas.microsoft.com/office/drawing/2014/main" id="{8602C1D0-D85D-4789-9974-161CE2367FD5}"/>
              </a:ext>
            </a:extLst>
          </p:cNvPr>
          <p:cNvSpPr txBox="1"/>
          <p:nvPr/>
        </p:nvSpPr>
        <p:spPr>
          <a:xfrm>
            <a:off x="514501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1996</a:t>
            </a:r>
          </a:p>
        </p:txBody>
      </p:sp>
      <p:sp>
        <p:nvSpPr>
          <p:cNvPr id="21" name="CuadroTexto 20">
            <a:extLst>
              <a:ext uri="{FF2B5EF4-FFF2-40B4-BE49-F238E27FC236}">
                <a16:creationId xmlns:a16="http://schemas.microsoft.com/office/drawing/2014/main" id="{480264A2-1BBF-4C66-ABCD-C53F18525184}"/>
              </a:ext>
            </a:extLst>
          </p:cNvPr>
          <p:cNvSpPr txBox="1"/>
          <p:nvPr/>
        </p:nvSpPr>
        <p:spPr>
          <a:xfrm>
            <a:off x="629462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1997</a:t>
            </a:r>
          </a:p>
        </p:txBody>
      </p:sp>
      <p:sp>
        <p:nvSpPr>
          <p:cNvPr id="22" name="CuadroTexto 21">
            <a:extLst>
              <a:ext uri="{FF2B5EF4-FFF2-40B4-BE49-F238E27FC236}">
                <a16:creationId xmlns:a16="http://schemas.microsoft.com/office/drawing/2014/main" id="{A93D45A8-945A-48AC-ABB8-C468B92621F6}"/>
              </a:ext>
            </a:extLst>
          </p:cNvPr>
          <p:cNvSpPr txBox="1"/>
          <p:nvPr/>
        </p:nvSpPr>
        <p:spPr>
          <a:xfrm>
            <a:off x="744423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1998</a:t>
            </a:r>
          </a:p>
        </p:txBody>
      </p:sp>
      <p:sp>
        <p:nvSpPr>
          <p:cNvPr id="23" name="CuadroTexto 22">
            <a:extLst>
              <a:ext uri="{FF2B5EF4-FFF2-40B4-BE49-F238E27FC236}">
                <a16:creationId xmlns:a16="http://schemas.microsoft.com/office/drawing/2014/main" id="{B8B027DF-4FD7-473F-8265-3D0C69476EE2}"/>
              </a:ext>
            </a:extLst>
          </p:cNvPr>
          <p:cNvSpPr txBox="1"/>
          <p:nvPr/>
        </p:nvSpPr>
        <p:spPr>
          <a:xfrm>
            <a:off x="859384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1999</a:t>
            </a:r>
          </a:p>
        </p:txBody>
      </p:sp>
      <p:sp>
        <p:nvSpPr>
          <p:cNvPr id="24" name="Rectángulo redondeado 33">
            <a:extLst>
              <a:ext uri="{FF2B5EF4-FFF2-40B4-BE49-F238E27FC236}">
                <a16:creationId xmlns:a16="http://schemas.microsoft.com/office/drawing/2014/main" id="{646E525A-B056-44AC-9819-A8D105FC9A3E}"/>
              </a:ext>
            </a:extLst>
          </p:cNvPr>
          <p:cNvSpPr/>
          <p:nvPr/>
        </p:nvSpPr>
        <p:spPr>
          <a:xfrm>
            <a:off x="632301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5" name="Rectángulo redondeado 36">
            <a:extLst>
              <a:ext uri="{FF2B5EF4-FFF2-40B4-BE49-F238E27FC236}">
                <a16:creationId xmlns:a16="http://schemas.microsoft.com/office/drawing/2014/main" id="{026409A8-9F7F-42E6-AE2D-530339DA54B5}"/>
              </a:ext>
            </a:extLst>
          </p:cNvPr>
          <p:cNvSpPr/>
          <p:nvPr/>
        </p:nvSpPr>
        <p:spPr>
          <a:xfrm>
            <a:off x="747262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6" name="Rectángulo redondeado 42">
            <a:extLst>
              <a:ext uri="{FF2B5EF4-FFF2-40B4-BE49-F238E27FC236}">
                <a16:creationId xmlns:a16="http://schemas.microsoft.com/office/drawing/2014/main" id="{1F1FABC0-41CD-4A8E-9372-BB64354B6300}"/>
              </a:ext>
            </a:extLst>
          </p:cNvPr>
          <p:cNvSpPr/>
          <p:nvPr/>
        </p:nvSpPr>
        <p:spPr>
          <a:xfrm>
            <a:off x="8626561"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pic>
        <p:nvPicPr>
          <p:cNvPr id="17" name="Imagen 16">
            <a:extLst>
              <a:ext uri="{FF2B5EF4-FFF2-40B4-BE49-F238E27FC236}">
                <a16:creationId xmlns:a16="http://schemas.microsoft.com/office/drawing/2014/main" id="{78655B90-326F-4C6F-A959-D1B136B8A5E4}"/>
              </a:ext>
            </a:extLst>
          </p:cNvPr>
          <p:cNvPicPr>
            <a:picLocks noChangeAspect="1"/>
          </p:cNvPicPr>
          <p:nvPr/>
        </p:nvPicPr>
        <p:blipFill>
          <a:blip r:embed="rId3"/>
          <a:stretch>
            <a:fillRect/>
          </a:stretch>
        </p:blipFill>
        <p:spPr>
          <a:xfrm>
            <a:off x="4674126" y="3370193"/>
            <a:ext cx="5191427" cy="3106807"/>
          </a:xfrm>
          <a:prstGeom prst="rect">
            <a:avLst/>
          </a:prstGeom>
        </p:spPr>
      </p:pic>
    </p:spTree>
    <p:extLst>
      <p:ext uri="{BB962C8B-B14F-4D97-AF65-F5344CB8AC3E}">
        <p14:creationId xmlns:p14="http://schemas.microsoft.com/office/powerpoint/2010/main" val="318674492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Evolución Pipeline gráfico.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sp>
        <p:nvSpPr>
          <p:cNvPr id="18" name="Rectángulo redondeado 4">
            <a:extLst>
              <a:ext uri="{FF2B5EF4-FFF2-40B4-BE49-F238E27FC236}">
                <a16:creationId xmlns:a16="http://schemas.microsoft.com/office/drawing/2014/main" id="{01E23C0E-5BB6-4B05-BEA8-BECB52DABC14}"/>
              </a:ext>
            </a:extLst>
          </p:cNvPr>
          <p:cNvSpPr/>
          <p:nvPr/>
        </p:nvSpPr>
        <p:spPr>
          <a:xfrm>
            <a:off x="517340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19" name="Rectángulo redondeado 23">
            <a:extLst>
              <a:ext uri="{FF2B5EF4-FFF2-40B4-BE49-F238E27FC236}">
                <a16:creationId xmlns:a16="http://schemas.microsoft.com/office/drawing/2014/main" id="{5D330937-108A-4269-AD4A-9693372CC1CA}"/>
              </a:ext>
            </a:extLst>
          </p:cNvPr>
          <p:cNvSpPr/>
          <p:nvPr/>
        </p:nvSpPr>
        <p:spPr>
          <a:xfrm>
            <a:off x="1798074" y="2438400"/>
            <a:ext cx="2910297"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lvl="0" algn="ctr"/>
            <a:r>
              <a:rPr lang="es-AR" sz="2800" kern="0" dirty="0">
                <a:ln w="0"/>
                <a:solidFill>
                  <a:prstClr val="black"/>
                </a:solidFill>
                <a:effectLst>
                  <a:outerShdw blurRad="38100" dist="19050" dir="2700000" algn="tl" rotWithShape="0">
                    <a:prstClr val="black">
                      <a:alpha val="40000"/>
                    </a:prstClr>
                  </a:outerShdw>
                </a:effectLst>
                <a:latin typeface="Calibri" panose="020F0502020204030204"/>
              </a:rPr>
              <a:t>iluminación</a:t>
            </a:r>
          </a:p>
        </p:txBody>
      </p:sp>
      <p:sp>
        <p:nvSpPr>
          <p:cNvPr id="20" name="CuadroTexto 19">
            <a:extLst>
              <a:ext uri="{FF2B5EF4-FFF2-40B4-BE49-F238E27FC236}">
                <a16:creationId xmlns:a16="http://schemas.microsoft.com/office/drawing/2014/main" id="{8602C1D0-D85D-4789-9974-161CE2367FD5}"/>
              </a:ext>
            </a:extLst>
          </p:cNvPr>
          <p:cNvSpPr txBox="1"/>
          <p:nvPr/>
        </p:nvSpPr>
        <p:spPr>
          <a:xfrm>
            <a:off x="514501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1996</a:t>
            </a:r>
          </a:p>
        </p:txBody>
      </p:sp>
      <p:sp>
        <p:nvSpPr>
          <p:cNvPr id="21" name="CuadroTexto 20">
            <a:extLst>
              <a:ext uri="{FF2B5EF4-FFF2-40B4-BE49-F238E27FC236}">
                <a16:creationId xmlns:a16="http://schemas.microsoft.com/office/drawing/2014/main" id="{480264A2-1BBF-4C66-ABCD-C53F18525184}"/>
              </a:ext>
            </a:extLst>
          </p:cNvPr>
          <p:cNvSpPr txBox="1"/>
          <p:nvPr/>
        </p:nvSpPr>
        <p:spPr>
          <a:xfrm>
            <a:off x="629462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1997</a:t>
            </a:r>
          </a:p>
        </p:txBody>
      </p:sp>
      <p:sp>
        <p:nvSpPr>
          <p:cNvPr id="22" name="CuadroTexto 21">
            <a:extLst>
              <a:ext uri="{FF2B5EF4-FFF2-40B4-BE49-F238E27FC236}">
                <a16:creationId xmlns:a16="http://schemas.microsoft.com/office/drawing/2014/main" id="{A93D45A8-945A-48AC-ABB8-C468B92621F6}"/>
              </a:ext>
            </a:extLst>
          </p:cNvPr>
          <p:cNvSpPr txBox="1"/>
          <p:nvPr/>
        </p:nvSpPr>
        <p:spPr>
          <a:xfrm>
            <a:off x="744423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1998</a:t>
            </a:r>
          </a:p>
        </p:txBody>
      </p:sp>
      <p:sp>
        <p:nvSpPr>
          <p:cNvPr id="23" name="CuadroTexto 22">
            <a:extLst>
              <a:ext uri="{FF2B5EF4-FFF2-40B4-BE49-F238E27FC236}">
                <a16:creationId xmlns:a16="http://schemas.microsoft.com/office/drawing/2014/main" id="{B8B027DF-4FD7-473F-8265-3D0C69476EE2}"/>
              </a:ext>
            </a:extLst>
          </p:cNvPr>
          <p:cNvSpPr txBox="1"/>
          <p:nvPr/>
        </p:nvSpPr>
        <p:spPr>
          <a:xfrm>
            <a:off x="859384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1999</a:t>
            </a:r>
          </a:p>
        </p:txBody>
      </p:sp>
      <p:sp>
        <p:nvSpPr>
          <p:cNvPr id="24" name="Rectángulo redondeado 33">
            <a:extLst>
              <a:ext uri="{FF2B5EF4-FFF2-40B4-BE49-F238E27FC236}">
                <a16:creationId xmlns:a16="http://schemas.microsoft.com/office/drawing/2014/main" id="{646E525A-B056-44AC-9819-A8D105FC9A3E}"/>
              </a:ext>
            </a:extLst>
          </p:cNvPr>
          <p:cNvSpPr/>
          <p:nvPr/>
        </p:nvSpPr>
        <p:spPr>
          <a:xfrm>
            <a:off x="632301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5" name="Rectángulo redondeado 36">
            <a:extLst>
              <a:ext uri="{FF2B5EF4-FFF2-40B4-BE49-F238E27FC236}">
                <a16:creationId xmlns:a16="http://schemas.microsoft.com/office/drawing/2014/main" id="{026409A8-9F7F-42E6-AE2D-530339DA54B5}"/>
              </a:ext>
            </a:extLst>
          </p:cNvPr>
          <p:cNvSpPr/>
          <p:nvPr/>
        </p:nvSpPr>
        <p:spPr>
          <a:xfrm>
            <a:off x="747262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26" name="Rectángulo redondeado 42">
            <a:extLst>
              <a:ext uri="{FF2B5EF4-FFF2-40B4-BE49-F238E27FC236}">
                <a16:creationId xmlns:a16="http://schemas.microsoft.com/office/drawing/2014/main" id="{1F1FABC0-41CD-4A8E-9372-BB64354B6300}"/>
              </a:ext>
            </a:extLst>
          </p:cNvPr>
          <p:cNvSpPr/>
          <p:nvPr/>
        </p:nvSpPr>
        <p:spPr>
          <a:xfrm>
            <a:off x="8626561"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pic>
        <p:nvPicPr>
          <p:cNvPr id="15" name="Imagen 14">
            <a:extLst>
              <a:ext uri="{FF2B5EF4-FFF2-40B4-BE49-F238E27FC236}">
                <a16:creationId xmlns:a16="http://schemas.microsoft.com/office/drawing/2014/main" id="{5975074B-2E07-409A-8DBB-9AA1A7CB08D9}"/>
              </a:ext>
            </a:extLst>
          </p:cNvPr>
          <p:cNvPicPr>
            <a:picLocks noChangeAspect="1"/>
          </p:cNvPicPr>
          <p:nvPr/>
        </p:nvPicPr>
        <p:blipFill>
          <a:blip r:embed="rId3"/>
          <a:stretch>
            <a:fillRect/>
          </a:stretch>
        </p:blipFill>
        <p:spPr>
          <a:xfrm>
            <a:off x="5179523" y="3733800"/>
            <a:ext cx="4344892" cy="2999326"/>
          </a:xfrm>
          <a:prstGeom prst="rect">
            <a:avLst/>
          </a:prstGeom>
        </p:spPr>
      </p:pic>
    </p:spTree>
    <p:extLst>
      <p:ext uri="{BB962C8B-B14F-4D97-AF65-F5344CB8AC3E}">
        <p14:creationId xmlns:p14="http://schemas.microsoft.com/office/powerpoint/2010/main" val="306233731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Evolución Pipeline gráfico.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sp>
        <p:nvSpPr>
          <p:cNvPr id="18" name="Rectángulo redondeado 4">
            <a:extLst>
              <a:ext uri="{FF2B5EF4-FFF2-40B4-BE49-F238E27FC236}">
                <a16:creationId xmlns:a16="http://schemas.microsoft.com/office/drawing/2014/main" id="{01E23C0E-5BB6-4B05-BEA8-BECB52DABC14}"/>
              </a:ext>
            </a:extLst>
          </p:cNvPr>
          <p:cNvSpPr/>
          <p:nvPr/>
        </p:nvSpPr>
        <p:spPr>
          <a:xfrm>
            <a:off x="5173402" y="2438400"/>
            <a:ext cx="897854"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CPU</a:t>
            </a:r>
          </a:p>
        </p:txBody>
      </p:sp>
      <p:sp>
        <p:nvSpPr>
          <p:cNvPr id="19" name="Rectángulo redondeado 23">
            <a:extLst>
              <a:ext uri="{FF2B5EF4-FFF2-40B4-BE49-F238E27FC236}">
                <a16:creationId xmlns:a16="http://schemas.microsoft.com/office/drawing/2014/main" id="{5D330937-108A-4269-AD4A-9693372CC1CA}"/>
              </a:ext>
            </a:extLst>
          </p:cNvPr>
          <p:cNvSpPr/>
          <p:nvPr/>
        </p:nvSpPr>
        <p:spPr>
          <a:xfrm>
            <a:off x="1798074" y="2438400"/>
            <a:ext cx="2910297"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lvl="0" algn="ctr"/>
            <a:r>
              <a:rPr lang="es-AR" sz="2800" kern="0" dirty="0">
                <a:ln w="0"/>
                <a:solidFill>
                  <a:prstClr val="black"/>
                </a:solidFill>
                <a:effectLst>
                  <a:outerShdw blurRad="38100" dist="19050" dir="2700000" algn="tl" rotWithShape="0">
                    <a:prstClr val="black">
                      <a:alpha val="40000"/>
                    </a:prstClr>
                  </a:outerShdw>
                </a:effectLst>
                <a:latin typeface="Calibri" panose="020F0502020204030204"/>
              </a:rPr>
              <a:t>Construcción polígonos y recorte</a:t>
            </a:r>
          </a:p>
        </p:txBody>
      </p:sp>
      <p:sp>
        <p:nvSpPr>
          <p:cNvPr id="20" name="CuadroTexto 19">
            <a:extLst>
              <a:ext uri="{FF2B5EF4-FFF2-40B4-BE49-F238E27FC236}">
                <a16:creationId xmlns:a16="http://schemas.microsoft.com/office/drawing/2014/main" id="{8602C1D0-D85D-4789-9974-161CE2367FD5}"/>
              </a:ext>
            </a:extLst>
          </p:cNvPr>
          <p:cNvSpPr txBox="1"/>
          <p:nvPr/>
        </p:nvSpPr>
        <p:spPr>
          <a:xfrm>
            <a:off x="514501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1996</a:t>
            </a:r>
          </a:p>
        </p:txBody>
      </p:sp>
      <p:sp>
        <p:nvSpPr>
          <p:cNvPr id="21" name="CuadroTexto 20">
            <a:extLst>
              <a:ext uri="{FF2B5EF4-FFF2-40B4-BE49-F238E27FC236}">
                <a16:creationId xmlns:a16="http://schemas.microsoft.com/office/drawing/2014/main" id="{480264A2-1BBF-4C66-ABCD-C53F18525184}"/>
              </a:ext>
            </a:extLst>
          </p:cNvPr>
          <p:cNvSpPr txBox="1"/>
          <p:nvPr/>
        </p:nvSpPr>
        <p:spPr>
          <a:xfrm>
            <a:off x="629462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1997</a:t>
            </a:r>
          </a:p>
        </p:txBody>
      </p:sp>
      <p:sp>
        <p:nvSpPr>
          <p:cNvPr id="22" name="CuadroTexto 21">
            <a:extLst>
              <a:ext uri="{FF2B5EF4-FFF2-40B4-BE49-F238E27FC236}">
                <a16:creationId xmlns:a16="http://schemas.microsoft.com/office/drawing/2014/main" id="{A93D45A8-945A-48AC-ABB8-C468B92621F6}"/>
              </a:ext>
            </a:extLst>
          </p:cNvPr>
          <p:cNvSpPr txBox="1"/>
          <p:nvPr/>
        </p:nvSpPr>
        <p:spPr>
          <a:xfrm>
            <a:off x="744423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1998</a:t>
            </a:r>
          </a:p>
        </p:txBody>
      </p:sp>
      <p:sp>
        <p:nvSpPr>
          <p:cNvPr id="23" name="CuadroTexto 22">
            <a:extLst>
              <a:ext uri="{FF2B5EF4-FFF2-40B4-BE49-F238E27FC236}">
                <a16:creationId xmlns:a16="http://schemas.microsoft.com/office/drawing/2014/main" id="{B8B027DF-4FD7-473F-8265-3D0C69476EE2}"/>
              </a:ext>
            </a:extLst>
          </p:cNvPr>
          <p:cNvSpPr txBox="1"/>
          <p:nvPr/>
        </p:nvSpPr>
        <p:spPr>
          <a:xfrm>
            <a:off x="859384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1999</a:t>
            </a:r>
          </a:p>
        </p:txBody>
      </p:sp>
      <p:sp>
        <p:nvSpPr>
          <p:cNvPr id="24" name="Rectángulo redondeado 33">
            <a:extLst>
              <a:ext uri="{FF2B5EF4-FFF2-40B4-BE49-F238E27FC236}">
                <a16:creationId xmlns:a16="http://schemas.microsoft.com/office/drawing/2014/main" id="{646E525A-B056-44AC-9819-A8D105FC9A3E}"/>
              </a:ext>
            </a:extLst>
          </p:cNvPr>
          <p:cNvSpPr/>
          <p:nvPr/>
        </p:nvSpPr>
        <p:spPr>
          <a:xfrm>
            <a:off x="6323012"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25" name="Rectángulo redondeado 36">
            <a:extLst>
              <a:ext uri="{FF2B5EF4-FFF2-40B4-BE49-F238E27FC236}">
                <a16:creationId xmlns:a16="http://schemas.microsoft.com/office/drawing/2014/main" id="{026409A8-9F7F-42E6-AE2D-530339DA54B5}"/>
              </a:ext>
            </a:extLst>
          </p:cNvPr>
          <p:cNvSpPr/>
          <p:nvPr/>
        </p:nvSpPr>
        <p:spPr>
          <a:xfrm>
            <a:off x="7472622"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26" name="Rectángulo redondeado 42">
            <a:extLst>
              <a:ext uri="{FF2B5EF4-FFF2-40B4-BE49-F238E27FC236}">
                <a16:creationId xmlns:a16="http://schemas.microsoft.com/office/drawing/2014/main" id="{1F1FABC0-41CD-4A8E-9372-BB64354B6300}"/>
              </a:ext>
            </a:extLst>
          </p:cNvPr>
          <p:cNvSpPr/>
          <p:nvPr/>
        </p:nvSpPr>
        <p:spPr>
          <a:xfrm>
            <a:off x="8626561"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pic>
        <p:nvPicPr>
          <p:cNvPr id="16" name="Picture 2" descr="Imagen relacionada">
            <a:extLst>
              <a:ext uri="{FF2B5EF4-FFF2-40B4-BE49-F238E27FC236}">
                <a16:creationId xmlns:a16="http://schemas.microsoft.com/office/drawing/2014/main" id="{4D77ACBD-70D1-4234-8BF9-DCD6B0D951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7431" y="3733800"/>
            <a:ext cx="3272068" cy="2897970"/>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n 16">
            <a:extLst>
              <a:ext uri="{FF2B5EF4-FFF2-40B4-BE49-F238E27FC236}">
                <a16:creationId xmlns:a16="http://schemas.microsoft.com/office/drawing/2014/main" id="{AA1CF15F-4CE4-45E7-9AB4-3E49832926A1}"/>
              </a:ext>
            </a:extLst>
          </p:cNvPr>
          <p:cNvPicPr>
            <a:picLocks noChangeAspect="1"/>
          </p:cNvPicPr>
          <p:nvPr/>
        </p:nvPicPr>
        <p:blipFill>
          <a:blip r:embed="rId4"/>
          <a:stretch>
            <a:fillRect/>
          </a:stretch>
        </p:blipFill>
        <p:spPr>
          <a:xfrm>
            <a:off x="4646612" y="3733800"/>
            <a:ext cx="2094314" cy="2897970"/>
          </a:xfrm>
          <a:prstGeom prst="rect">
            <a:avLst/>
          </a:prstGeom>
        </p:spPr>
      </p:pic>
    </p:spTree>
    <p:extLst>
      <p:ext uri="{BB962C8B-B14F-4D97-AF65-F5344CB8AC3E}">
        <p14:creationId xmlns:p14="http://schemas.microsoft.com/office/powerpoint/2010/main" val="2862748609"/>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Evolución Pipeline gráfico.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90’</a:t>
            </a:r>
            <a:r>
              <a:rPr lang="es-AR" b="1" dirty="0">
                <a:solidFill>
                  <a:schemeClr val="tx1"/>
                </a:solidFill>
                <a:latin typeface="Arial Narrow" panose="020B0606020202030204" pitchFamily="34" charset="0"/>
              </a:rPr>
              <a:t>s</a:t>
            </a:r>
          </a:p>
        </p:txBody>
      </p:sp>
      <p:sp>
        <p:nvSpPr>
          <p:cNvPr id="18" name="Rectángulo redondeado 4">
            <a:extLst>
              <a:ext uri="{FF2B5EF4-FFF2-40B4-BE49-F238E27FC236}">
                <a16:creationId xmlns:a16="http://schemas.microsoft.com/office/drawing/2014/main" id="{01E23C0E-5BB6-4B05-BEA8-BECB52DABC14}"/>
              </a:ext>
            </a:extLst>
          </p:cNvPr>
          <p:cNvSpPr/>
          <p:nvPr/>
        </p:nvSpPr>
        <p:spPr>
          <a:xfrm>
            <a:off x="5173402"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19" name="Rectángulo redondeado 23">
            <a:extLst>
              <a:ext uri="{FF2B5EF4-FFF2-40B4-BE49-F238E27FC236}">
                <a16:creationId xmlns:a16="http://schemas.microsoft.com/office/drawing/2014/main" id="{5D330937-108A-4269-AD4A-9693372CC1CA}"/>
              </a:ext>
            </a:extLst>
          </p:cNvPr>
          <p:cNvSpPr/>
          <p:nvPr/>
        </p:nvSpPr>
        <p:spPr>
          <a:xfrm>
            <a:off x="1798074" y="2438400"/>
            <a:ext cx="2910297" cy="1149535"/>
          </a:xfrm>
          <a:prstGeom prst="roundRect">
            <a:avLst/>
          </a:prstGeom>
          <a:gradFill rotWithShape="1">
            <a:gsLst>
              <a:gs pos="0">
                <a:srgbClr val="FFC000">
                  <a:satMod val="103000"/>
                  <a:lumMod val="102000"/>
                  <a:tint val="94000"/>
                </a:srgbClr>
              </a:gs>
              <a:gs pos="50000">
                <a:srgbClr val="FFC000">
                  <a:satMod val="110000"/>
                  <a:lumMod val="100000"/>
                  <a:shade val="100000"/>
                </a:srgbClr>
              </a:gs>
              <a:gs pos="100000">
                <a:srgbClr val="FFC00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lvl="0" algn="ctr"/>
            <a:r>
              <a:rPr lang="es-AR" sz="2800" dirty="0">
                <a:ln w="0"/>
                <a:solidFill>
                  <a:prstClr val="black"/>
                </a:solidFill>
                <a:effectLst>
                  <a:outerShdw blurRad="38100" dist="19050" dir="2700000" algn="tl" rotWithShape="0">
                    <a:prstClr val="black">
                      <a:alpha val="40000"/>
                    </a:prstClr>
                  </a:outerShdw>
                </a:effectLst>
                <a:latin typeface="Calibri" panose="020F0502020204030204"/>
              </a:rPr>
              <a:t>Render</a:t>
            </a:r>
            <a:endParaRPr lang="es-AR" sz="2800" kern="0" dirty="0">
              <a:ln w="0"/>
              <a:solidFill>
                <a:prstClr val="black"/>
              </a:solidFill>
              <a:effectLst>
                <a:outerShdw blurRad="38100" dist="19050" dir="2700000" algn="tl" rotWithShape="0">
                  <a:prstClr val="black">
                    <a:alpha val="40000"/>
                  </a:prstClr>
                </a:outerShdw>
              </a:effectLst>
              <a:latin typeface="Calibri" panose="020F0502020204030204"/>
            </a:endParaRPr>
          </a:p>
        </p:txBody>
      </p:sp>
      <p:sp>
        <p:nvSpPr>
          <p:cNvPr id="20" name="CuadroTexto 19">
            <a:extLst>
              <a:ext uri="{FF2B5EF4-FFF2-40B4-BE49-F238E27FC236}">
                <a16:creationId xmlns:a16="http://schemas.microsoft.com/office/drawing/2014/main" id="{8602C1D0-D85D-4789-9974-161CE2367FD5}"/>
              </a:ext>
            </a:extLst>
          </p:cNvPr>
          <p:cNvSpPr txBox="1"/>
          <p:nvPr/>
        </p:nvSpPr>
        <p:spPr>
          <a:xfrm>
            <a:off x="514501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1996</a:t>
            </a:r>
          </a:p>
        </p:txBody>
      </p:sp>
      <p:sp>
        <p:nvSpPr>
          <p:cNvPr id="21" name="CuadroTexto 20">
            <a:extLst>
              <a:ext uri="{FF2B5EF4-FFF2-40B4-BE49-F238E27FC236}">
                <a16:creationId xmlns:a16="http://schemas.microsoft.com/office/drawing/2014/main" id="{480264A2-1BBF-4C66-ABCD-C53F18525184}"/>
              </a:ext>
            </a:extLst>
          </p:cNvPr>
          <p:cNvSpPr txBox="1"/>
          <p:nvPr/>
        </p:nvSpPr>
        <p:spPr>
          <a:xfrm>
            <a:off x="629462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1997</a:t>
            </a:r>
          </a:p>
        </p:txBody>
      </p:sp>
      <p:sp>
        <p:nvSpPr>
          <p:cNvPr id="22" name="CuadroTexto 21">
            <a:extLst>
              <a:ext uri="{FF2B5EF4-FFF2-40B4-BE49-F238E27FC236}">
                <a16:creationId xmlns:a16="http://schemas.microsoft.com/office/drawing/2014/main" id="{A93D45A8-945A-48AC-ABB8-C468B92621F6}"/>
              </a:ext>
            </a:extLst>
          </p:cNvPr>
          <p:cNvSpPr txBox="1"/>
          <p:nvPr/>
        </p:nvSpPr>
        <p:spPr>
          <a:xfrm>
            <a:off x="744423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1998</a:t>
            </a:r>
          </a:p>
        </p:txBody>
      </p:sp>
      <p:sp>
        <p:nvSpPr>
          <p:cNvPr id="23" name="CuadroTexto 22">
            <a:extLst>
              <a:ext uri="{FF2B5EF4-FFF2-40B4-BE49-F238E27FC236}">
                <a16:creationId xmlns:a16="http://schemas.microsoft.com/office/drawing/2014/main" id="{B8B027DF-4FD7-473F-8265-3D0C69476EE2}"/>
              </a:ext>
            </a:extLst>
          </p:cNvPr>
          <p:cNvSpPr txBox="1"/>
          <p:nvPr/>
        </p:nvSpPr>
        <p:spPr>
          <a:xfrm>
            <a:off x="8593848" y="1946721"/>
            <a:ext cx="1018227"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1999</a:t>
            </a:r>
          </a:p>
        </p:txBody>
      </p:sp>
      <p:sp>
        <p:nvSpPr>
          <p:cNvPr id="24" name="Rectángulo redondeado 33">
            <a:extLst>
              <a:ext uri="{FF2B5EF4-FFF2-40B4-BE49-F238E27FC236}">
                <a16:creationId xmlns:a16="http://schemas.microsoft.com/office/drawing/2014/main" id="{646E525A-B056-44AC-9819-A8D105FC9A3E}"/>
              </a:ext>
            </a:extLst>
          </p:cNvPr>
          <p:cNvSpPr/>
          <p:nvPr/>
        </p:nvSpPr>
        <p:spPr>
          <a:xfrm>
            <a:off x="6323012"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25" name="Rectángulo redondeado 36">
            <a:extLst>
              <a:ext uri="{FF2B5EF4-FFF2-40B4-BE49-F238E27FC236}">
                <a16:creationId xmlns:a16="http://schemas.microsoft.com/office/drawing/2014/main" id="{026409A8-9F7F-42E6-AE2D-530339DA54B5}"/>
              </a:ext>
            </a:extLst>
          </p:cNvPr>
          <p:cNvSpPr/>
          <p:nvPr/>
        </p:nvSpPr>
        <p:spPr>
          <a:xfrm>
            <a:off x="7472622"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26" name="Rectángulo redondeado 42">
            <a:extLst>
              <a:ext uri="{FF2B5EF4-FFF2-40B4-BE49-F238E27FC236}">
                <a16:creationId xmlns:a16="http://schemas.microsoft.com/office/drawing/2014/main" id="{1F1FABC0-41CD-4A8E-9372-BB64354B6300}"/>
              </a:ext>
            </a:extLst>
          </p:cNvPr>
          <p:cNvSpPr/>
          <p:nvPr/>
        </p:nvSpPr>
        <p:spPr>
          <a:xfrm>
            <a:off x="8626561" y="2438400"/>
            <a:ext cx="897854" cy="1149535"/>
          </a:xfrm>
          <a:prstGeom prst="roundRect">
            <a:avLst/>
          </a:prstGeom>
          <a:solidFill>
            <a:srgbClr val="009999"/>
          </a:solidFill>
          <a:ln>
            <a:no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pic>
        <p:nvPicPr>
          <p:cNvPr id="27" name="Imagen 26">
            <a:extLst>
              <a:ext uri="{FF2B5EF4-FFF2-40B4-BE49-F238E27FC236}">
                <a16:creationId xmlns:a16="http://schemas.microsoft.com/office/drawing/2014/main" id="{9C55C606-FB17-4F7D-9705-59397D4741BF}"/>
              </a:ext>
            </a:extLst>
          </p:cNvPr>
          <p:cNvPicPr>
            <a:picLocks noChangeAspect="1"/>
          </p:cNvPicPr>
          <p:nvPr/>
        </p:nvPicPr>
        <p:blipFill>
          <a:blip r:embed="rId3"/>
          <a:stretch>
            <a:fillRect/>
          </a:stretch>
        </p:blipFill>
        <p:spPr>
          <a:xfrm>
            <a:off x="4638008" y="3623389"/>
            <a:ext cx="1083802" cy="3034133"/>
          </a:xfrm>
          <a:prstGeom prst="rect">
            <a:avLst/>
          </a:prstGeom>
        </p:spPr>
      </p:pic>
      <p:pic>
        <p:nvPicPr>
          <p:cNvPr id="28" name="Imagen 27">
            <a:extLst>
              <a:ext uri="{FF2B5EF4-FFF2-40B4-BE49-F238E27FC236}">
                <a16:creationId xmlns:a16="http://schemas.microsoft.com/office/drawing/2014/main" id="{1FD61DBA-A0CC-41FC-8543-1B219EE1A99D}"/>
              </a:ext>
            </a:extLst>
          </p:cNvPr>
          <p:cNvPicPr>
            <a:picLocks noChangeAspect="1"/>
          </p:cNvPicPr>
          <p:nvPr/>
        </p:nvPicPr>
        <p:blipFill>
          <a:blip r:embed="rId4"/>
          <a:stretch>
            <a:fillRect/>
          </a:stretch>
        </p:blipFill>
        <p:spPr>
          <a:xfrm>
            <a:off x="6071256" y="3733800"/>
            <a:ext cx="4405614" cy="3046477"/>
          </a:xfrm>
          <a:prstGeom prst="rect">
            <a:avLst/>
          </a:prstGeom>
        </p:spPr>
      </p:pic>
    </p:spTree>
    <p:extLst>
      <p:ext uri="{BB962C8B-B14F-4D97-AF65-F5344CB8AC3E}">
        <p14:creationId xmlns:p14="http://schemas.microsoft.com/office/powerpoint/2010/main" val="423582558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err="1">
                <a:ln w="15875">
                  <a:solidFill>
                    <a:srgbClr val="00B050"/>
                  </a:solidFill>
                </a:ln>
                <a:solidFill>
                  <a:srgbClr val="00B050"/>
                </a:solidFill>
                <a:effectLst>
                  <a:glow rad="114300">
                    <a:srgbClr val="92D050">
                      <a:alpha val="40000"/>
                    </a:srgbClr>
                  </a:glow>
                </a:effectLst>
              </a:rPr>
              <a:t>Nvidia</a:t>
            </a:r>
            <a:r>
              <a:rPr lang="es-ES" sz="3200" spc="300" dirty="0">
                <a:ln w="15875">
                  <a:solidFill>
                    <a:srgbClr val="00B050"/>
                  </a:solidFill>
                </a:ln>
                <a:solidFill>
                  <a:srgbClr val="00B050"/>
                </a:solidFill>
                <a:effectLst>
                  <a:glow rad="114300">
                    <a:srgbClr val="92D050">
                      <a:alpha val="40000"/>
                    </a:srgbClr>
                  </a:glow>
                </a:effectLst>
              </a:rPr>
              <a:t> lanza </a:t>
            </a:r>
            <a:r>
              <a:rPr lang="es-ES" sz="3200" spc="300" dirty="0" err="1">
                <a:ln w="15875">
                  <a:solidFill>
                    <a:srgbClr val="00B050"/>
                  </a:solidFill>
                </a:ln>
                <a:solidFill>
                  <a:srgbClr val="00B050"/>
                </a:solidFill>
                <a:effectLst>
                  <a:glow rad="114300">
                    <a:srgbClr val="92D050">
                      <a:alpha val="40000"/>
                    </a:srgbClr>
                  </a:glow>
                </a:effectLst>
              </a:rPr>
              <a:t>GeForce</a:t>
            </a:r>
            <a:r>
              <a:rPr lang="es-ES" sz="3200" spc="300" dirty="0">
                <a:ln w="15875">
                  <a:solidFill>
                    <a:srgbClr val="00B050"/>
                  </a:solidFill>
                </a:ln>
                <a:solidFill>
                  <a:srgbClr val="00B050"/>
                </a:solidFill>
                <a:effectLst>
                  <a:glow rad="114300">
                    <a:srgbClr val="92D050">
                      <a:alpha val="40000"/>
                    </a:srgbClr>
                  </a:glow>
                </a:effectLst>
              </a:rPr>
              <a:t> 256 (</a:t>
            </a:r>
            <a:r>
              <a:rPr lang="es-ES" sz="2800" i="1" spc="300" dirty="0">
                <a:ln w="15875">
                  <a:solidFill>
                    <a:srgbClr val="00B050"/>
                  </a:solidFill>
                </a:ln>
                <a:solidFill>
                  <a:srgbClr val="00B050"/>
                </a:solidFill>
                <a:effectLst>
                  <a:glow rad="114300">
                    <a:srgbClr val="92D050">
                      <a:alpha val="40000"/>
                    </a:srgbClr>
                  </a:glow>
                </a:effectLst>
              </a:rPr>
              <a:t>pipeline gráfico integro</a:t>
            </a: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1999</a:t>
            </a:r>
            <a:endParaRPr lang="es-AR" b="1" dirty="0">
              <a:solidFill>
                <a:schemeClr val="tx1"/>
              </a:solidFill>
              <a:latin typeface="Arial Narrow" panose="020B0606020202030204" pitchFamily="34" charset="0"/>
            </a:endParaRPr>
          </a:p>
        </p:txBody>
      </p:sp>
      <p:pic>
        <p:nvPicPr>
          <p:cNvPr id="2" name="Imagen 1"/>
          <p:cNvPicPr>
            <a:picLocks noChangeAspect="1"/>
          </p:cNvPicPr>
          <p:nvPr/>
        </p:nvPicPr>
        <p:blipFill>
          <a:blip r:embed="rId3"/>
          <a:stretch>
            <a:fillRect/>
          </a:stretch>
        </p:blipFill>
        <p:spPr>
          <a:xfrm>
            <a:off x="912812" y="2800350"/>
            <a:ext cx="5314950" cy="3371850"/>
          </a:xfrm>
          <a:prstGeom prst="rect">
            <a:avLst/>
          </a:prstGeom>
        </p:spPr>
      </p:pic>
      <p:sp>
        <p:nvSpPr>
          <p:cNvPr id="18" name="Rectángulo redondeado 34">
            <a:extLst>
              <a:ext uri="{FF2B5EF4-FFF2-40B4-BE49-F238E27FC236}">
                <a16:creationId xmlns:a16="http://schemas.microsoft.com/office/drawing/2014/main" id="{035967C1-A31B-415E-8BC7-FA95252933D2}"/>
              </a:ext>
            </a:extLst>
          </p:cNvPr>
          <p:cNvSpPr/>
          <p:nvPr/>
        </p:nvSpPr>
        <p:spPr>
          <a:xfrm>
            <a:off x="7008812" y="2438400"/>
            <a:ext cx="2362200" cy="4286192"/>
          </a:xfrm>
          <a:prstGeom prst="roundRect">
            <a:avLst>
              <a:gd name="adj" fmla="val 9358"/>
            </a:avLst>
          </a:prstGeom>
          <a:solidFill>
            <a:srgbClr val="ED7D31">
              <a:lumMod val="75000"/>
            </a:srgbClr>
          </a:solidFill>
          <a:ln>
            <a:noFill/>
          </a:ln>
          <a:effectLst>
            <a:outerShdw blurRad="50800" dist="38100" dir="5400000" algn="t" rotWithShape="0">
              <a:prstClr val="black">
                <a:alpha val="40000"/>
              </a:prstClr>
            </a:outerShdw>
          </a:effectLst>
        </p:spPr>
        <p:txBody>
          <a:bodyPr lIns="0" r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GPU</a:t>
            </a:r>
          </a:p>
        </p:txBody>
      </p:sp>
      <p:sp>
        <p:nvSpPr>
          <p:cNvPr id="19" name="Rectángulo redondeado 15">
            <a:extLst>
              <a:ext uri="{FF2B5EF4-FFF2-40B4-BE49-F238E27FC236}">
                <a16:creationId xmlns:a16="http://schemas.microsoft.com/office/drawing/2014/main" id="{87A60CE2-0076-4F43-98B0-077491B906F9}"/>
              </a:ext>
            </a:extLst>
          </p:cNvPr>
          <p:cNvSpPr/>
          <p:nvPr/>
        </p:nvSpPr>
        <p:spPr>
          <a:xfrm>
            <a:off x="7288486" y="3093855"/>
            <a:ext cx="1795739" cy="335145"/>
          </a:xfrm>
          <a:prstGeom prst="roundRect">
            <a:avLst/>
          </a:prstGeom>
          <a:noFill/>
          <a:ln w="38100">
            <a:solidFill>
              <a:sysClr val="windowText" lastClr="000000"/>
            </a:solidFill>
          </a:ln>
          <a:effectLst>
            <a:outerShdw blurRad="50800" dist="38100" dir="8100000" algn="tr"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Vertex</a:t>
            </a:r>
            <a:endPar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0" name="Rectángulo redondeado 17">
            <a:extLst>
              <a:ext uri="{FF2B5EF4-FFF2-40B4-BE49-F238E27FC236}">
                <a16:creationId xmlns:a16="http://schemas.microsoft.com/office/drawing/2014/main" id="{1931ADD6-B62D-4AC8-B651-16CC86B44204}"/>
              </a:ext>
            </a:extLst>
          </p:cNvPr>
          <p:cNvSpPr/>
          <p:nvPr/>
        </p:nvSpPr>
        <p:spPr>
          <a:xfrm>
            <a:off x="7288485" y="3869873"/>
            <a:ext cx="1795739" cy="335145"/>
          </a:xfrm>
          <a:prstGeom prst="roundRect">
            <a:avLst/>
          </a:prstGeom>
          <a:noFill/>
          <a:ln w="38100">
            <a:solidFill>
              <a:sysClr val="windowText" lastClr="000000"/>
            </a:solidFill>
          </a:ln>
          <a:effectLst>
            <a:outerShdw blurRad="50800" dist="38100" dir="8100000" algn="tr"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Triangle</a:t>
            </a:r>
            <a:endPar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1" name="Rectángulo redondeado 18">
            <a:extLst>
              <a:ext uri="{FF2B5EF4-FFF2-40B4-BE49-F238E27FC236}">
                <a16:creationId xmlns:a16="http://schemas.microsoft.com/office/drawing/2014/main" id="{DCA60A9F-236F-4FB0-A400-930EA367E32A}"/>
              </a:ext>
            </a:extLst>
          </p:cNvPr>
          <p:cNvSpPr/>
          <p:nvPr/>
        </p:nvSpPr>
        <p:spPr>
          <a:xfrm>
            <a:off x="7288485" y="4645891"/>
            <a:ext cx="1795739" cy="335145"/>
          </a:xfrm>
          <a:prstGeom prst="roundRect">
            <a:avLst/>
          </a:prstGeom>
          <a:noFill/>
          <a:ln w="38100">
            <a:solidFill>
              <a:sysClr val="windowText" lastClr="000000"/>
            </a:solidFill>
          </a:ln>
          <a:effectLst>
            <a:outerShdw blurRad="50800" dist="38100" dir="8100000" algn="tr"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Pixel</a:t>
            </a:r>
          </a:p>
        </p:txBody>
      </p:sp>
      <p:sp>
        <p:nvSpPr>
          <p:cNvPr id="22" name="Rectángulo redondeado 19">
            <a:extLst>
              <a:ext uri="{FF2B5EF4-FFF2-40B4-BE49-F238E27FC236}">
                <a16:creationId xmlns:a16="http://schemas.microsoft.com/office/drawing/2014/main" id="{467CFC1A-FFF3-4688-AD39-33D7E625A654}"/>
              </a:ext>
            </a:extLst>
          </p:cNvPr>
          <p:cNvSpPr/>
          <p:nvPr/>
        </p:nvSpPr>
        <p:spPr>
          <a:xfrm>
            <a:off x="7288484" y="5421909"/>
            <a:ext cx="1795739" cy="335145"/>
          </a:xfrm>
          <a:prstGeom prst="roundRect">
            <a:avLst/>
          </a:prstGeom>
          <a:noFill/>
          <a:ln w="38100">
            <a:solidFill>
              <a:sysClr val="windowText" lastClr="000000"/>
            </a:solidFill>
          </a:ln>
          <a:effectLst>
            <a:outerShdw blurRad="50800" dist="38100" dir="8100000" algn="tr"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ROP</a:t>
            </a:r>
          </a:p>
        </p:txBody>
      </p:sp>
      <p:sp>
        <p:nvSpPr>
          <p:cNvPr id="23" name="Rectángulo redondeado 20">
            <a:extLst>
              <a:ext uri="{FF2B5EF4-FFF2-40B4-BE49-F238E27FC236}">
                <a16:creationId xmlns:a16="http://schemas.microsoft.com/office/drawing/2014/main" id="{38DC8A52-5C08-462C-A7C6-B00190070104}"/>
              </a:ext>
            </a:extLst>
          </p:cNvPr>
          <p:cNvSpPr/>
          <p:nvPr/>
        </p:nvSpPr>
        <p:spPr>
          <a:xfrm>
            <a:off x="7288483" y="6197928"/>
            <a:ext cx="1795739" cy="335145"/>
          </a:xfrm>
          <a:prstGeom prst="roundRect">
            <a:avLst/>
          </a:prstGeom>
          <a:noFill/>
          <a:ln w="38100">
            <a:solidFill>
              <a:sysClr val="windowText" lastClr="000000"/>
            </a:solidFill>
          </a:ln>
          <a:effectLst>
            <a:outerShdw blurRad="50800" dist="38100" dir="8100000" algn="tr"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Memoria</a:t>
            </a:r>
          </a:p>
        </p:txBody>
      </p:sp>
      <p:cxnSp>
        <p:nvCxnSpPr>
          <p:cNvPr id="24" name="Conector recto de flecha 23">
            <a:extLst>
              <a:ext uri="{FF2B5EF4-FFF2-40B4-BE49-F238E27FC236}">
                <a16:creationId xmlns:a16="http://schemas.microsoft.com/office/drawing/2014/main" id="{F6BA643D-D1E0-4DB5-BC52-31D04C5E8297}"/>
              </a:ext>
            </a:extLst>
          </p:cNvPr>
          <p:cNvCxnSpPr>
            <a:stCxn id="19" idx="2"/>
            <a:endCxn id="20" idx="0"/>
          </p:cNvCxnSpPr>
          <p:nvPr/>
        </p:nvCxnSpPr>
        <p:spPr>
          <a:xfrm flipH="1">
            <a:off x="8186355" y="3429000"/>
            <a:ext cx="1" cy="440873"/>
          </a:xfrm>
          <a:prstGeom prst="straightConnector1">
            <a:avLst/>
          </a:prstGeom>
          <a:noFill/>
          <a:ln w="38100" cap="flat" cmpd="sng" algn="ctr">
            <a:solidFill>
              <a:sysClr val="windowText" lastClr="000000"/>
            </a:solidFill>
            <a:prstDash val="solid"/>
            <a:miter lim="800000"/>
            <a:tailEnd type="triangle"/>
          </a:ln>
          <a:effectLst>
            <a:outerShdw blurRad="50800" dist="38100" dir="8100000" algn="tr" rotWithShape="0">
              <a:prstClr val="black">
                <a:alpha val="40000"/>
              </a:prstClr>
            </a:outerShdw>
          </a:effectLst>
        </p:spPr>
      </p:cxnSp>
      <p:cxnSp>
        <p:nvCxnSpPr>
          <p:cNvPr id="25" name="Conector recto de flecha 24">
            <a:extLst>
              <a:ext uri="{FF2B5EF4-FFF2-40B4-BE49-F238E27FC236}">
                <a16:creationId xmlns:a16="http://schemas.microsoft.com/office/drawing/2014/main" id="{BA808F12-5B3F-4B13-B2C1-A36309A41BE5}"/>
              </a:ext>
            </a:extLst>
          </p:cNvPr>
          <p:cNvCxnSpPr>
            <a:stCxn id="20" idx="2"/>
            <a:endCxn id="21" idx="0"/>
          </p:cNvCxnSpPr>
          <p:nvPr/>
        </p:nvCxnSpPr>
        <p:spPr>
          <a:xfrm>
            <a:off x="8186355" y="4205018"/>
            <a:ext cx="0" cy="440873"/>
          </a:xfrm>
          <a:prstGeom prst="straightConnector1">
            <a:avLst/>
          </a:prstGeom>
          <a:noFill/>
          <a:ln w="38100" cap="flat" cmpd="sng" algn="ctr">
            <a:solidFill>
              <a:sysClr val="windowText" lastClr="000000"/>
            </a:solidFill>
            <a:prstDash val="solid"/>
            <a:miter lim="800000"/>
            <a:tailEnd type="triangle"/>
          </a:ln>
          <a:effectLst>
            <a:outerShdw blurRad="50800" dist="38100" dir="8100000" algn="tr" rotWithShape="0">
              <a:prstClr val="black">
                <a:alpha val="40000"/>
              </a:prstClr>
            </a:outerShdw>
          </a:effectLst>
        </p:spPr>
      </p:cxnSp>
      <p:cxnSp>
        <p:nvCxnSpPr>
          <p:cNvPr id="26" name="Conector recto de flecha 25">
            <a:extLst>
              <a:ext uri="{FF2B5EF4-FFF2-40B4-BE49-F238E27FC236}">
                <a16:creationId xmlns:a16="http://schemas.microsoft.com/office/drawing/2014/main" id="{7A7863E8-EC85-4F98-BB94-E99A0CB63BE5}"/>
              </a:ext>
            </a:extLst>
          </p:cNvPr>
          <p:cNvCxnSpPr>
            <a:stCxn id="21" idx="2"/>
            <a:endCxn id="22" idx="0"/>
          </p:cNvCxnSpPr>
          <p:nvPr/>
        </p:nvCxnSpPr>
        <p:spPr>
          <a:xfrm flipH="1">
            <a:off x="8186354" y="4981036"/>
            <a:ext cx="1" cy="440873"/>
          </a:xfrm>
          <a:prstGeom prst="straightConnector1">
            <a:avLst/>
          </a:prstGeom>
          <a:noFill/>
          <a:ln w="38100" cap="flat" cmpd="sng" algn="ctr">
            <a:solidFill>
              <a:sysClr val="windowText" lastClr="000000"/>
            </a:solidFill>
            <a:prstDash val="solid"/>
            <a:miter lim="800000"/>
            <a:tailEnd type="triangle"/>
          </a:ln>
          <a:effectLst>
            <a:outerShdw blurRad="50800" dist="38100" dir="8100000" algn="tr" rotWithShape="0">
              <a:prstClr val="black">
                <a:alpha val="40000"/>
              </a:prstClr>
            </a:outerShdw>
          </a:effectLst>
        </p:spPr>
      </p:cxnSp>
      <p:cxnSp>
        <p:nvCxnSpPr>
          <p:cNvPr id="27" name="Conector recto de flecha 26">
            <a:extLst>
              <a:ext uri="{FF2B5EF4-FFF2-40B4-BE49-F238E27FC236}">
                <a16:creationId xmlns:a16="http://schemas.microsoft.com/office/drawing/2014/main" id="{B353C12D-215E-4EAF-BA3D-6F363EF7B4B1}"/>
              </a:ext>
            </a:extLst>
          </p:cNvPr>
          <p:cNvCxnSpPr>
            <a:stCxn id="22" idx="2"/>
            <a:endCxn id="23" idx="0"/>
          </p:cNvCxnSpPr>
          <p:nvPr/>
        </p:nvCxnSpPr>
        <p:spPr>
          <a:xfrm flipH="1">
            <a:off x="8186353" y="5757054"/>
            <a:ext cx="1" cy="440874"/>
          </a:xfrm>
          <a:prstGeom prst="straightConnector1">
            <a:avLst/>
          </a:prstGeom>
          <a:noFill/>
          <a:ln w="38100" cap="flat" cmpd="sng" algn="ctr">
            <a:solidFill>
              <a:sysClr val="windowText" lastClr="000000"/>
            </a:solidFill>
            <a:prstDash val="solid"/>
            <a:miter lim="800000"/>
            <a:tailEnd type="triangle"/>
          </a:ln>
          <a:effectLst>
            <a:outerShdw blurRad="50800" dist="38100" dir="8100000" algn="tr" rotWithShape="0">
              <a:prstClr val="black">
                <a:alpha val="40000"/>
              </a:prstClr>
            </a:outerShdw>
          </a:effectLst>
        </p:spPr>
      </p:cxnSp>
      <p:cxnSp>
        <p:nvCxnSpPr>
          <p:cNvPr id="28" name="Conector recto 27">
            <a:extLst>
              <a:ext uri="{FF2B5EF4-FFF2-40B4-BE49-F238E27FC236}">
                <a16:creationId xmlns:a16="http://schemas.microsoft.com/office/drawing/2014/main" id="{7EC48F16-87BB-4BE5-8FFF-BCFEB087831B}"/>
              </a:ext>
            </a:extLst>
          </p:cNvPr>
          <p:cNvCxnSpPr>
            <a:cxnSpLocks/>
          </p:cNvCxnSpPr>
          <p:nvPr/>
        </p:nvCxnSpPr>
        <p:spPr>
          <a:xfrm>
            <a:off x="9599612" y="4597162"/>
            <a:ext cx="2362200" cy="1"/>
          </a:xfrm>
          <a:prstGeom prst="line">
            <a:avLst/>
          </a:prstGeom>
          <a:ln w="76200">
            <a:solidFill>
              <a:srgbClr val="D24600"/>
            </a:solidFill>
            <a:prstDash val="sysDot"/>
            <a:miter lim="800000"/>
            <a:tailEnd type="none"/>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244EE05E-82DD-4B15-B70C-AC1254861A29}"/>
              </a:ext>
            </a:extLst>
          </p:cNvPr>
          <p:cNvSpPr txBox="1"/>
          <p:nvPr/>
        </p:nvSpPr>
        <p:spPr>
          <a:xfrm>
            <a:off x="9412167" y="2819400"/>
            <a:ext cx="2702045" cy="1421928"/>
          </a:xfrm>
          <a:prstGeom prst="rect">
            <a:avLst/>
          </a:prstGeom>
          <a:noFill/>
        </p:spPr>
        <p:txBody>
          <a:bodyPr wrap="square" rtlCol="0">
            <a:spAutoFit/>
          </a:bodyPr>
          <a:lstStyle/>
          <a:p>
            <a:pPr algn="ctr">
              <a:lnSpc>
                <a:spcPct val="90000"/>
              </a:lnSpc>
            </a:pPr>
            <a:r>
              <a:rPr lang="es-AR" sz="3200" dirty="0">
                <a:solidFill>
                  <a:srgbClr val="FFC000">
                    <a:lumMod val="60000"/>
                    <a:lumOff val="40000"/>
                  </a:srgbClr>
                </a:solidFill>
                <a:latin typeface="Calibri" panose="020F0502020204030204"/>
              </a:rPr>
              <a:t>Procesadores de números flotante</a:t>
            </a:r>
          </a:p>
        </p:txBody>
      </p:sp>
      <p:sp>
        <p:nvSpPr>
          <p:cNvPr id="30" name="CuadroTexto 29">
            <a:extLst>
              <a:ext uri="{FF2B5EF4-FFF2-40B4-BE49-F238E27FC236}">
                <a16:creationId xmlns:a16="http://schemas.microsoft.com/office/drawing/2014/main" id="{5A6618E5-ECF2-4043-A211-2FF78F7F5B2C}"/>
              </a:ext>
            </a:extLst>
          </p:cNvPr>
          <p:cNvSpPr txBox="1"/>
          <p:nvPr/>
        </p:nvSpPr>
        <p:spPr>
          <a:xfrm>
            <a:off x="9488367" y="4953000"/>
            <a:ext cx="2549645" cy="1421928"/>
          </a:xfrm>
          <a:prstGeom prst="rect">
            <a:avLst/>
          </a:prstGeom>
          <a:noFill/>
        </p:spPr>
        <p:txBody>
          <a:bodyPr wrap="square" rtlCol="0">
            <a:spAutoFit/>
          </a:bodyPr>
          <a:lstStyle/>
          <a:p>
            <a:pPr algn="ctr">
              <a:lnSpc>
                <a:spcPct val="90000"/>
              </a:lnSpc>
            </a:pPr>
            <a:r>
              <a:rPr lang="es-AR" sz="3200" dirty="0">
                <a:solidFill>
                  <a:srgbClr val="FFC000">
                    <a:lumMod val="60000"/>
                    <a:lumOff val="40000"/>
                  </a:srgbClr>
                </a:solidFill>
                <a:latin typeface="Calibri" panose="020F0502020204030204"/>
              </a:rPr>
              <a:t>Procesadores de números enteros</a:t>
            </a:r>
          </a:p>
        </p:txBody>
      </p:sp>
    </p:spTree>
    <p:extLst>
      <p:ext uri="{BB962C8B-B14F-4D97-AF65-F5344CB8AC3E}">
        <p14:creationId xmlns:p14="http://schemas.microsoft.com/office/powerpoint/2010/main" val="306385657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1000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1000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err="1">
                <a:ln w="15875">
                  <a:solidFill>
                    <a:srgbClr val="00B050"/>
                  </a:solidFill>
                </a:ln>
                <a:solidFill>
                  <a:srgbClr val="00B050"/>
                </a:solidFill>
                <a:effectLst>
                  <a:glow rad="114300">
                    <a:srgbClr val="92D050">
                      <a:alpha val="40000"/>
                    </a:srgbClr>
                  </a:glow>
                </a:effectLst>
              </a:rPr>
              <a:t>Nvidia</a:t>
            </a:r>
            <a:r>
              <a:rPr lang="es-ES" sz="3200" spc="300" dirty="0">
                <a:ln w="15875">
                  <a:solidFill>
                    <a:srgbClr val="00B050"/>
                  </a:solidFill>
                </a:ln>
                <a:solidFill>
                  <a:srgbClr val="00B050"/>
                </a:solidFill>
                <a:effectLst>
                  <a:glow rad="114300">
                    <a:srgbClr val="92D050">
                      <a:alpha val="40000"/>
                    </a:srgbClr>
                  </a:glow>
                </a:effectLst>
              </a:rPr>
              <a:t> lanza GeForce 256 (</a:t>
            </a:r>
            <a:r>
              <a:rPr lang="es-ES" sz="2800" i="1" spc="300" dirty="0">
                <a:ln w="15875">
                  <a:solidFill>
                    <a:srgbClr val="00B050"/>
                  </a:solidFill>
                </a:ln>
                <a:solidFill>
                  <a:srgbClr val="00B050"/>
                </a:solidFill>
                <a:effectLst>
                  <a:glow rad="114300">
                    <a:srgbClr val="92D050">
                      <a:alpha val="40000"/>
                    </a:srgbClr>
                  </a:glow>
                </a:effectLst>
              </a:rPr>
              <a:t>pipeline gráfico integro</a:t>
            </a: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1999</a:t>
            </a:r>
            <a:endParaRPr lang="es-AR" b="1" dirty="0">
              <a:solidFill>
                <a:schemeClr val="tx1"/>
              </a:solidFill>
              <a:latin typeface="Arial Narrow" panose="020B0606020202030204" pitchFamily="34" charset="0"/>
            </a:endParaRPr>
          </a:p>
        </p:txBody>
      </p:sp>
      <p:pic>
        <p:nvPicPr>
          <p:cNvPr id="33" name="Picture 2" descr="https://upload.wikimedia.org/wikipedia/commons/thumb/e/e1/VisionTek_GeForce_256.jpg/220px-VisionTek_GeForce_256.jpg">
            <a:extLst>
              <a:ext uri="{FF2B5EF4-FFF2-40B4-BE49-F238E27FC236}">
                <a16:creationId xmlns:a16="http://schemas.microsoft.com/office/drawing/2014/main" id="{66081C6F-3F49-4B25-A446-E35775D5E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15" y="3010999"/>
            <a:ext cx="5754291" cy="3426419"/>
          </a:xfrm>
          <a:prstGeom prst="rect">
            <a:avLst/>
          </a:prstGeom>
          <a:noFill/>
          <a:extLst>
            <a:ext uri="{909E8E84-426E-40DD-AFC4-6F175D3DCCD1}">
              <a14:hiddenFill xmlns:a14="http://schemas.microsoft.com/office/drawing/2010/main">
                <a:solidFill>
                  <a:srgbClr val="FFFFFF"/>
                </a:solidFill>
              </a14:hiddenFill>
            </a:ext>
          </a:extLst>
        </p:spPr>
      </p:pic>
      <p:sp>
        <p:nvSpPr>
          <p:cNvPr id="34" name="CuadroTexto 33">
            <a:extLst>
              <a:ext uri="{FF2B5EF4-FFF2-40B4-BE49-F238E27FC236}">
                <a16:creationId xmlns:a16="http://schemas.microsoft.com/office/drawing/2014/main" id="{ECC0A4D3-1496-41BB-9E65-3C7304B1837E}"/>
              </a:ext>
            </a:extLst>
          </p:cNvPr>
          <p:cNvSpPr txBox="1"/>
          <p:nvPr/>
        </p:nvSpPr>
        <p:spPr>
          <a:xfrm>
            <a:off x="748169" y="2353228"/>
            <a:ext cx="5896038"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Primera GPU compatible </a:t>
            </a:r>
            <a:r>
              <a:rPr lang="es-AR" sz="3200" dirty="0" err="1">
                <a:solidFill>
                  <a:srgbClr val="FFC000">
                    <a:lumMod val="60000"/>
                    <a:lumOff val="40000"/>
                  </a:srgbClr>
                </a:solidFill>
                <a:latin typeface="Calibri" panose="020F0502020204030204"/>
              </a:rPr>
              <a:t>DirectX</a:t>
            </a:r>
            <a:r>
              <a:rPr lang="es-AR" sz="3200" dirty="0">
                <a:solidFill>
                  <a:srgbClr val="FFC000">
                    <a:lumMod val="60000"/>
                    <a:lumOff val="40000"/>
                  </a:srgbClr>
                </a:solidFill>
                <a:latin typeface="Calibri" panose="020F0502020204030204"/>
              </a:rPr>
              <a:t> 7</a:t>
            </a:r>
            <a:endParaRPr lang="es-AR" sz="2800" dirty="0">
              <a:solidFill>
                <a:srgbClr val="FFC000">
                  <a:lumMod val="60000"/>
                  <a:lumOff val="40000"/>
                </a:srgbClr>
              </a:solidFill>
              <a:latin typeface="Calibri" panose="020F0502020204030204"/>
            </a:endParaRPr>
          </a:p>
        </p:txBody>
      </p:sp>
      <p:sp>
        <p:nvSpPr>
          <p:cNvPr id="35" name="CuadroTexto 34">
            <a:extLst>
              <a:ext uri="{FF2B5EF4-FFF2-40B4-BE49-F238E27FC236}">
                <a16:creationId xmlns:a16="http://schemas.microsoft.com/office/drawing/2014/main" id="{3CF9FC7D-D617-4FA7-A6F2-F2AC473BFA94}"/>
              </a:ext>
            </a:extLst>
          </p:cNvPr>
          <p:cNvSpPr txBox="1"/>
          <p:nvPr/>
        </p:nvSpPr>
        <p:spPr>
          <a:xfrm>
            <a:off x="6461057" y="2745139"/>
            <a:ext cx="5487143"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Soporte MPEG-2 por Hardware</a:t>
            </a:r>
            <a:endParaRPr lang="es-AR" sz="2800" dirty="0">
              <a:solidFill>
                <a:srgbClr val="FFC000">
                  <a:lumMod val="60000"/>
                  <a:lumOff val="40000"/>
                </a:srgbClr>
              </a:solidFill>
              <a:latin typeface="Calibri" panose="020F0502020204030204"/>
            </a:endParaRPr>
          </a:p>
        </p:txBody>
      </p:sp>
      <p:sp>
        <p:nvSpPr>
          <p:cNvPr id="36" name="CuadroTexto 35">
            <a:extLst>
              <a:ext uri="{FF2B5EF4-FFF2-40B4-BE49-F238E27FC236}">
                <a16:creationId xmlns:a16="http://schemas.microsoft.com/office/drawing/2014/main" id="{87D14475-682E-4974-83F9-9E64BC8569BE}"/>
              </a:ext>
            </a:extLst>
          </p:cNvPr>
          <p:cNvSpPr txBox="1"/>
          <p:nvPr/>
        </p:nvSpPr>
        <p:spPr>
          <a:xfrm>
            <a:off x="6749082" y="4107176"/>
            <a:ext cx="1268296"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32 MB</a:t>
            </a:r>
            <a:endParaRPr lang="es-AR" sz="2800" dirty="0">
              <a:solidFill>
                <a:srgbClr val="FFC000">
                  <a:lumMod val="60000"/>
                  <a:lumOff val="40000"/>
                </a:srgbClr>
              </a:solidFill>
              <a:latin typeface="Calibri" panose="020F0502020204030204"/>
            </a:endParaRPr>
          </a:p>
        </p:txBody>
      </p:sp>
      <p:sp>
        <p:nvSpPr>
          <p:cNvPr id="37" name="CuadroTexto 36">
            <a:extLst>
              <a:ext uri="{FF2B5EF4-FFF2-40B4-BE49-F238E27FC236}">
                <a16:creationId xmlns:a16="http://schemas.microsoft.com/office/drawing/2014/main" id="{8913B94B-9359-4094-9077-834A39E3C842}"/>
              </a:ext>
            </a:extLst>
          </p:cNvPr>
          <p:cNvSpPr txBox="1"/>
          <p:nvPr/>
        </p:nvSpPr>
        <p:spPr>
          <a:xfrm>
            <a:off x="6749082" y="5674819"/>
            <a:ext cx="4339842"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NV10: 4 </a:t>
            </a:r>
            <a:r>
              <a:rPr lang="es-AR" sz="3200" dirty="0" err="1">
                <a:solidFill>
                  <a:srgbClr val="FFC000">
                    <a:lumMod val="60000"/>
                    <a:lumOff val="40000"/>
                  </a:srgbClr>
                </a:solidFill>
                <a:latin typeface="Calibri" panose="020F0502020204030204"/>
              </a:rPr>
              <a:t>shaders</a:t>
            </a:r>
            <a:r>
              <a:rPr lang="es-AR" sz="3200" dirty="0">
                <a:solidFill>
                  <a:srgbClr val="FFC000">
                    <a:lumMod val="60000"/>
                    <a:lumOff val="40000"/>
                  </a:srgbClr>
                </a:solidFill>
                <a:latin typeface="Calibri" panose="020F0502020204030204"/>
              </a:rPr>
              <a:t> , 4 </a:t>
            </a:r>
            <a:r>
              <a:rPr lang="es-AR" sz="3200" dirty="0" err="1">
                <a:solidFill>
                  <a:srgbClr val="FFC000">
                    <a:lumMod val="60000"/>
                    <a:lumOff val="40000"/>
                  </a:srgbClr>
                </a:solidFill>
                <a:latin typeface="Calibri" panose="020F0502020204030204"/>
              </a:rPr>
              <a:t>ROPs</a:t>
            </a:r>
            <a:endParaRPr lang="es-AR" sz="2800" dirty="0">
              <a:solidFill>
                <a:srgbClr val="FFC000">
                  <a:lumMod val="60000"/>
                  <a:lumOff val="40000"/>
                </a:srgbClr>
              </a:solidFill>
              <a:latin typeface="Calibri" panose="020F0502020204030204"/>
            </a:endParaRPr>
          </a:p>
        </p:txBody>
      </p:sp>
      <p:sp>
        <p:nvSpPr>
          <p:cNvPr id="38" name="CuadroTexto 37">
            <a:extLst>
              <a:ext uri="{FF2B5EF4-FFF2-40B4-BE49-F238E27FC236}">
                <a16:creationId xmlns:a16="http://schemas.microsoft.com/office/drawing/2014/main" id="{9BBB949E-2705-4054-BA4A-4DCBB3666A45}"/>
              </a:ext>
            </a:extLst>
          </p:cNvPr>
          <p:cNvSpPr txBox="1"/>
          <p:nvPr/>
        </p:nvSpPr>
        <p:spPr>
          <a:xfrm>
            <a:off x="6749082" y="3323355"/>
            <a:ext cx="1672253"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120 MHz</a:t>
            </a:r>
            <a:endParaRPr lang="es-AR" sz="2800" dirty="0">
              <a:solidFill>
                <a:srgbClr val="FFC000">
                  <a:lumMod val="60000"/>
                  <a:lumOff val="40000"/>
                </a:srgbClr>
              </a:solidFill>
              <a:latin typeface="Calibri" panose="020F0502020204030204"/>
            </a:endParaRPr>
          </a:p>
        </p:txBody>
      </p:sp>
      <p:sp>
        <p:nvSpPr>
          <p:cNvPr id="39" name="CuadroTexto 38">
            <a:extLst>
              <a:ext uri="{FF2B5EF4-FFF2-40B4-BE49-F238E27FC236}">
                <a16:creationId xmlns:a16="http://schemas.microsoft.com/office/drawing/2014/main" id="{687B1AE3-0817-44A2-895F-B93B1356DFE2}"/>
              </a:ext>
            </a:extLst>
          </p:cNvPr>
          <p:cNvSpPr txBox="1"/>
          <p:nvPr/>
        </p:nvSpPr>
        <p:spPr>
          <a:xfrm>
            <a:off x="6749082" y="4890997"/>
            <a:ext cx="1447832" cy="584775"/>
          </a:xfrm>
          <a:prstGeom prst="rect">
            <a:avLst/>
          </a:prstGeom>
          <a:noFill/>
        </p:spPr>
        <p:txBody>
          <a:bodyPr wrap="none" rtlCol="0">
            <a:spAutoFit/>
          </a:bodyPr>
          <a:lstStyle/>
          <a:p>
            <a:r>
              <a:rPr lang="es-AR" sz="3200" dirty="0">
                <a:solidFill>
                  <a:srgbClr val="FFC000">
                    <a:lumMod val="60000"/>
                    <a:lumOff val="40000"/>
                  </a:srgbClr>
                </a:solidFill>
                <a:latin typeface="Calibri" panose="020F0502020204030204"/>
              </a:rPr>
              <a:t>220 </a:t>
            </a:r>
            <a:r>
              <a:rPr lang="es-AR" sz="3200" dirty="0" err="1">
                <a:solidFill>
                  <a:srgbClr val="FFC000">
                    <a:lumMod val="60000"/>
                    <a:lumOff val="40000"/>
                  </a:srgbClr>
                </a:solidFill>
                <a:latin typeface="Calibri" panose="020F0502020204030204"/>
              </a:rPr>
              <a:t>nm</a:t>
            </a:r>
            <a:endParaRPr lang="es-AR" sz="2800" dirty="0">
              <a:solidFill>
                <a:srgbClr val="FFC000">
                  <a:lumMod val="60000"/>
                  <a:lumOff val="40000"/>
                </a:srgbClr>
              </a:solidFill>
              <a:latin typeface="Calibri" panose="020F0502020204030204"/>
            </a:endParaRPr>
          </a:p>
        </p:txBody>
      </p:sp>
    </p:spTree>
    <p:extLst>
      <p:ext uri="{BB962C8B-B14F-4D97-AF65-F5344CB8AC3E}">
        <p14:creationId xmlns:p14="http://schemas.microsoft.com/office/powerpoint/2010/main" val="145924520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Utilización GPU matemática &lt;&gt; gráficos (</a:t>
            </a:r>
            <a:r>
              <a:rPr lang="es-ES" sz="3200" spc="300" dirty="0" err="1">
                <a:ln w="15875">
                  <a:solidFill>
                    <a:srgbClr val="00B050"/>
                  </a:solidFill>
                </a:ln>
                <a:solidFill>
                  <a:srgbClr val="00B050"/>
                </a:solidFill>
                <a:effectLst>
                  <a:glow rad="114300">
                    <a:srgbClr val="92D050">
                      <a:alpha val="40000"/>
                    </a:srgbClr>
                  </a:glow>
                </a:effectLst>
              </a:rPr>
              <a:t>shaders</a:t>
            </a: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2003</a:t>
            </a:r>
            <a:endParaRPr lang="es-AR" b="1" dirty="0">
              <a:solidFill>
                <a:schemeClr val="tx1"/>
              </a:solidFill>
              <a:latin typeface="Arial Narrow" panose="020B0606020202030204" pitchFamily="34" charset="0"/>
            </a:endParaRPr>
          </a:p>
        </p:txBody>
      </p:sp>
      <p:pic>
        <p:nvPicPr>
          <p:cNvPr id="2" name="Imagen 1"/>
          <p:cNvPicPr>
            <a:picLocks noChangeAspect="1"/>
          </p:cNvPicPr>
          <p:nvPr/>
        </p:nvPicPr>
        <p:blipFill>
          <a:blip r:embed="rId3"/>
          <a:stretch>
            <a:fillRect/>
          </a:stretch>
        </p:blipFill>
        <p:spPr>
          <a:xfrm>
            <a:off x="3579579" y="2133600"/>
            <a:ext cx="5029663" cy="4645393"/>
          </a:xfrm>
          <a:prstGeom prst="rect">
            <a:avLst/>
          </a:prstGeom>
        </p:spPr>
      </p:pic>
    </p:spTree>
    <p:extLst>
      <p:ext uri="{BB962C8B-B14F-4D97-AF65-F5344CB8AC3E}">
        <p14:creationId xmlns:p14="http://schemas.microsoft.com/office/powerpoint/2010/main" val="255837582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Utilización GPU matemática &lt;&gt; gráficos (</a:t>
            </a:r>
            <a:r>
              <a:rPr lang="es-ES" sz="3200" spc="300" dirty="0" err="1">
                <a:ln w="15875">
                  <a:solidFill>
                    <a:srgbClr val="00B050"/>
                  </a:solidFill>
                </a:ln>
                <a:solidFill>
                  <a:srgbClr val="00B050"/>
                </a:solidFill>
                <a:effectLst>
                  <a:glow rad="114300">
                    <a:srgbClr val="92D050">
                      <a:alpha val="40000"/>
                    </a:srgbClr>
                  </a:glow>
                </a:effectLst>
              </a:rPr>
              <a:t>shaders</a:t>
            </a: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2003</a:t>
            </a:r>
            <a:endParaRPr lang="es-AR" b="1" dirty="0">
              <a:solidFill>
                <a:schemeClr val="tx1"/>
              </a:solidFill>
              <a:latin typeface="Arial Narrow" panose="020B0606020202030204" pitchFamily="34" charset="0"/>
            </a:endParaRPr>
          </a:p>
        </p:txBody>
      </p:sp>
      <p:pic>
        <p:nvPicPr>
          <p:cNvPr id="32770" name="Picture 2" descr="http://images.myshared.ru/897091/slide_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373" y="2438400"/>
            <a:ext cx="4978399" cy="3733800"/>
          </a:xfrm>
          <a:prstGeom prst="roundRect">
            <a:avLst>
              <a:gd name="adj" fmla="val 712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2772" name="Picture 4" descr="https://realtimemike.files.wordpress.com/2012/02/splineexpa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3472" y="2438400"/>
            <a:ext cx="4607543" cy="4127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6445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Primer SDK de CUDA para el GPGPU – G80</a:t>
            </a: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2007</a:t>
            </a:r>
            <a:endParaRPr lang="es-AR" b="1" dirty="0">
              <a:solidFill>
                <a:schemeClr val="tx1"/>
              </a:solidFill>
              <a:latin typeface="Arial Narrow" panose="020B0606020202030204" pitchFamily="34" charset="0"/>
            </a:endParaRPr>
          </a:p>
        </p:txBody>
      </p:sp>
      <p:pic>
        <p:nvPicPr>
          <p:cNvPr id="11" name="Picture 2" descr="http://la.nvidia.com/docs/IO/112611/header-cuda-parallel-programming-la.jpg">
            <a:extLst>
              <a:ext uri="{FF2B5EF4-FFF2-40B4-BE49-F238E27FC236}">
                <a16:creationId xmlns:a16="http://schemas.microsoft.com/office/drawing/2014/main" id="{2C8FD572-D6F6-43B6-93F2-71EB7B99E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444" y="1524000"/>
            <a:ext cx="6594786" cy="510540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2" name="Picture 2" descr="Resultado de imagen para NVIDIA G80 card">
            <a:extLst>
              <a:ext uri="{FF2B5EF4-FFF2-40B4-BE49-F238E27FC236}">
                <a16:creationId xmlns:a16="http://schemas.microsoft.com/office/drawing/2014/main" id="{DBED99BC-6C43-4219-AE54-BFDDBE97F4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109" y="3074199"/>
            <a:ext cx="4375689" cy="27247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9192A61C-5DBA-416D-AA7B-36E09BDB2B95}"/>
              </a:ext>
            </a:extLst>
          </p:cNvPr>
          <p:cNvSpPr txBox="1"/>
          <p:nvPr/>
        </p:nvSpPr>
        <p:spPr>
          <a:xfrm>
            <a:off x="77309" y="5791200"/>
            <a:ext cx="6093303" cy="1077218"/>
          </a:xfrm>
          <a:prstGeom prst="rect">
            <a:avLst/>
          </a:prstGeom>
          <a:noFill/>
        </p:spPr>
        <p:txBody>
          <a:bodyPr wrap="square" rtlCol="0">
            <a:spAutoFit/>
          </a:bodyPr>
          <a:lstStyle/>
          <a:p>
            <a:pPr algn="ctr"/>
            <a:r>
              <a:rPr lang="sv-SE" sz="3200" dirty="0">
                <a:solidFill>
                  <a:srgbClr val="FFC000">
                    <a:lumMod val="60000"/>
                    <a:lumOff val="40000"/>
                  </a:srgbClr>
                </a:solidFill>
                <a:latin typeface="Calibri" panose="020F0502020204030204"/>
              </a:rPr>
              <a:t>CUDA Lenguaje propósito general</a:t>
            </a:r>
          </a:p>
          <a:p>
            <a:pPr algn="ctr"/>
            <a:r>
              <a:rPr lang="sv-SE" sz="3200" dirty="0">
                <a:solidFill>
                  <a:srgbClr val="FFC000">
                    <a:lumMod val="60000"/>
                    <a:lumOff val="40000"/>
                  </a:srgbClr>
                </a:solidFill>
                <a:latin typeface="Calibri" panose="020F0502020204030204"/>
              </a:rPr>
              <a:t>Compatible DirectX 10</a:t>
            </a:r>
            <a:endParaRPr lang="es-AR" sz="2000" dirty="0">
              <a:solidFill>
                <a:srgbClr val="FFC000">
                  <a:lumMod val="60000"/>
                  <a:lumOff val="40000"/>
                </a:srgbClr>
              </a:solidFill>
              <a:latin typeface="Calibri" panose="020F0502020204030204"/>
            </a:endParaRPr>
          </a:p>
        </p:txBody>
      </p:sp>
      <p:sp>
        <p:nvSpPr>
          <p:cNvPr id="15" name="CuadroTexto 14">
            <a:extLst>
              <a:ext uri="{FF2B5EF4-FFF2-40B4-BE49-F238E27FC236}">
                <a16:creationId xmlns:a16="http://schemas.microsoft.com/office/drawing/2014/main" id="{EC2A83C7-0EFC-4403-8AE3-A614D3F5D2E4}"/>
              </a:ext>
            </a:extLst>
          </p:cNvPr>
          <p:cNvSpPr txBox="1"/>
          <p:nvPr/>
        </p:nvSpPr>
        <p:spPr>
          <a:xfrm>
            <a:off x="382109" y="2390224"/>
            <a:ext cx="5255103" cy="1077218"/>
          </a:xfrm>
          <a:prstGeom prst="rect">
            <a:avLst/>
          </a:prstGeom>
          <a:noFill/>
        </p:spPr>
        <p:txBody>
          <a:bodyPr wrap="square" rtlCol="0">
            <a:spAutoFit/>
          </a:bodyPr>
          <a:lstStyle/>
          <a:p>
            <a:pPr algn="ctr"/>
            <a:r>
              <a:rPr lang="sv-SE" sz="3200" dirty="0">
                <a:solidFill>
                  <a:srgbClr val="FFC000">
                    <a:lumMod val="60000"/>
                    <a:lumOff val="40000"/>
                  </a:srgbClr>
                </a:solidFill>
                <a:latin typeface="Calibri" panose="020F0502020204030204"/>
              </a:rPr>
              <a:t>Nucleo G80 - GeForce 8800 GTS</a:t>
            </a:r>
          </a:p>
        </p:txBody>
      </p:sp>
    </p:spTree>
    <p:extLst>
      <p:ext uri="{BB962C8B-B14F-4D97-AF65-F5344CB8AC3E}">
        <p14:creationId xmlns:p14="http://schemas.microsoft.com/office/powerpoint/2010/main" val="319375705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Primer estándar </a:t>
            </a:r>
            <a:r>
              <a:rPr lang="es-ES" sz="3200" spc="300" dirty="0" err="1">
                <a:ln w="15875">
                  <a:solidFill>
                    <a:srgbClr val="00B050"/>
                  </a:solidFill>
                </a:ln>
                <a:solidFill>
                  <a:srgbClr val="00B050"/>
                </a:solidFill>
                <a:effectLst>
                  <a:glow rad="114300">
                    <a:srgbClr val="92D050">
                      <a:alpha val="40000"/>
                    </a:srgbClr>
                  </a:glow>
                </a:effectLst>
              </a:rPr>
              <a:t>OpenCL</a:t>
            </a:r>
            <a:endParaRPr lang="es-ES" sz="3200" spc="300" dirty="0">
              <a:ln w="15875">
                <a:solidFill>
                  <a:srgbClr val="00B050"/>
                </a:solidFill>
              </a:ln>
              <a:solidFill>
                <a:srgbClr val="00B050"/>
              </a:solidFill>
              <a:effectLst>
                <a:glow rad="114300">
                  <a:srgbClr val="92D050">
                    <a:alpha val="40000"/>
                  </a:srgbClr>
                </a:glow>
              </a:effectLst>
            </a:endParaRPr>
          </a:p>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 </a:t>
            </a:r>
          </a:p>
          <a:p>
            <a:pPr marL="274320" lvl="1" indent="0">
              <a:lnSpc>
                <a:spcPct val="100000"/>
              </a:lnSpc>
              <a:buNone/>
            </a:pPr>
            <a:endParaRPr lang="es-ES" sz="32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2008</a:t>
            </a:r>
            <a:endParaRPr lang="es-AR" b="1" dirty="0">
              <a:solidFill>
                <a:schemeClr val="tx1"/>
              </a:solidFill>
              <a:latin typeface="Arial Narrow" panose="020B0606020202030204" pitchFamily="34" charset="0"/>
            </a:endParaRPr>
          </a:p>
        </p:txBody>
      </p:sp>
      <p:pic>
        <p:nvPicPr>
          <p:cNvPr id="30722" name="Picture 2" descr="http://puyaa.ir/wp-content/uploads/2015/09/OpenCL-624x27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5812" y="2743200"/>
            <a:ext cx="8229600" cy="360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80577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err="1">
                <a:ln w="15875">
                  <a:solidFill>
                    <a:srgbClr val="00B050"/>
                  </a:solidFill>
                </a:ln>
                <a:solidFill>
                  <a:srgbClr val="00B050"/>
                </a:solidFill>
                <a:effectLst>
                  <a:glow rad="114300">
                    <a:srgbClr val="92D050">
                      <a:alpha val="40000"/>
                    </a:srgbClr>
                  </a:glow>
                </a:effectLst>
              </a:rPr>
              <a:t>Nvidia</a:t>
            </a:r>
            <a:r>
              <a:rPr lang="es-ES" sz="3200" spc="300" dirty="0">
                <a:ln w="15875">
                  <a:solidFill>
                    <a:srgbClr val="00B050"/>
                  </a:solidFill>
                </a:ln>
                <a:solidFill>
                  <a:srgbClr val="00B050"/>
                </a:solidFill>
                <a:effectLst>
                  <a:glow rad="114300">
                    <a:srgbClr val="92D050">
                      <a:alpha val="40000"/>
                    </a:srgbClr>
                  </a:glow>
                </a:effectLst>
              </a:rPr>
              <a:t> Fermi: GeForce 100</a:t>
            </a:r>
            <a:endParaRPr lang="es-ES" sz="28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2010</a:t>
            </a:r>
            <a:endParaRPr lang="es-AR" b="1" dirty="0">
              <a:solidFill>
                <a:schemeClr val="tx1"/>
              </a:solidFill>
              <a:latin typeface="Arial Narrow" panose="020B0606020202030204" pitchFamily="34" charset="0"/>
            </a:endParaRPr>
          </a:p>
        </p:txBody>
      </p:sp>
      <p:pic>
        <p:nvPicPr>
          <p:cNvPr id="7" name="Picture 2" descr="Resultado de imagen para NVIDIA  GeForce 400 series">
            <a:extLst>
              <a:ext uri="{FF2B5EF4-FFF2-40B4-BE49-F238E27FC236}">
                <a16:creationId xmlns:a16="http://schemas.microsoft.com/office/drawing/2014/main" id="{7909E47B-B981-4DF5-AC7A-797D7CE00C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42" y="2636838"/>
            <a:ext cx="5954300" cy="355030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4" descr="Resultado de imagen para fermi atomic control">
            <a:extLst>
              <a:ext uri="{FF2B5EF4-FFF2-40B4-BE49-F238E27FC236}">
                <a16:creationId xmlns:a16="http://schemas.microsoft.com/office/drawing/2014/main" id="{490DC019-CEBA-4690-9354-5835C200CF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3612" y="3074058"/>
            <a:ext cx="4046917" cy="26758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8" name="CuadroTexto 17">
            <a:extLst>
              <a:ext uri="{FF2B5EF4-FFF2-40B4-BE49-F238E27FC236}">
                <a16:creationId xmlns:a16="http://schemas.microsoft.com/office/drawing/2014/main" id="{9919CFE6-B2BB-434D-897C-4BB768E05C08}"/>
              </a:ext>
            </a:extLst>
          </p:cNvPr>
          <p:cNvSpPr txBox="1"/>
          <p:nvPr/>
        </p:nvSpPr>
        <p:spPr>
          <a:xfrm>
            <a:off x="402956" y="6199867"/>
            <a:ext cx="2525884" cy="584775"/>
          </a:xfrm>
          <a:prstGeom prst="rect">
            <a:avLst/>
          </a:prstGeom>
          <a:noFill/>
        </p:spPr>
        <p:txBody>
          <a:bodyPr wrap="none" rtlCol="0">
            <a:spAutoFit/>
          </a:bodyPr>
          <a:lstStyle/>
          <a:p>
            <a:r>
              <a:rPr lang="sv-SE" sz="3200" dirty="0">
                <a:solidFill>
                  <a:srgbClr val="FFC000">
                    <a:lumMod val="60000"/>
                    <a:lumOff val="40000"/>
                  </a:srgbClr>
                </a:solidFill>
                <a:latin typeface="Calibri" panose="020F0502020204030204"/>
              </a:rPr>
              <a:t>512 cuda core</a:t>
            </a:r>
            <a:endParaRPr lang="es-AR" sz="2000" dirty="0">
              <a:solidFill>
                <a:srgbClr val="FFC000">
                  <a:lumMod val="60000"/>
                  <a:lumOff val="40000"/>
                </a:srgbClr>
              </a:solidFill>
              <a:latin typeface="Calibri" panose="020F0502020204030204"/>
            </a:endParaRPr>
          </a:p>
        </p:txBody>
      </p:sp>
      <p:sp>
        <p:nvSpPr>
          <p:cNvPr id="19" name="CuadroTexto 18">
            <a:extLst>
              <a:ext uri="{FF2B5EF4-FFF2-40B4-BE49-F238E27FC236}">
                <a16:creationId xmlns:a16="http://schemas.microsoft.com/office/drawing/2014/main" id="{BA5FBCED-712D-4B66-9D86-DC28E1411CCA}"/>
              </a:ext>
            </a:extLst>
          </p:cNvPr>
          <p:cNvSpPr txBox="1"/>
          <p:nvPr/>
        </p:nvSpPr>
        <p:spPr>
          <a:xfrm>
            <a:off x="3554279" y="6199867"/>
            <a:ext cx="1335622" cy="584775"/>
          </a:xfrm>
          <a:prstGeom prst="rect">
            <a:avLst/>
          </a:prstGeom>
          <a:noFill/>
        </p:spPr>
        <p:txBody>
          <a:bodyPr wrap="none" rtlCol="0">
            <a:spAutoFit/>
          </a:bodyPr>
          <a:lstStyle/>
          <a:p>
            <a:r>
              <a:rPr lang="sv-SE" sz="3200" dirty="0">
                <a:solidFill>
                  <a:srgbClr val="FFC000">
                    <a:lumMod val="60000"/>
                    <a:lumOff val="40000"/>
                  </a:srgbClr>
                </a:solidFill>
                <a:latin typeface="Calibri" panose="020F0502020204030204"/>
              </a:rPr>
              <a:t>2/6 GB</a:t>
            </a:r>
            <a:endParaRPr lang="es-AR" sz="2000" dirty="0">
              <a:solidFill>
                <a:srgbClr val="FFC000">
                  <a:lumMod val="60000"/>
                  <a:lumOff val="40000"/>
                </a:srgbClr>
              </a:solidFill>
              <a:latin typeface="Calibri" panose="020F0502020204030204"/>
            </a:endParaRPr>
          </a:p>
        </p:txBody>
      </p:sp>
      <p:sp>
        <p:nvSpPr>
          <p:cNvPr id="20" name="CuadroTexto 19">
            <a:extLst>
              <a:ext uri="{FF2B5EF4-FFF2-40B4-BE49-F238E27FC236}">
                <a16:creationId xmlns:a16="http://schemas.microsoft.com/office/drawing/2014/main" id="{820C88A7-75BA-4531-ADA1-015C81F7CDC9}"/>
              </a:ext>
            </a:extLst>
          </p:cNvPr>
          <p:cNvSpPr txBox="1"/>
          <p:nvPr/>
        </p:nvSpPr>
        <p:spPr>
          <a:xfrm>
            <a:off x="5379073" y="6199867"/>
            <a:ext cx="1239442" cy="584775"/>
          </a:xfrm>
          <a:prstGeom prst="rect">
            <a:avLst/>
          </a:prstGeom>
          <a:noFill/>
        </p:spPr>
        <p:txBody>
          <a:bodyPr wrap="none" rtlCol="0">
            <a:spAutoFit/>
          </a:bodyPr>
          <a:lstStyle/>
          <a:p>
            <a:r>
              <a:rPr lang="sv-SE" sz="3200" dirty="0">
                <a:solidFill>
                  <a:srgbClr val="FFC000">
                    <a:lumMod val="60000"/>
                    <a:lumOff val="40000"/>
                  </a:srgbClr>
                </a:solidFill>
                <a:latin typeface="Calibri" panose="020F0502020204030204"/>
              </a:rPr>
              <a:t>40 nm</a:t>
            </a:r>
            <a:endParaRPr lang="es-AR" sz="2000" dirty="0">
              <a:solidFill>
                <a:srgbClr val="FFC000">
                  <a:lumMod val="60000"/>
                  <a:lumOff val="40000"/>
                </a:srgbClr>
              </a:solidFill>
              <a:latin typeface="Calibri" panose="020F0502020204030204"/>
            </a:endParaRPr>
          </a:p>
        </p:txBody>
      </p:sp>
    </p:spTree>
    <p:extLst>
      <p:ext uri="{BB962C8B-B14F-4D97-AF65-F5344CB8AC3E}">
        <p14:creationId xmlns:p14="http://schemas.microsoft.com/office/powerpoint/2010/main" val="306456755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err="1">
                <a:ln w="15875">
                  <a:solidFill>
                    <a:srgbClr val="00B050"/>
                  </a:solidFill>
                </a:ln>
                <a:solidFill>
                  <a:srgbClr val="00B050"/>
                </a:solidFill>
                <a:effectLst>
                  <a:glow rad="114300">
                    <a:srgbClr val="92D050">
                      <a:alpha val="40000"/>
                    </a:srgbClr>
                  </a:glow>
                </a:effectLst>
              </a:rPr>
              <a:t>Nvidia</a:t>
            </a:r>
            <a:r>
              <a:rPr lang="es-ES" sz="3200" spc="300" dirty="0">
                <a:ln w="15875">
                  <a:solidFill>
                    <a:srgbClr val="00B050"/>
                  </a:solidFill>
                </a:ln>
                <a:solidFill>
                  <a:srgbClr val="00B050"/>
                </a:solidFill>
                <a:effectLst>
                  <a:glow rad="114300">
                    <a:srgbClr val="92D050">
                      <a:alpha val="40000"/>
                    </a:srgbClr>
                  </a:glow>
                </a:effectLst>
              </a:rPr>
              <a:t> Fermi: GeForce 100</a:t>
            </a:r>
            <a:endParaRPr lang="es-ES" sz="28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2010</a:t>
            </a:r>
            <a:endParaRPr lang="es-AR" b="1" dirty="0">
              <a:solidFill>
                <a:schemeClr val="tx1"/>
              </a:solidFill>
              <a:latin typeface="Arial Narrow" panose="020B0606020202030204" pitchFamily="34" charset="0"/>
            </a:endParaRPr>
          </a:p>
        </p:txBody>
      </p:sp>
      <p:pic>
        <p:nvPicPr>
          <p:cNvPr id="2050" name="Picture 2" descr="Arquitecturas: NVIDIA GeForce GF100 “Fermi” vs ATI Radeon HD 5800 “Cypress”">
            <a:extLst>
              <a:ext uri="{FF2B5EF4-FFF2-40B4-BE49-F238E27FC236}">
                <a16:creationId xmlns:a16="http://schemas.microsoft.com/office/drawing/2014/main" id="{81ED6B75-2D05-46CB-96B9-6C213B66AD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6812" y="2332038"/>
            <a:ext cx="7543800" cy="4250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04822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Virus usa GPU para ganar Bitcoin </a:t>
            </a:r>
            <a:r>
              <a:rPr lang="es-ES" sz="2800" spc="300" dirty="0">
                <a:ln w="15875">
                  <a:solidFill>
                    <a:srgbClr val="00B050"/>
                  </a:solidFill>
                </a:ln>
                <a:solidFill>
                  <a:srgbClr val="00B050"/>
                </a:solidFill>
                <a:effectLst>
                  <a:glow rad="114300">
                    <a:srgbClr val="92D050">
                      <a:alpha val="40000"/>
                    </a:srgbClr>
                  </a:glow>
                </a:effectLst>
              </a:rPr>
              <a:t>(</a:t>
            </a:r>
            <a:r>
              <a:rPr lang="es-ES" sz="2800" i="1" spc="300" dirty="0" err="1">
                <a:ln w="15875">
                  <a:solidFill>
                    <a:srgbClr val="00B050"/>
                  </a:solidFill>
                </a:ln>
                <a:solidFill>
                  <a:srgbClr val="00B050"/>
                </a:solidFill>
                <a:effectLst>
                  <a:glow rad="114300">
                    <a:srgbClr val="92D050">
                      <a:alpha val="40000"/>
                    </a:srgbClr>
                  </a:glow>
                </a:effectLst>
              </a:rPr>
              <a:t>Trojan.Badminer</a:t>
            </a:r>
            <a:r>
              <a:rPr lang="es-ES" sz="2800" spc="300" dirty="0">
                <a:ln w="15875">
                  <a:solidFill>
                    <a:srgbClr val="00B050"/>
                  </a:solidFill>
                </a:ln>
                <a:solidFill>
                  <a:srgbClr val="00B050"/>
                </a:solidFill>
                <a:effectLst>
                  <a:glow rad="114300">
                    <a:srgbClr val="92D050">
                      <a:alpha val="40000"/>
                    </a:srgbClr>
                  </a:glow>
                </a:effectLst>
              </a:rPr>
              <a:t>)</a:t>
            </a: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2011</a:t>
            </a:r>
            <a:endParaRPr lang="es-AR" b="1" dirty="0">
              <a:solidFill>
                <a:schemeClr val="tx1"/>
              </a:solidFill>
              <a:latin typeface="Arial Narrow" panose="020B0606020202030204" pitchFamily="34" charset="0"/>
            </a:endParaRPr>
          </a:p>
        </p:txBody>
      </p:sp>
      <p:pic>
        <p:nvPicPr>
          <p:cNvPr id="34820" name="Picture 4" descr="http://nineteenproductions.com/wp-content/uploads/2015/12/bitcoin-value-grap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 y="3124200"/>
            <a:ext cx="6372803" cy="3590926"/>
          </a:xfrm>
          <a:prstGeom prst="rect">
            <a:avLst/>
          </a:prstGeom>
          <a:noFill/>
          <a:extLst>
            <a:ext uri="{909E8E84-426E-40DD-AFC4-6F175D3DCCD1}">
              <a14:hiddenFill xmlns:a14="http://schemas.microsoft.com/office/drawing/2010/main">
                <a:solidFill>
                  <a:srgbClr val="FFFFFF"/>
                </a:solidFill>
              </a14:hiddenFill>
            </a:ext>
          </a:extLst>
        </p:spPr>
      </p:pic>
      <p:pic>
        <p:nvPicPr>
          <p:cNvPr id="34822" name="Picture 6" descr="http://media.coindesk.com/2013/08/how-can-i-buy-bitcoins-630x38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6012" y="3124200"/>
            <a:ext cx="4115424"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296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GPU con 4K en celulares</a:t>
            </a:r>
            <a:endParaRPr lang="es-ES" sz="28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2017</a:t>
            </a:r>
            <a:endParaRPr lang="es-AR" b="1" dirty="0">
              <a:solidFill>
                <a:schemeClr val="tx1"/>
              </a:solidFill>
              <a:latin typeface="Arial Narrow" panose="020B0606020202030204" pitchFamily="34" charset="0"/>
            </a:endParaRPr>
          </a:p>
        </p:txBody>
      </p:sp>
      <p:sp>
        <p:nvSpPr>
          <p:cNvPr id="2" name="AutoShape 2" descr="Imagen integrada 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3" name="Imagen 2"/>
          <p:cNvPicPr>
            <a:picLocks noChangeAspect="1"/>
          </p:cNvPicPr>
          <p:nvPr/>
        </p:nvPicPr>
        <p:blipFill>
          <a:blip r:embed="rId3"/>
          <a:stretch>
            <a:fillRect/>
          </a:stretch>
        </p:blipFill>
        <p:spPr>
          <a:xfrm>
            <a:off x="1827211" y="2269712"/>
            <a:ext cx="8534400" cy="4435888"/>
          </a:xfrm>
          <a:prstGeom prst="rect">
            <a:avLst/>
          </a:prstGeom>
        </p:spPr>
      </p:pic>
    </p:spTree>
    <p:extLst>
      <p:ext uri="{BB962C8B-B14F-4D97-AF65-F5344CB8AC3E}">
        <p14:creationId xmlns:p14="http://schemas.microsoft.com/office/powerpoint/2010/main" val="118655836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it-IT" sz="3200" spc="300" dirty="0">
                <a:ln w="15875">
                  <a:solidFill>
                    <a:srgbClr val="00B050"/>
                  </a:solidFill>
                </a:ln>
                <a:solidFill>
                  <a:srgbClr val="00B050"/>
                </a:solidFill>
                <a:effectLst>
                  <a:glow rad="114300">
                    <a:srgbClr val="92D050">
                      <a:alpha val="40000"/>
                    </a:srgbClr>
                  </a:glow>
                </a:effectLst>
              </a:rPr>
              <a:t>Fiebre del bitcoin con GPU</a:t>
            </a:r>
            <a:endParaRPr lang="es-ES" sz="28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2017</a:t>
            </a:r>
            <a:endParaRPr lang="es-AR" b="1" dirty="0">
              <a:solidFill>
                <a:schemeClr val="tx1"/>
              </a:solidFill>
              <a:latin typeface="Arial Narrow" panose="020B0606020202030204" pitchFamily="34" charset="0"/>
            </a:endParaRPr>
          </a:p>
        </p:txBody>
      </p:sp>
      <p:sp>
        <p:nvSpPr>
          <p:cNvPr id="2" name="AutoShape 2" descr="Imagen integrada 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14" name="Picture 2" descr="http://i0.wp.com/www.perusmart.com/wp-content/uploads/tenor.gif?resize=701%2C394">
            <a:extLst>
              <a:ext uri="{FF2B5EF4-FFF2-40B4-BE49-F238E27FC236}">
                <a16:creationId xmlns:a16="http://schemas.microsoft.com/office/drawing/2014/main" id="{6D9F66B9-2AA0-4F2B-B6D6-202C51135DF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055812" y="2171281"/>
            <a:ext cx="7684060" cy="4318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93792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Historia</a:t>
            </a:r>
          </a:p>
        </p:txBody>
      </p:sp>
      <p:sp>
        <p:nvSpPr>
          <p:cNvPr id="6" name="Marcador de contenido 2"/>
          <p:cNvSpPr txBox="1">
            <a:spLocks/>
          </p:cNvSpPr>
          <p:nvPr/>
        </p:nvSpPr>
        <p:spPr>
          <a:xfrm>
            <a:off x="1141412" y="1524000"/>
            <a:ext cx="10820400" cy="609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00B050"/>
                  </a:solidFill>
                </a:ln>
                <a:solidFill>
                  <a:srgbClr val="00B050"/>
                </a:solidFill>
                <a:effectLst>
                  <a:glow rad="114300">
                    <a:srgbClr val="92D050">
                      <a:alpha val="40000"/>
                    </a:srgbClr>
                  </a:glow>
                </a:effectLst>
              </a:rPr>
              <a:t>Supercomputadoras con </a:t>
            </a:r>
            <a:r>
              <a:rPr lang="es-ES" sz="3200" spc="300" dirty="0" err="1">
                <a:ln w="15875">
                  <a:solidFill>
                    <a:srgbClr val="00B050"/>
                  </a:solidFill>
                </a:ln>
                <a:solidFill>
                  <a:srgbClr val="00B050"/>
                </a:solidFill>
                <a:effectLst>
                  <a:glow rad="114300">
                    <a:srgbClr val="92D050">
                      <a:alpha val="40000"/>
                    </a:srgbClr>
                  </a:glow>
                </a:effectLst>
              </a:rPr>
              <a:t>GPUs</a:t>
            </a:r>
            <a:r>
              <a:rPr lang="es-ES" sz="3200" spc="300" dirty="0">
                <a:ln w="15875">
                  <a:solidFill>
                    <a:srgbClr val="00B050"/>
                  </a:solidFill>
                </a:ln>
                <a:solidFill>
                  <a:srgbClr val="00B050"/>
                </a:solidFill>
                <a:effectLst>
                  <a:glow rad="114300">
                    <a:srgbClr val="92D050">
                      <a:alpha val="40000"/>
                    </a:srgbClr>
                  </a:glow>
                </a:effectLst>
              </a:rPr>
              <a:t> (Tianhe-1)</a:t>
            </a:r>
            <a:endParaRPr lang="es-ES" sz="2800" spc="300" dirty="0">
              <a:ln w="15875">
                <a:solidFill>
                  <a:srgbClr val="00B050"/>
                </a:solidFill>
              </a:ln>
              <a:solidFill>
                <a:srgbClr val="00B050"/>
              </a:solidFill>
              <a:effectLst>
                <a:glow rad="114300">
                  <a:srgbClr val="92D050">
                    <a:alpha val="40000"/>
                  </a:srgbClr>
                </a:glow>
              </a:effectLst>
            </a:endParaRPr>
          </a:p>
        </p:txBody>
      </p:sp>
      <p:sp>
        <p:nvSpPr>
          <p:cNvPr id="5" name="Elipse 4"/>
          <p:cNvSpPr/>
          <p:nvPr/>
        </p:nvSpPr>
        <p:spPr>
          <a:xfrm>
            <a:off x="85498" y="1219200"/>
            <a:ext cx="1325343" cy="1219200"/>
          </a:xfrm>
          <a:prstGeom prst="ellipse">
            <a:avLst/>
          </a:prstGeom>
          <a:noFill/>
          <a:ln w="76200"/>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s-AR" sz="2800" b="1" dirty="0">
                <a:solidFill>
                  <a:schemeClr val="tx1"/>
                </a:solidFill>
                <a:latin typeface="Arial Narrow" panose="020B0606020202030204" pitchFamily="34" charset="0"/>
              </a:rPr>
              <a:t>2020</a:t>
            </a:r>
            <a:endParaRPr lang="es-AR" b="1" dirty="0">
              <a:solidFill>
                <a:schemeClr val="tx1"/>
              </a:solidFill>
              <a:latin typeface="Arial Narrow" panose="020B0606020202030204" pitchFamily="34" charset="0"/>
            </a:endParaRPr>
          </a:p>
        </p:txBody>
      </p:sp>
      <p:sp>
        <p:nvSpPr>
          <p:cNvPr id="2" name="AutoShape 2" descr="Imagen integrada 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10" name="CuadroTexto 9">
            <a:extLst>
              <a:ext uri="{FF2B5EF4-FFF2-40B4-BE49-F238E27FC236}">
                <a16:creationId xmlns:a16="http://schemas.microsoft.com/office/drawing/2014/main" id="{780C8D0B-E4F0-4150-9553-E272E57AA02B}"/>
              </a:ext>
            </a:extLst>
          </p:cNvPr>
          <p:cNvSpPr txBox="1"/>
          <p:nvPr/>
        </p:nvSpPr>
        <p:spPr>
          <a:xfrm>
            <a:off x="1578137" y="6199866"/>
            <a:ext cx="10002675" cy="584775"/>
          </a:xfrm>
          <a:prstGeom prst="rect">
            <a:avLst/>
          </a:prstGeom>
          <a:noFill/>
        </p:spPr>
        <p:txBody>
          <a:bodyPr wrap="none" rtlCol="0">
            <a:spAutoFit/>
          </a:bodyPr>
          <a:lstStyle/>
          <a:p>
            <a:r>
              <a:rPr lang="sv-SE" sz="3200" dirty="0">
                <a:solidFill>
                  <a:srgbClr val="FFC000">
                    <a:lumMod val="60000"/>
                    <a:lumOff val="40000"/>
                  </a:srgbClr>
                </a:solidFill>
                <a:latin typeface="Calibri" panose="020F0502020204030204"/>
              </a:rPr>
              <a:t>7.168 GPUs / por GPU </a:t>
            </a:r>
            <a:r>
              <a:rPr lang="en-US" sz="3200" dirty="0">
                <a:solidFill>
                  <a:srgbClr val="FFC000">
                    <a:lumMod val="60000"/>
                    <a:lumOff val="40000"/>
                  </a:srgbClr>
                </a:solidFill>
                <a:latin typeface="Calibri" panose="020F0502020204030204"/>
              </a:rPr>
              <a:t>(448 </a:t>
            </a:r>
            <a:r>
              <a:rPr lang="en-US" sz="3200" dirty="0" err="1">
                <a:solidFill>
                  <a:srgbClr val="FFC000">
                    <a:lumMod val="60000"/>
                    <a:lumOff val="40000"/>
                  </a:srgbClr>
                </a:solidFill>
                <a:latin typeface="Calibri" panose="020F0502020204030204"/>
              </a:rPr>
              <a:t>cuda</a:t>
            </a:r>
            <a:r>
              <a:rPr lang="en-US" sz="3200" dirty="0">
                <a:solidFill>
                  <a:srgbClr val="FFC000">
                    <a:lumMod val="60000"/>
                    <a:lumOff val="40000"/>
                  </a:srgbClr>
                </a:solidFill>
                <a:latin typeface="Calibri" panose="020F0502020204030204"/>
              </a:rPr>
              <a:t> core, 3 GB) = 2.5 teraflops</a:t>
            </a:r>
            <a:endParaRPr lang="es-AR" sz="2000" dirty="0">
              <a:solidFill>
                <a:srgbClr val="FFC000">
                  <a:lumMod val="60000"/>
                  <a:lumOff val="40000"/>
                </a:srgbClr>
              </a:solidFill>
              <a:latin typeface="Calibri" panose="020F0502020204030204"/>
            </a:endParaRPr>
          </a:p>
        </p:txBody>
      </p:sp>
      <p:sp>
        <p:nvSpPr>
          <p:cNvPr id="3" name="CuadroTexto 2">
            <a:extLst>
              <a:ext uri="{FF2B5EF4-FFF2-40B4-BE49-F238E27FC236}">
                <a16:creationId xmlns:a16="http://schemas.microsoft.com/office/drawing/2014/main" id="{7D3B3EB9-E940-4392-A16B-81D3F9D56CD0}"/>
              </a:ext>
            </a:extLst>
          </p:cNvPr>
          <p:cNvSpPr txBox="1"/>
          <p:nvPr/>
        </p:nvSpPr>
        <p:spPr>
          <a:xfrm>
            <a:off x="1598612" y="2094333"/>
            <a:ext cx="10504715" cy="1077218"/>
          </a:xfrm>
          <a:prstGeom prst="rect">
            <a:avLst/>
          </a:prstGeom>
          <a:noFill/>
        </p:spPr>
        <p:txBody>
          <a:bodyPr wrap="square" rtlCol="0">
            <a:spAutoFit/>
          </a:bodyPr>
          <a:lstStyle/>
          <a:p>
            <a:r>
              <a:rPr lang="es-AR" sz="3200" i="1" dirty="0">
                <a:solidFill>
                  <a:srgbClr val="FFC000">
                    <a:lumMod val="60000"/>
                    <a:lumOff val="40000"/>
                  </a:srgbClr>
                </a:solidFill>
                <a:latin typeface="Calibri" panose="020F0502020204030204"/>
              </a:rPr>
              <a:t>Utilizado para pronosticar la propagación COVID-19 para  distintos escenarios al levantar la cuarentena.</a:t>
            </a:r>
            <a:endParaRPr lang="es-AR" sz="2000" i="1" dirty="0">
              <a:solidFill>
                <a:srgbClr val="FFC000">
                  <a:lumMod val="60000"/>
                  <a:lumOff val="40000"/>
                </a:srgbClr>
              </a:solidFill>
              <a:latin typeface="Calibri" panose="020F0502020204030204"/>
            </a:endParaRPr>
          </a:p>
        </p:txBody>
      </p:sp>
      <p:pic>
        <p:nvPicPr>
          <p:cNvPr id="1026" name="Picture 2" descr="Tianhe-1: el supercomputador chino que ha batido el récord mundial ...">
            <a:extLst>
              <a:ext uri="{FF2B5EF4-FFF2-40B4-BE49-F238E27FC236}">
                <a16:creationId xmlns:a16="http://schemas.microsoft.com/office/drawing/2014/main" id="{7A4A0419-4C3D-4741-815E-8F34F49FC2E4}"/>
              </a:ext>
            </a:extLst>
          </p:cNvPr>
          <p:cNvPicPr>
            <a:picLocks noChangeAspect="1" noChangeArrowheads="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t="33156" r="1695" b="12462"/>
          <a:stretch/>
        </p:blipFill>
        <p:spPr bwMode="auto">
          <a:xfrm>
            <a:off x="1598611" y="3276600"/>
            <a:ext cx="8839201" cy="2770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3595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r>
              <a:rPr lang="es-ES" sz="540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Fin Clase 2 “A”</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3" name="Marcador de contenido 2"/>
          <p:cNvSpPr>
            <a:spLocks noGrp="1"/>
          </p:cNvSpPr>
          <p:nvPr>
            <p:ph idx="1"/>
          </p:nvPr>
        </p:nvSpPr>
        <p:spPr>
          <a:xfrm>
            <a:off x="4710022" y="1905000"/>
            <a:ext cx="5803990" cy="4038600"/>
          </a:xfrm>
        </p:spPr>
        <p:txBody>
          <a:bodyPr>
            <a:normAutofit/>
          </a:bodyPr>
          <a:lstStyle/>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Historia. </a:t>
            </a:r>
          </a:p>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Filosofía GPU. </a:t>
            </a:r>
            <a:r>
              <a:rPr lang="es-ES" spc="300" dirty="0">
                <a:ln w="15875">
                  <a:solidFill>
                    <a:schemeClr val="tx1"/>
                  </a:solidFill>
                </a:ln>
                <a:effectLst>
                  <a:glow rad="114300">
                    <a:srgbClr val="92D050">
                      <a:alpha val="40000"/>
                    </a:srgbClr>
                  </a:glow>
                </a:effectLst>
                <a:sym typeface="Wingdings" panose="05000000000000000000" pitchFamily="2" charset="2"/>
              </a:rPr>
              <a:t></a:t>
            </a:r>
            <a:endParaRPr lang="es-ES" spc="300" dirty="0">
              <a:ln w="15875">
                <a:solidFill>
                  <a:schemeClr val="tx1"/>
                </a:solidFill>
              </a:ln>
              <a:effectLst>
                <a:glow rad="114300">
                  <a:srgbClr val="92D050">
                    <a:alpha val="40000"/>
                  </a:srgbClr>
                </a:glow>
              </a:effectLst>
            </a:endParaRP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del GPGPU.</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Evolución GPU.</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División de memoria.</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No todo lo que brilla es </a:t>
            </a:r>
            <a:r>
              <a:rPr lang="es-ES" spc="300" dirty="0">
                <a:ln w="15875">
                  <a:solidFill>
                    <a:srgbClr val="00B050"/>
                  </a:solidFill>
                </a:ln>
                <a:solidFill>
                  <a:srgbClr val="FFFF00"/>
                </a:solidFill>
                <a:effectLst>
                  <a:glow rad="114300">
                    <a:srgbClr val="92D050">
                      <a:alpha val="40000"/>
                    </a:srgbClr>
                  </a:glow>
                </a:effectLst>
              </a:rPr>
              <a:t>oro</a:t>
            </a:r>
            <a:r>
              <a:rPr lang="es-ES" spc="300" dirty="0">
                <a:ln w="15875">
                  <a:solidFill>
                    <a:srgbClr val="00B050"/>
                  </a:solidFill>
                </a:ln>
                <a:solidFill>
                  <a:srgbClr val="00B050"/>
                </a:solidFill>
                <a:effectLst>
                  <a:glow rad="114300">
                    <a:srgbClr val="92D050">
                      <a:alpha val="40000"/>
                    </a:srgbClr>
                  </a:glow>
                </a:effectLst>
              </a:rPr>
              <a:t>.</a:t>
            </a:r>
          </a:p>
        </p:txBody>
      </p:sp>
    </p:spTree>
    <p:extLst>
      <p:ext uri="{BB962C8B-B14F-4D97-AF65-F5344CB8AC3E}">
        <p14:creationId xmlns:p14="http://schemas.microsoft.com/office/powerpoint/2010/main" val="286551695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Filosofía GPU</a:t>
            </a:r>
          </a:p>
        </p:txBody>
      </p:sp>
      <p:pic>
        <p:nvPicPr>
          <p:cNvPr id="8" name="Picture 4" descr="Resultado de imagen para velociraptor meme">
            <a:extLst>
              <a:ext uri="{FF2B5EF4-FFF2-40B4-BE49-F238E27FC236}">
                <a16:creationId xmlns:a16="http://schemas.microsoft.com/office/drawing/2014/main" id="{A05ACDC8-8A00-42E2-AF11-BAC532B54D35}"/>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0" y="4264293"/>
            <a:ext cx="3064042" cy="2593707"/>
          </a:xfrm>
          <a:prstGeom prst="rect">
            <a:avLst/>
          </a:prstGeom>
          <a:noFill/>
          <a:extLst>
            <a:ext uri="{909E8E84-426E-40DD-AFC4-6F175D3DCCD1}">
              <a14:hiddenFill xmlns:a14="http://schemas.microsoft.com/office/drawing/2010/main">
                <a:solidFill>
                  <a:srgbClr val="FFFFFF"/>
                </a:solidFill>
              </a14:hiddenFill>
            </a:ext>
          </a:extLst>
        </p:spPr>
      </p:pic>
      <p:sp>
        <p:nvSpPr>
          <p:cNvPr id="9" name="Llamada rectangular 2">
            <a:extLst>
              <a:ext uri="{FF2B5EF4-FFF2-40B4-BE49-F238E27FC236}">
                <a16:creationId xmlns:a16="http://schemas.microsoft.com/office/drawing/2014/main" id="{370F78A3-EC04-41A4-94C5-A466AA5E831F}"/>
              </a:ext>
            </a:extLst>
          </p:cNvPr>
          <p:cNvSpPr/>
          <p:nvPr/>
        </p:nvSpPr>
        <p:spPr>
          <a:xfrm>
            <a:off x="2432000" y="1888147"/>
            <a:ext cx="8021052" cy="2563830"/>
          </a:xfrm>
          <a:prstGeom prst="wedgeRectCallout">
            <a:avLst>
              <a:gd name="adj1" fmla="val -41361"/>
              <a:gd name="adj2" fmla="val 83740"/>
            </a:avLst>
          </a:prstGeom>
          <a:solidFill>
            <a:sysClr val="window" lastClr="FFFFFF">
              <a:lumMod val="85000"/>
            </a:sysClr>
          </a:solidFill>
          <a:ln>
            <a:solidFill>
              <a:sysClr val="windowText" lastClr="000000"/>
            </a:solidFill>
          </a:ln>
        </p:spPr>
        <p:txBody>
          <a:bodyPr vert="horz" lIns="91440" tIns="45720" rIns="91440" bIns="45720" rtlCol="0">
            <a:normAutofit/>
          </a:bodyPr>
          <a:lstStyle/>
          <a:p>
            <a:pPr marL="0" marR="0" lvl="0" indent="0" algn="ctr" defTabSz="914400" eaLnBrk="1" fontAlgn="auto" latinLnBrk="0" hangingPunct="1">
              <a:lnSpc>
                <a:spcPct val="90000"/>
              </a:lnSpc>
              <a:spcBef>
                <a:spcPts val="1000"/>
              </a:spcBef>
              <a:spcAft>
                <a:spcPts val="0"/>
              </a:spcAft>
              <a:buClrTx/>
              <a:buSzTx/>
              <a:buFontTx/>
              <a:buNone/>
              <a:tabLst/>
              <a:defRPr/>
            </a:pPr>
            <a:r>
              <a:rPr kumimoji="0" lang="es-ES" sz="3600" b="1" i="0" u="none" strike="noStrike" kern="0" cap="none" spc="0" normalizeH="0" baseline="0" noProof="0" dirty="0">
                <a:ln>
                  <a:noFill/>
                </a:ln>
                <a:solidFill>
                  <a:prstClr val="black"/>
                </a:solidFill>
                <a:effectLst>
                  <a:outerShdw blurRad="60007" dist="310007" dir="7680000" sy="30000" kx="1300200" algn="ctr" rotWithShape="0">
                    <a:prstClr val="black">
                      <a:alpha val="32000"/>
                    </a:prstClr>
                  </a:outerShdw>
                </a:effectLst>
                <a:uLnTx/>
                <a:uFillTx/>
                <a:latin typeface="Calibri Light" panose="020F0302020204030204"/>
              </a:rPr>
              <a:t>“La CPU esta pensada para acelerar aplicaciones”</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s-ES" sz="2800" b="0" i="0" u="none" strike="noStrike" kern="0" cap="none" spc="0" normalizeH="0" baseline="0" noProof="0" dirty="0">
              <a:ln>
                <a:noFill/>
              </a:ln>
              <a:solidFill>
                <a:srgbClr val="FFC000">
                  <a:lumMod val="20000"/>
                  <a:lumOff val="80000"/>
                </a:srgbClr>
              </a:solidFill>
              <a:effectLst/>
              <a:uLnTx/>
              <a:uFillTx/>
              <a:latin typeface="Calibri Light" panose="020F0302020204030204"/>
            </a:endParaRPr>
          </a:p>
          <a:p>
            <a:pPr marL="0" marR="0" lvl="0" indent="0" defTabSz="914400" eaLnBrk="1" fontAlgn="auto" latinLnBrk="0" hangingPunct="1">
              <a:lnSpc>
                <a:spcPct val="90000"/>
              </a:lnSpc>
              <a:spcBef>
                <a:spcPts val="1000"/>
              </a:spcBef>
              <a:spcAft>
                <a:spcPts val="0"/>
              </a:spcAft>
              <a:buClrTx/>
              <a:buSzTx/>
              <a:buFontTx/>
              <a:buNone/>
              <a:tabLst/>
              <a:defRPr/>
            </a:pPr>
            <a:r>
              <a:rPr kumimoji="0" lang="es-ES"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Light" panose="020F0302020204030204"/>
              </a:rPr>
              <a:t>Es decir, tener varios núcleos de ejecución complejos e independientes… </a:t>
            </a:r>
          </a:p>
        </p:txBody>
      </p:sp>
      <p:sp>
        <p:nvSpPr>
          <p:cNvPr id="10" name="Llamada ovalada 4">
            <a:extLst>
              <a:ext uri="{FF2B5EF4-FFF2-40B4-BE49-F238E27FC236}">
                <a16:creationId xmlns:a16="http://schemas.microsoft.com/office/drawing/2014/main" id="{1A4B020A-7369-4593-A1FA-910204F9B85B}"/>
              </a:ext>
            </a:extLst>
          </p:cNvPr>
          <p:cNvSpPr/>
          <p:nvPr/>
        </p:nvSpPr>
        <p:spPr>
          <a:xfrm>
            <a:off x="4251158" y="5020376"/>
            <a:ext cx="7589545" cy="1429352"/>
          </a:xfrm>
          <a:prstGeom prst="wedgeEllipseCallout">
            <a:avLst>
              <a:gd name="adj1" fmla="val -57400"/>
              <a:gd name="adj2" fmla="val 25463"/>
            </a:avLst>
          </a:prstGeom>
          <a:solidFill>
            <a:sysClr val="window" lastClr="FFFFFF">
              <a:lumMod val="9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Esquema de supercomputadoras costosas (CPU) pueden correr </a:t>
            </a:r>
            <a:r>
              <a:rPr kumimoji="0" lang="es-ES" sz="2400" b="0" i="0" u="sng"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cientos de </a:t>
            </a:r>
            <a:r>
              <a:rPr kumimoji="0" lang="es-ES" sz="2400" b="0" i="0" u="sng"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threads</a:t>
            </a:r>
            <a:r>
              <a:rPr kumimoji="0" lang="es-ES" sz="2400" b="0" i="0" u="sng"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 paralelo...</a:t>
            </a:r>
            <a:endPar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96534115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Filosofía GPU</a:t>
            </a:r>
          </a:p>
        </p:txBody>
      </p:sp>
      <p:pic>
        <p:nvPicPr>
          <p:cNvPr id="8" name="Picture 4" descr="Resultado de imagen para velociraptor meme">
            <a:extLst>
              <a:ext uri="{FF2B5EF4-FFF2-40B4-BE49-F238E27FC236}">
                <a16:creationId xmlns:a16="http://schemas.microsoft.com/office/drawing/2014/main" id="{FBB7DE80-13D0-4769-A147-AA25C040692D}"/>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0" y="4264293"/>
            <a:ext cx="3064042" cy="2593707"/>
          </a:xfrm>
          <a:prstGeom prst="rect">
            <a:avLst/>
          </a:prstGeom>
          <a:noFill/>
          <a:extLst>
            <a:ext uri="{909E8E84-426E-40DD-AFC4-6F175D3DCCD1}">
              <a14:hiddenFill xmlns:a14="http://schemas.microsoft.com/office/drawing/2010/main">
                <a:solidFill>
                  <a:srgbClr val="FFFFFF"/>
                </a:solidFill>
              </a14:hiddenFill>
            </a:ext>
          </a:extLst>
        </p:spPr>
      </p:pic>
      <p:sp>
        <p:nvSpPr>
          <p:cNvPr id="9" name="Llamada rectangular 2">
            <a:extLst>
              <a:ext uri="{FF2B5EF4-FFF2-40B4-BE49-F238E27FC236}">
                <a16:creationId xmlns:a16="http://schemas.microsoft.com/office/drawing/2014/main" id="{5B8321E6-76A9-4B95-A566-BBE78C791AB2}"/>
              </a:ext>
            </a:extLst>
          </p:cNvPr>
          <p:cNvSpPr/>
          <p:nvPr/>
        </p:nvSpPr>
        <p:spPr>
          <a:xfrm>
            <a:off x="2436812" y="1891054"/>
            <a:ext cx="8021052" cy="2563830"/>
          </a:xfrm>
          <a:prstGeom prst="wedgeRectCallout">
            <a:avLst>
              <a:gd name="adj1" fmla="val -41466"/>
              <a:gd name="adj2" fmla="val 79644"/>
            </a:avLst>
          </a:prstGeom>
          <a:solidFill>
            <a:sysClr val="window" lastClr="FFFFFF">
              <a:lumMod val="85000"/>
            </a:sysClr>
          </a:solidFill>
          <a:ln>
            <a:solidFill>
              <a:sysClr val="windowText" lastClr="000000"/>
            </a:solidFill>
          </a:ln>
        </p:spPr>
        <p:txBody>
          <a:bodyPr vert="horz" lIns="91440" tIns="45720" rIns="91440" bIns="45720" rtlCol="0">
            <a:normAutofit fontScale="92500"/>
          </a:bodyPr>
          <a:lstStyle/>
          <a:p>
            <a:pPr marL="0" marR="0" lvl="0" indent="0" algn="ctr" defTabSz="914400" eaLnBrk="1" fontAlgn="auto" latinLnBrk="0" hangingPunct="1">
              <a:lnSpc>
                <a:spcPct val="90000"/>
              </a:lnSpc>
              <a:spcBef>
                <a:spcPts val="1000"/>
              </a:spcBef>
              <a:spcAft>
                <a:spcPts val="0"/>
              </a:spcAft>
              <a:buClrTx/>
              <a:buSzTx/>
              <a:buFontTx/>
              <a:buNone/>
              <a:tabLst/>
              <a:defRPr/>
            </a:pPr>
            <a:r>
              <a:rPr kumimoji="0" lang="es-ES" sz="3600" b="1" i="0" u="none" strike="noStrike" kern="0" cap="none" spc="0" normalizeH="0" baseline="0" noProof="0" dirty="0">
                <a:ln>
                  <a:noFill/>
                </a:ln>
                <a:solidFill>
                  <a:prstClr val="black"/>
                </a:solidFill>
                <a:effectLst>
                  <a:outerShdw blurRad="60007" dist="310007" dir="7680000" sy="30000" kx="1300200" algn="ctr" rotWithShape="0">
                    <a:prstClr val="black">
                      <a:alpha val="32000"/>
                    </a:prstClr>
                  </a:outerShdw>
                </a:effectLst>
                <a:uLnTx/>
                <a:uFillTx/>
                <a:latin typeface="Calibri Light" panose="020F0302020204030204"/>
              </a:rPr>
              <a:t>“La GPU esta pensada para mejorar el desempeño de la aplicación que la use”</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s-ES" sz="2800" b="0" i="0" u="none" strike="noStrike" kern="0" cap="none" spc="0" normalizeH="0" baseline="0" noProof="0" dirty="0">
              <a:ln>
                <a:noFill/>
              </a:ln>
              <a:solidFill>
                <a:srgbClr val="FFC000">
                  <a:lumMod val="20000"/>
                  <a:lumOff val="80000"/>
                </a:srgbClr>
              </a:solidFill>
              <a:effectLst/>
              <a:uLnTx/>
              <a:uFillTx/>
              <a:latin typeface="Calibri Light" panose="020F0302020204030204"/>
            </a:endParaRPr>
          </a:p>
          <a:p>
            <a:pPr marL="0" marR="0" lvl="0" indent="0" defTabSz="914400" eaLnBrk="1" fontAlgn="auto" latinLnBrk="0" hangingPunct="1">
              <a:lnSpc>
                <a:spcPct val="90000"/>
              </a:lnSpc>
              <a:spcBef>
                <a:spcPts val="1000"/>
              </a:spcBef>
              <a:spcAft>
                <a:spcPts val="0"/>
              </a:spcAft>
              <a:buClrTx/>
              <a:buSzTx/>
              <a:buFontTx/>
              <a:buNone/>
              <a:tabLst/>
              <a:defRPr/>
            </a:pPr>
            <a:r>
              <a:rPr kumimoji="0" lang="es-ES"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Light" panose="020F0302020204030204"/>
              </a:rPr>
              <a:t>Como super conjunto de vector de procesadores simples, compuesto de una arquitectura de muchos </a:t>
            </a:r>
            <a:r>
              <a:rPr kumimoji="0" lang="es-ES" sz="2800" b="0" i="0" u="none"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Light" panose="020F0302020204030204"/>
              </a:rPr>
              <a:t>nucleos</a:t>
            </a:r>
            <a:r>
              <a:rPr kumimoji="0" lang="es-ES" sz="28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Light" panose="020F0302020204030204"/>
              </a:rPr>
              <a:t>…</a:t>
            </a:r>
          </a:p>
        </p:txBody>
      </p:sp>
      <p:sp>
        <p:nvSpPr>
          <p:cNvPr id="10" name="Llamada ovalada 4">
            <a:extLst>
              <a:ext uri="{FF2B5EF4-FFF2-40B4-BE49-F238E27FC236}">
                <a16:creationId xmlns:a16="http://schemas.microsoft.com/office/drawing/2014/main" id="{3D9736F3-81CA-4CE0-8788-B78A75D788EB}"/>
              </a:ext>
            </a:extLst>
          </p:cNvPr>
          <p:cNvSpPr/>
          <p:nvPr/>
        </p:nvSpPr>
        <p:spPr>
          <a:xfrm>
            <a:off x="4251158" y="5020376"/>
            <a:ext cx="7589545" cy="1429352"/>
          </a:xfrm>
          <a:prstGeom prst="wedgeEllipseCallout">
            <a:avLst>
              <a:gd name="adj1" fmla="val -57400"/>
              <a:gd name="adj2" fmla="val 25463"/>
            </a:avLst>
          </a:prstGeom>
          <a:solidFill>
            <a:sysClr val="window" lastClr="FFFFFF">
              <a:lumMod val="9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Por una fracción del costo se puede adquirir hardware GPU que ejecute </a:t>
            </a:r>
            <a:r>
              <a:rPr kumimoji="0" lang="es-ES" sz="2400" b="0" i="0" u="sng"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miles de </a:t>
            </a:r>
            <a:r>
              <a:rPr kumimoji="0" lang="es-ES" sz="2400" b="0" i="0" u="sng" strike="noStrike" kern="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threads</a:t>
            </a:r>
            <a:r>
              <a:rPr kumimoji="0" lang="es-ES"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en paralelo.</a:t>
            </a:r>
            <a:endParaRPr kumimoji="0" lang="es-AR" sz="2400" b="0"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61086081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Filosofía GPU</a:t>
            </a:r>
          </a:p>
        </p:txBody>
      </p:sp>
      <p:pic>
        <p:nvPicPr>
          <p:cNvPr id="4" name="Imagen 3">
            <a:extLst>
              <a:ext uri="{FF2B5EF4-FFF2-40B4-BE49-F238E27FC236}">
                <a16:creationId xmlns:a16="http://schemas.microsoft.com/office/drawing/2014/main" id="{B9E65C8A-1D38-CCB2-78CB-568C5A39B2C3}"/>
              </a:ext>
            </a:extLst>
          </p:cNvPr>
          <p:cNvPicPr>
            <a:picLocks noChangeAspect="1"/>
          </p:cNvPicPr>
          <p:nvPr/>
        </p:nvPicPr>
        <p:blipFill>
          <a:blip r:embed="rId3"/>
          <a:stretch>
            <a:fillRect/>
          </a:stretch>
        </p:blipFill>
        <p:spPr>
          <a:xfrm>
            <a:off x="1798636" y="1905000"/>
            <a:ext cx="8591550" cy="4486275"/>
          </a:xfrm>
          <a:prstGeom prst="rect">
            <a:avLst/>
          </a:prstGeom>
        </p:spPr>
      </p:pic>
    </p:spTree>
    <p:extLst>
      <p:ext uri="{BB962C8B-B14F-4D97-AF65-F5344CB8AC3E}">
        <p14:creationId xmlns:p14="http://schemas.microsoft.com/office/powerpoint/2010/main" val="266861965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Filosofía GPU</a:t>
            </a:r>
          </a:p>
        </p:txBody>
      </p:sp>
      <p:pic>
        <p:nvPicPr>
          <p:cNvPr id="2" name="Imagen 1"/>
          <p:cNvPicPr>
            <a:picLocks noChangeAspect="1"/>
          </p:cNvPicPr>
          <p:nvPr/>
        </p:nvPicPr>
        <p:blipFill>
          <a:blip r:embed="rId3"/>
          <a:stretch>
            <a:fillRect/>
          </a:stretch>
        </p:blipFill>
        <p:spPr>
          <a:xfrm>
            <a:off x="1519184" y="2057400"/>
            <a:ext cx="9150453" cy="4267200"/>
          </a:xfrm>
          <a:prstGeom prst="rect">
            <a:avLst/>
          </a:prstGeom>
        </p:spPr>
      </p:pic>
    </p:spTree>
    <p:extLst>
      <p:ext uri="{BB962C8B-B14F-4D97-AF65-F5344CB8AC3E}">
        <p14:creationId xmlns:p14="http://schemas.microsoft.com/office/powerpoint/2010/main" val="190381226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r>
              <a:rPr lang="es-ES" sz="540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Fin Clase 2 “A”</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3" name="Marcador de contenido 2"/>
          <p:cNvSpPr>
            <a:spLocks noGrp="1"/>
          </p:cNvSpPr>
          <p:nvPr>
            <p:ph idx="1"/>
          </p:nvPr>
        </p:nvSpPr>
        <p:spPr>
          <a:xfrm>
            <a:off x="4710022" y="1905000"/>
            <a:ext cx="5803990" cy="4038600"/>
          </a:xfrm>
        </p:spPr>
        <p:txBody>
          <a:bodyPr>
            <a:normAutofit/>
          </a:bodyPr>
          <a:lstStyle/>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Historia. </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Filosofía GPU. </a:t>
            </a:r>
            <a:endParaRPr lang="es-ES" spc="300" dirty="0">
              <a:ln w="15875">
                <a:solidFill>
                  <a:schemeClr val="tx1"/>
                </a:solidFill>
              </a:ln>
              <a:effectLst>
                <a:glow rad="114300">
                  <a:srgbClr val="92D050">
                    <a:alpha val="40000"/>
                  </a:srgbClr>
                </a:glow>
              </a:effectLst>
            </a:endParaRPr>
          </a:p>
          <a:p>
            <a:pPr>
              <a:buFont typeface="Arial" panose="020B0604020202020204" pitchFamily="34" charset="0"/>
              <a:buChar char="•"/>
            </a:pPr>
            <a:r>
              <a:rPr lang="es-ES" spc="300" dirty="0">
                <a:ln w="15875">
                  <a:solidFill>
                    <a:schemeClr val="tx1"/>
                  </a:solidFill>
                </a:ln>
                <a:effectLst>
                  <a:glow rad="114300">
                    <a:srgbClr val="92D050">
                      <a:alpha val="40000"/>
                    </a:srgbClr>
                  </a:glow>
                </a:effectLst>
              </a:rPr>
              <a:t>Programación del GPGPU. </a:t>
            </a:r>
            <a:r>
              <a:rPr lang="es-ES" spc="300" dirty="0">
                <a:ln w="15875">
                  <a:solidFill>
                    <a:schemeClr val="tx1"/>
                  </a:solidFill>
                </a:ln>
                <a:effectLst>
                  <a:glow rad="114300">
                    <a:srgbClr val="92D050">
                      <a:alpha val="40000"/>
                    </a:srgbClr>
                  </a:glow>
                </a:effectLst>
                <a:sym typeface="Wingdings" panose="05000000000000000000" pitchFamily="2" charset="2"/>
              </a:rPr>
              <a:t></a:t>
            </a:r>
            <a:endParaRPr lang="es-ES" spc="300" dirty="0">
              <a:ln w="15875">
                <a:solidFill>
                  <a:schemeClr val="tx1"/>
                </a:solidFill>
              </a:ln>
              <a:effectLst>
                <a:glow rad="114300">
                  <a:srgbClr val="92D050">
                    <a:alpha val="40000"/>
                  </a:srgbClr>
                </a:glow>
              </a:effectLst>
            </a:endParaRP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Programación multidimensional.</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Evolución GPU.</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División de memoria.</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No todo lo que brilla es </a:t>
            </a:r>
            <a:r>
              <a:rPr lang="es-ES" spc="300" dirty="0">
                <a:ln w="15875">
                  <a:solidFill>
                    <a:srgbClr val="00B050"/>
                  </a:solidFill>
                </a:ln>
                <a:solidFill>
                  <a:srgbClr val="FFFF00"/>
                </a:solidFill>
                <a:effectLst>
                  <a:glow rad="114300">
                    <a:srgbClr val="92D050">
                      <a:alpha val="40000"/>
                    </a:srgbClr>
                  </a:glow>
                </a:effectLst>
              </a:rPr>
              <a:t>oro</a:t>
            </a:r>
            <a:r>
              <a:rPr lang="es-ES" spc="300" dirty="0">
                <a:ln w="15875">
                  <a:solidFill>
                    <a:srgbClr val="00B050"/>
                  </a:solidFill>
                </a:ln>
                <a:solidFill>
                  <a:srgbClr val="00B050"/>
                </a:solidFill>
                <a:effectLst>
                  <a:glow rad="114300">
                    <a:srgbClr val="92D050">
                      <a:alpha val="40000"/>
                    </a:srgbClr>
                  </a:glow>
                </a:effectLst>
              </a:rPr>
              <a:t>.</a:t>
            </a:r>
          </a:p>
        </p:txBody>
      </p:sp>
    </p:spTree>
    <p:extLst>
      <p:ext uri="{BB962C8B-B14F-4D97-AF65-F5344CB8AC3E}">
        <p14:creationId xmlns:p14="http://schemas.microsoft.com/office/powerpoint/2010/main" val="214178465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zarra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DocumentoBibliotecaFormulario</Display>
  <Edit>DocumentoBibliotecaFormulario</Edit>
  <New>DocumentoBibliotecaFormulario</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Este valor indica el número de revisiones o de veces que se ha guardado. La aplicación es la responsable de actualizar este valor después de cada revisión.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1CC889-B55A-4246-8D72-AEC912BCD209}">
  <ds:schemaRefs>
    <ds:schemaRef ds:uri="http://schemas.microsoft.com/sharepoint/v3/contenttype/forms"/>
  </ds:schemaRefs>
</ds:datastoreItem>
</file>

<file path=customXml/itemProps2.xml><?xml version="1.0" encoding="utf-8"?>
<ds:datastoreItem xmlns:ds="http://schemas.openxmlformats.org/officeDocument/2006/customXml" ds:itemID="{08F4CB80-51E5-47C8-B45D-3834AA25DD5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349</TotalTime>
  <Words>1542</Words>
  <Application>Microsoft Office PowerPoint</Application>
  <PresentationFormat>Personalizado</PresentationFormat>
  <Paragraphs>314</Paragraphs>
  <Slides>39</Slides>
  <Notes>39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39</vt:i4>
      </vt:variant>
    </vt:vector>
  </HeadingPairs>
  <TitlesOfParts>
    <vt:vector size="46" baseType="lpstr">
      <vt:lpstr>Arial</vt:lpstr>
      <vt:lpstr>Arial Narrow</vt:lpstr>
      <vt:lpstr>Calibri</vt:lpstr>
      <vt:lpstr>Calibri Light</vt:lpstr>
      <vt:lpstr>Consolas</vt:lpstr>
      <vt:lpstr>Corbel</vt:lpstr>
      <vt:lpstr>Pizarra 16x9</vt:lpstr>
      <vt:lpstr>Computación de Altas Prestaciones (HPC) parte 2 “A” - GPU</vt:lpstr>
      <vt:lpstr>Agenda Clase 2 “A”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Historia</vt:lpstr>
      <vt:lpstr>Fin Clase 2 “A”</vt:lpstr>
      <vt:lpstr>Filosofía GPU</vt:lpstr>
      <vt:lpstr>Filosofía GPU</vt:lpstr>
      <vt:lpstr>Filosofía GPU</vt:lpstr>
      <vt:lpstr>Filosofía GPU</vt:lpstr>
      <vt:lpstr>Fin Clase 2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Summer</dc:creator>
  <cp:lastModifiedBy>ESTEBAN CARNUCCIO</cp:lastModifiedBy>
  <cp:revision>236</cp:revision>
  <dcterms:created xsi:type="dcterms:W3CDTF">2013-04-05T19:59:21Z</dcterms:created>
  <dcterms:modified xsi:type="dcterms:W3CDTF">2022-10-24T18:36:33Z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