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4" r:id="rId1"/>
  </p:sldMasterIdLst>
  <p:notesMasterIdLst>
    <p:notesMasterId r:id="rId74"/>
  </p:notesMasterIdLst>
  <p:sldIdLst>
    <p:sldId id="256" r:id="rId2"/>
    <p:sldId id="257" r:id="rId3"/>
    <p:sldId id="405" r:id="rId4"/>
    <p:sldId id="343" r:id="rId5"/>
    <p:sldId id="261" r:id="rId6"/>
    <p:sldId id="260" r:id="rId7"/>
    <p:sldId id="347" r:id="rId8"/>
    <p:sldId id="346" r:id="rId9"/>
    <p:sldId id="348" r:id="rId10"/>
    <p:sldId id="400" r:id="rId11"/>
    <p:sldId id="393" r:id="rId12"/>
    <p:sldId id="394" r:id="rId13"/>
    <p:sldId id="401" r:id="rId14"/>
    <p:sldId id="315" r:id="rId15"/>
    <p:sldId id="316" r:id="rId16"/>
    <p:sldId id="341" r:id="rId17"/>
    <p:sldId id="334" r:id="rId18"/>
    <p:sldId id="335" r:id="rId19"/>
    <p:sldId id="404" r:id="rId20"/>
    <p:sldId id="364" r:id="rId21"/>
    <p:sldId id="337" r:id="rId22"/>
    <p:sldId id="372" r:id="rId23"/>
    <p:sldId id="373" r:id="rId24"/>
    <p:sldId id="338" r:id="rId25"/>
    <p:sldId id="374" r:id="rId26"/>
    <p:sldId id="398" r:id="rId27"/>
    <p:sldId id="399" r:id="rId28"/>
    <p:sldId id="339" r:id="rId29"/>
    <p:sldId id="340" r:id="rId30"/>
    <p:sldId id="406" r:id="rId31"/>
    <p:sldId id="402" r:id="rId32"/>
    <p:sldId id="365" r:id="rId33"/>
    <p:sldId id="385" r:id="rId34"/>
    <p:sldId id="387" r:id="rId35"/>
    <p:sldId id="375" r:id="rId36"/>
    <p:sldId id="376" r:id="rId37"/>
    <p:sldId id="377" r:id="rId38"/>
    <p:sldId id="378" r:id="rId39"/>
    <p:sldId id="354" r:id="rId40"/>
    <p:sldId id="357" r:id="rId41"/>
    <p:sldId id="355" r:id="rId42"/>
    <p:sldId id="356" r:id="rId43"/>
    <p:sldId id="408" r:id="rId44"/>
    <p:sldId id="409" r:id="rId45"/>
    <p:sldId id="407" r:id="rId46"/>
    <p:sldId id="359" r:id="rId47"/>
    <p:sldId id="361" r:id="rId48"/>
    <p:sldId id="360" r:id="rId49"/>
    <p:sldId id="379" r:id="rId50"/>
    <p:sldId id="410" r:id="rId51"/>
    <p:sldId id="411" r:id="rId52"/>
    <p:sldId id="362" r:id="rId53"/>
    <p:sldId id="363" r:id="rId54"/>
    <p:sldId id="349" r:id="rId55"/>
    <p:sldId id="351" r:id="rId56"/>
    <p:sldId id="350" r:id="rId57"/>
    <p:sldId id="392" r:id="rId58"/>
    <p:sldId id="352" r:id="rId59"/>
    <p:sldId id="388" r:id="rId60"/>
    <p:sldId id="389" r:id="rId61"/>
    <p:sldId id="390" r:id="rId62"/>
    <p:sldId id="391" r:id="rId63"/>
    <p:sldId id="367" r:id="rId64"/>
    <p:sldId id="368" r:id="rId65"/>
    <p:sldId id="369" r:id="rId66"/>
    <p:sldId id="380" r:id="rId67"/>
    <p:sldId id="381" r:id="rId68"/>
    <p:sldId id="382" r:id="rId69"/>
    <p:sldId id="383" r:id="rId70"/>
    <p:sldId id="384" r:id="rId71"/>
    <p:sldId id="311" r:id="rId72"/>
    <p:sldId id="310" r:id="rId73"/>
  </p:sldIdLst>
  <p:sldSz cx="9144000" cy="6858000" type="screen4x3"/>
  <p:notesSz cx="7559675" cy="1069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45580" autoAdjust="0"/>
  </p:normalViewPr>
  <p:slideViewPr>
    <p:cSldViewPr snapToGrid="0">
      <p:cViewPr varScale="1">
        <p:scale>
          <a:sx n="67" d="100"/>
          <a:sy n="67" d="100"/>
        </p:scale>
        <p:origin x="1144" y="44"/>
      </p:cViewPr>
      <p:guideLst/>
    </p:cSldViewPr>
  </p:slideViewPr>
  <p:outlineViewPr>
    <p:cViewPr>
      <p:scale>
        <a:sx n="33" d="100"/>
        <a:sy n="33" d="100"/>
      </p:scale>
      <p:origin x="0" y="-196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D23A16-758C-45FF-9AC3-13F6EC4CD343}" type="doc">
      <dgm:prSet loTypeId="urn:microsoft.com/office/officeart/2008/layout/LinedList" loCatId="list" qsTypeId="urn:microsoft.com/office/officeart/2005/8/quickstyle/simple5" qsCatId="simple" csTypeId="urn:microsoft.com/office/officeart/2005/8/colors/colorful1" csCatId="colorful" phldr="1"/>
      <dgm:spPr/>
      <dgm:t>
        <a:bodyPr/>
        <a:lstStyle/>
        <a:p>
          <a:endParaRPr lang="en-US"/>
        </a:p>
      </dgm:t>
    </dgm:pt>
    <dgm:pt modelId="{4CF98780-4A4B-4406-B383-2DFFD8B84EFD}">
      <dgm:prSet custT="1"/>
      <dgm:spPr/>
      <dgm:t>
        <a:bodyPr/>
        <a:lstStyle/>
        <a:p>
          <a:r>
            <a:rPr lang="es-AR" sz="2000" b="1" u="sng" dirty="0">
              <a:solidFill>
                <a:schemeClr val="bg1"/>
              </a:solidFill>
            </a:rPr>
            <a:t>Linux </a:t>
          </a:r>
          <a:r>
            <a:rPr lang="es-AR" sz="2000" b="1" u="sng" dirty="0" err="1">
              <a:solidFill>
                <a:schemeClr val="bg1"/>
              </a:solidFill>
            </a:rPr>
            <a:t>Kernel</a:t>
          </a:r>
          <a:r>
            <a:rPr lang="es-AR" sz="2000" b="0" dirty="0">
              <a:solidFill>
                <a:schemeClr val="bg1"/>
              </a:solidFill>
            </a:rPr>
            <a:t>: Gestión de hardware, administración de memoria y gestión de subprocesos.</a:t>
          </a:r>
          <a:endParaRPr lang="en-US" sz="2000" b="0" dirty="0">
            <a:solidFill>
              <a:schemeClr val="bg1"/>
            </a:solidFill>
          </a:endParaRPr>
        </a:p>
      </dgm:t>
    </dgm:pt>
    <dgm:pt modelId="{D89DEC94-0C6E-46FA-8C86-041679951C46}" type="parTrans" cxnId="{10F7CCEA-6AA7-4D51-A317-72EDE75C0C8F}">
      <dgm:prSet/>
      <dgm:spPr/>
      <dgm:t>
        <a:bodyPr/>
        <a:lstStyle/>
        <a:p>
          <a:endParaRPr lang="en-US" sz="2000" b="0">
            <a:solidFill>
              <a:schemeClr val="bg1"/>
            </a:solidFill>
          </a:endParaRPr>
        </a:p>
      </dgm:t>
    </dgm:pt>
    <dgm:pt modelId="{B216DFC4-241C-49D1-BC2C-1D5B5BBD7957}" type="sibTrans" cxnId="{10F7CCEA-6AA7-4D51-A317-72EDE75C0C8F}">
      <dgm:prSet/>
      <dgm:spPr/>
      <dgm:t>
        <a:bodyPr/>
        <a:lstStyle/>
        <a:p>
          <a:endParaRPr lang="en-US" sz="2000" b="0">
            <a:solidFill>
              <a:schemeClr val="bg1"/>
            </a:solidFill>
          </a:endParaRPr>
        </a:p>
      </dgm:t>
    </dgm:pt>
    <dgm:pt modelId="{1386CB19-A6F9-4B31-92E9-7BC8572A001F}">
      <dgm:prSet custT="1"/>
      <dgm:spPr/>
      <dgm:t>
        <a:bodyPr/>
        <a:lstStyle/>
        <a:p>
          <a:r>
            <a:rPr lang="es-AR" sz="2000" b="1" dirty="0">
              <a:solidFill>
                <a:schemeClr val="bg1"/>
              </a:solidFill>
            </a:rPr>
            <a:t>Har</a:t>
          </a:r>
          <a:r>
            <a:rPr lang="es-AR" sz="2000" b="1" u="sng" dirty="0">
              <a:solidFill>
                <a:schemeClr val="bg1"/>
              </a:solidFill>
            </a:rPr>
            <a:t>dware </a:t>
          </a:r>
          <a:r>
            <a:rPr lang="es-AR" sz="2000" b="1" u="sng" dirty="0" err="1">
              <a:solidFill>
                <a:schemeClr val="bg1"/>
              </a:solidFill>
            </a:rPr>
            <a:t>Abstraction</a:t>
          </a:r>
          <a:r>
            <a:rPr lang="es-AR" sz="2000" b="1" u="sng" dirty="0">
              <a:solidFill>
                <a:schemeClr val="bg1"/>
              </a:solidFill>
            </a:rPr>
            <a:t> </a:t>
          </a:r>
          <a:r>
            <a:rPr lang="es-AR" sz="2000" b="1" u="sng" dirty="0" err="1">
              <a:solidFill>
                <a:schemeClr val="bg1"/>
              </a:solidFill>
            </a:rPr>
            <a:t>Layer</a:t>
          </a:r>
          <a:r>
            <a:rPr lang="es-AR" sz="2000" b="1" u="sng" dirty="0">
              <a:solidFill>
                <a:schemeClr val="bg1"/>
              </a:solidFill>
            </a:rPr>
            <a:t> (HAL):</a:t>
          </a:r>
          <a:r>
            <a:rPr lang="es-AR" sz="2000" b="1" u="none" dirty="0">
              <a:solidFill>
                <a:schemeClr val="bg1"/>
              </a:solidFill>
            </a:rPr>
            <a:t> </a:t>
          </a:r>
          <a:r>
            <a:rPr lang="es-AR" sz="2000" b="0" dirty="0">
              <a:solidFill>
                <a:schemeClr val="bg1"/>
              </a:solidFill>
            </a:rPr>
            <a:t>Interfaz de acceso a dispositivos. (</a:t>
          </a:r>
          <a:r>
            <a:rPr lang="es-AR" sz="2000" b="0" dirty="0" err="1">
              <a:solidFill>
                <a:schemeClr val="bg1"/>
              </a:solidFill>
            </a:rPr>
            <a:t>Bluethoot</a:t>
          </a:r>
          <a:r>
            <a:rPr lang="es-AR" sz="2000" b="0" dirty="0">
              <a:solidFill>
                <a:schemeClr val="bg1"/>
              </a:solidFill>
            </a:rPr>
            <a:t>, Cámara, Audio, Sensores, etc.)</a:t>
          </a:r>
          <a:endParaRPr lang="en-US" sz="2000" b="0" dirty="0">
            <a:solidFill>
              <a:schemeClr val="bg1"/>
            </a:solidFill>
          </a:endParaRPr>
        </a:p>
      </dgm:t>
    </dgm:pt>
    <dgm:pt modelId="{7E32FBCE-0E77-46F0-B563-79B9DB426D45}" type="parTrans" cxnId="{19617071-4E13-4449-B108-C43FBC2C2CDA}">
      <dgm:prSet/>
      <dgm:spPr/>
      <dgm:t>
        <a:bodyPr/>
        <a:lstStyle/>
        <a:p>
          <a:endParaRPr lang="en-US" sz="2000" b="0">
            <a:solidFill>
              <a:schemeClr val="bg1"/>
            </a:solidFill>
          </a:endParaRPr>
        </a:p>
      </dgm:t>
    </dgm:pt>
    <dgm:pt modelId="{AC83A7CA-6B1B-4FAB-9FEC-6C48818E5C47}" type="sibTrans" cxnId="{19617071-4E13-4449-B108-C43FBC2C2CDA}">
      <dgm:prSet/>
      <dgm:spPr/>
      <dgm:t>
        <a:bodyPr/>
        <a:lstStyle/>
        <a:p>
          <a:endParaRPr lang="en-US" sz="2000" b="0">
            <a:solidFill>
              <a:schemeClr val="bg1"/>
            </a:solidFill>
          </a:endParaRPr>
        </a:p>
      </dgm:t>
    </dgm:pt>
    <dgm:pt modelId="{A08DDC73-6EB2-4163-9275-50464C02F324}">
      <dgm:prSet custT="1"/>
      <dgm:spPr/>
      <dgm:t>
        <a:bodyPr/>
        <a:lstStyle/>
        <a:p>
          <a:r>
            <a:rPr lang="es-AR" sz="2000" b="1" u="sng" dirty="0">
              <a:solidFill>
                <a:schemeClr val="bg1"/>
              </a:solidFill>
            </a:rPr>
            <a:t>Android </a:t>
          </a:r>
          <a:r>
            <a:rPr lang="es-AR" sz="2000" b="1" u="sng" dirty="0" err="1">
              <a:solidFill>
                <a:schemeClr val="bg1"/>
              </a:solidFill>
            </a:rPr>
            <a:t>Runtime</a:t>
          </a:r>
          <a:r>
            <a:rPr lang="es-AR" sz="2000" b="0" dirty="0">
              <a:solidFill>
                <a:schemeClr val="bg1"/>
              </a:solidFill>
            </a:rPr>
            <a:t>: Traducción a código binario. </a:t>
          </a:r>
          <a:r>
            <a:rPr lang="es-AR" sz="2000" b="0" dirty="0" err="1">
              <a:solidFill>
                <a:schemeClr val="bg1"/>
              </a:solidFill>
            </a:rPr>
            <a:t>Ahead</a:t>
          </a:r>
          <a:r>
            <a:rPr lang="es-AR" sz="2000" b="0" dirty="0">
              <a:solidFill>
                <a:schemeClr val="bg1"/>
              </a:solidFill>
            </a:rPr>
            <a:t>-</a:t>
          </a:r>
          <a:r>
            <a:rPr lang="es-AR" sz="2000" b="0" dirty="0" err="1">
              <a:solidFill>
                <a:schemeClr val="bg1"/>
              </a:solidFill>
            </a:rPr>
            <a:t>of</a:t>
          </a:r>
          <a:r>
            <a:rPr lang="es-AR" sz="2000" b="0" dirty="0">
              <a:solidFill>
                <a:schemeClr val="bg1"/>
              </a:solidFill>
            </a:rPr>
            <a:t>-time (AOT), </a:t>
          </a:r>
          <a:r>
            <a:rPr lang="es-AR" sz="2000" b="0" dirty="0" err="1">
              <a:solidFill>
                <a:schemeClr val="bg1"/>
              </a:solidFill>
            </a:rPr>
            <a:t>Garbage</a:t>
          </a:r>
          <a:r>
            <a:rPr lang="es-AR" sz="2000" b="0" dirty="0">
              <a:solidFill>
                <a:schemeClr val="bg1"/>
              </a:solidFill>
            </a:rPr>
            <a:t> </a:t>
          </a:r>
          <a:r>
            <a:rPr lang="es-AR" sz="2000" b="0" dirty="0" err="1">
              <a:solidFill>
                <a:schemeClr val="bg1"/>
              </a:solidFill>
            </a:rPr>
            <a:t>Collector</a:t>
          </a:r>
          <a:r>
            <a:rPr lang="es-AR" sz="2000" b="0" dirty="0">
              <a:solidFill>
                <a:schemeClr val="bg1"/>
              </a:solidFill>
            </a:rPr>
            <a:t> (GC), </a:t>
          </a:r>
          <a:r>
            <a:rPr lang="es-AR" sz="2000" b="0" dirty="0" err="1">
              <a:solidFill>
                <a:schemeClr val="bg1"/>
              </a:solidFill>
            </a:rPr>
            <a:t>Debug</a:t>
          </a:r>
          <a:r>
            <a:rPr lang="es-AR" sz="2000" b="0" dirty="0">
              <a:solidFill>
                <a:schemeClr val="bg1"/>
              </a:solidFill>
            </a:rPr>
            <a:t>, etc.</a:t>
          </a:r>
          <a:endParaRPr lang="en-US" sz="2000" b="0" dirty="0">
            <a:solidFill>
              <a:schemeClr val="bg1"/>
            </a:solidFill>
          </a:endParaRPr>
        </a:p>
      </dgm:t>
    </dgm:pt>
    <dgm:pt modelId="{3EE7083D-C1C9-484D-A9FE-AEF57F7813A8}" type="parTrans" cxnId="{5E4E78DF-2FED-4D77-BB08-D982DBD9AB7D}">
      <dgm:prSet/>
      <dgm:spPr/>
      <dgm:t>
        <a:bodyPr/>
        <a:lstStyle/>
        <a:p>
          <a:endParaRPr lang="en-US" sz="2000" b="0">
            <a:solidFill>
              <a:schemeClr val="bg1"/>
            </a:solidFill>
          </a:endParaRPr>
        </a:p>
      </dgm:t>
    </dgm:pt>
    <dgm:pt modelId="{0F2A122A-83BD-41F9-B075-339E61B11CEF}" type="sibTrans" cxnId="{5E4E78DF-2FED-4D77-BB08-D982DBD9AB7D}">
      <dgm:prSet/>
      <dgm:spPr/>
      <dgm:t>
        <a:bodyPr/>
        <a:lstStyle/>
        <a:p>
          <a:endParaRPr lang="en-US" sz="2000" b="0">
            <a:solidFill>
              <a:schemeClr val="bg1"/>
            </a:solidFill>
          </a:endParaRPr>
        </a:p>
      </dgm:t>
    </dgm:pt>
    <dgm:pt modelId="{9350AC3C-1522-49F1-9399-B989EBE42E7F}">
      <dgm:prSet custT="1"/>
      <dgm:spPr/>
      <dgm:t>
        <a:bodyPr/>
        <a:lstStyle/>
        <a:p>
          <a:r>
            <a:rPr lang="es-AR" sz="2000" b="1" u="sng" dirty="0">
              <a:solidFill>
                <a:schemeClr val="bg1"/>
              </a:solidFill>
            </a:rPr>
            <a:t>Native C/C++ </a:t>
          </a:r>
          <a:r>
            <a:rPr lang="es-AR" sz="2000" b="1" u="sng" dirty="0" err="1">
              <a:solidFill>
                <a:schemeClr val="bg1"/>
              </a:solidFill>
            </a:rPr>
            <a:t>Libraries</a:t>
          </a:r>
          <a:r>
            <a:rPr lang="es-AR" sz="2000" b="0" dirty="0">
              <a:solidFill>
                <a:schemeClr val="bg1"/>
              </a:solidFill>
            </a:rPr>
            <a:t>: Componentes de librerías nativas en C/C++. OpenGL, NDK, </a:t>
          </a:r>
          <a:r>
            <a:rPr lang="es-AR" sz="2000" b="0" dirty="0" err="1">
              <a:solidFill>
                <a:schemeClr val="bg1"/>
              </a:solidFill>
            </a:rPr>
            <a:t>etc</a:t>
          </a:r>
          <a:endParaRPr lang="en-US" sz="2000" b="0" dirty="0">
            <a:solidFill>
              <a:schemeClr val="bg1"/>
            </a:solidFill>
          </a:endParaRPr>
        </a:p>
      </dgm:t>
    </dgm:pt>
    <dgm:pt modelId="{520EF360-4DA6-4B8A-9E41-6AC14E8F9536}" type="parTrans" cxnId="{2164F168-C3A0-4A46-8FD7-3419C7D7FE7B}">
      <dgm:prSet/>
      <dgm:spPr/>
      <dgm:t>
        <a:bodyPr/>
        <a:lstStyle/>
        <a:p>
          <a:endParaRPr lang="en-US" sz="2000" b="0">
            <a:solidFill>
              <a:schemeClr val="bg1"/>
            </a:solidFill>
          </a:endParaRPr>
        </a:p>
      </dgm:t>
    </dgm:pt>
    <dgm:pt modelId="{97906EEA-A353-4023-AD0C-0DECA154552D}" type="sibTrans" cxnId="{2164F168-C3A0-4A46-8FD7-3419C7D7FE7B}">
      <dgm:prSet/>
      <dgm:spPr/>
      <dgm:t>
        <a:bodyPr/>
        <a:lstStyle/>
        <a:p>
          <a:endParaRPr lang="en-US" sz="2000" b="0">
            <a:solidFill>
              <a:schemeClr val="bg1"/>
            </a:solidFill>
          </a:endParaRPr>
        </a:p>
      </dgm:t>
    </dgm:pt>
    <dgm:pt modelId="{E3AB7B66-3251-4FB3-A53F-04A120938756}">
      <dgm:prSet custT="1"/>
      <dgm:spPr/>
      <dgm:t>
        <a:bodyPr/>
        <a:lstStyle/>
        <a:p>
          <a:r>
            <a:rPr lang="es-AR" sz="2000" b="1" u="sng" dirty="0">
              <a:solidFill>
                <a:schemeClr val="bg1"/>
              </a:solidFill>
            </a:rPr>
            <a:t>Java API Framework</a:t>
          </a:r>
          <a:r>
            <a:rPr lang="es-AR" sz="2000" b="0" u="sng" dirty="0">
              <a:solidFill>
                <a:schemeClr val="bg1"/>
              </a:solidFill>
            </a:rPr>
            <a:t>:</a:t>
          </a:r>
          <a:r>
            <a:rPr lang="es-AR" sz="2000" b="0" u="none" dirty="0">
              <a:solidFill>
                <a:schemeClr val="bg1"/>
              </a:solidFill>
            </a:rPr>
            <a:t> </a:t>
          </a:r>
          <a:r>
            <a:rPr lang="es-AR" sz="2000" b="0" dirty="0">
              <a:solidFill>
                <a:schemeClr val="bg1"/>
              </a:solidFill>
            </a:rPr>
            <a:t>UI, Recursos, Ciclo de vida, Componentes, Notificaciones, etc.</a:t>
          </a:r>
          <a:endParaRPr lang="en-US" sz="2000" b="0" dirty="0">
            <a:solidFill>
              <a:schemeClr val="bg1"/>
            </a:solidFill>
          </a:endParaRPr>
        </a:p>
      </dgm:t>
    </dgm:pt>
    <dgm:pt modelId="{6ECEC0C8-03C0-4B15-A9CD-EE0A77250230}" type="parTrans" cxnId="{CDB29B89-9FD4-47DF-84CF-73E5E75EBB6E}">
      <dgm:prSet/>
      <dgm:spPr/>
      <dgm:t>
        <a:bodyPr/>
        <a:lstStyle/>
        <a:p>
          <a:endParaRPr lang="en-US" sz="2000" b="0">
            <a:solidFill>
              <a:schemeClr val="bg1"/>
            </a:solidFill>
          </a:endParaRPr>
        </a:p>
      </dgm:t>
    </dgm:pt>
    <dgm:pt modelId="{09AE2C10-8A54-41C6-8B6B-A9414BD64A42}" type="sibTrans" cxnId="{CDB29B89-9FD4-47DF-84CF-73E5E75EBB6E}">
      <dgm:prSet/>
      <dgm:spPr/>
      <dgm:t>
        <a:bodyPr/>
        <a:lstStyle/>
        <a:p>
          <a:endParaRPr lang="en-US" sz="2000" b="0">
            <a:solidFill>
              <a:schemeClr val="bg1"/>
            </a:solidFill>
          </a:endParaRPr>
        </a:p>
      </dgm:t>
    </dgm:pt>
    <dgm:pt modelId="{C06C1CD1-1664-4C55-AD9E-6D6171831534}">
      <dgm:prSet custT="1"/>
      <dgm:spPr/>
      <dgm:t>
        <a:bodyPr/>
        <a:lstStyle/>
        <a:p>
          <a:r>
            <a:rPr lang="es-AR" sz="2000" b="1" u="sng" dirty="0" err="1">
              <a:solidFill>
                <a:schemeClr val="bg1"/>
              </a:solidFill>
            </a:rPr>
            <a:t>System</a:t>
          </a:r>
          <a:r>
            <a:rPr lang="es-AR" sz="2000" b="1" u="sng" dirty="0">
              <a:solidFill>
                <a:schemeClr val="bg1"/>
              </a:solidFill>
            </a:rPr>
            <a:t> Apps</a:t>
          </a:r>
          <a:r>
            <a:rPr lang="es-AR" sz="2000" b="0" dirty="0">
              <a:solidFill>
                <a:schemeClr val="bg1"/>
              </a:solidFill>
            </a:rPr>
            <a:t>: Mensajería SMS, Correo, Internet, etc.</a:t>
          </a:r>
          <a:endParaRPr lang="en-US" sz="2000" b="0" dirty="0">
            <a:solidFill>
              <a:schemeClr val="bg1"/>
            </a:solidFill>
          </a:endParaRPr>
        </a:p>
      </dgm:t>
    </dgm:pt>
    <dgm:pt modelId="{3911E9C6-8712-44FB-B9B2-AB132C565343}" type="parTrans" cxnId="{C7BCE646-4E7B-44E3-B48B-DFAC1C6853F6}">
      <dgm:prSet/>
      <dgm:spPr/>
      <dgm:t>
        <a:bodyPr/>
        <a:lstStyle/>
        <a:p>
          <a:endParaRPr lang="en-US" sz="2000" b="0">
            <a:solidFill>
              <a:schemeClr val="bg1"/>
            </a:solidFill>
          </a:endParaRPr>
        </a:p>
      </dgm:t>
    </dgm:pt>
    <dgm:pt modelId="{38F085B6-5260-47DF-8B1B-2F8CE187DA47}" type="sibTrans" cxnId="{C7BCE646-4E7B-44E3-B48B-DFAC1C6853F6}">
      <dgm:prSet/>
      <dgm:spPr/>
      <dgm:t>
        <a:bodyPr/>
        <a:lstStyle/>
        <a:p>
          <a:endParaRPr lang="en-US" sz="2000" b="0">
            <a:solidFill>
              <a:schemeClr val="bg1"/>
            </a:solidFill>
          </a:endParaRPr>
        </a:p>
      </dgm:t>
    </dgm:pt>
    <dgm:pt modelId="{992424D0-CF00-4CAE-BC28-79B1AE3A6CA0}" type="pres">
      <dgm:prSet presAssocID="{E4D23A16-758C-45FF-9AC3-13F6EC4CD343}" presName="vert0" presStyleCnt="0">
        <dgm:presLayoutVars>
          <dgm:dir/>
          <dgm:animOne val="branch"/>
          <dgm:animLvl val="lvl"/>
        </dgm:presLayoutVars>
      </dgm:prSet>
      <dgm:spPr/>
    </dgm:pt>
    <dgm:pt modelId="{7336995D-8368-49D5-AFF0-4FFD50C016EA}" type="pres">
      <dgm:prSet presAssocID="{4CF98780-4A4B-4406-B383-2DFFD8B84EFD}" presName="thickLine" presStyleLbl="alignNode1" presStyleIdx="0" presStyleCnt="6"/>
      <dgm:spPr/>
    </dgm:pt>
    <dgm:pt modelId="{439D41EF-1E3A-41DF-A892-291A6245210D}" type="pres">
      <dgm:prSet presAssocID="{4CF98780-4A4B-4406-B383-2DFFD8B84EFD}" presName="horz1" presStyleCnt="0"/>
      <dgm:spPr/>
    </dgm:pt>
    <dgm:pt modelId="{A7CA805D-129B-487B-8D97-42166964E387}" type="pres">
      <dgm:prSet presAssocID="{4CF98780-4A4B-4406-B383-2DFFD8B84EFD}" presName="tx1" presStyleLbl="revTx" presStyleIdx="0" presStyleCnt="6"/>
      <dgm:spPr/>
    </dgm:pt>
    <dgm:pt modelId="{8A3FAD66-E0B9-4A00-ABB3-AC5521123FC1}" type="pres">
      <dgm:prSet presAssocID="{4CF98780-4A4B-4406-B383-2DFFD8B84EFD}" presName="vert1" presStyleCnt="0"/>
      <dgm:spPr/>
    </dgm:pt>
    <dgm:pt modelId="{2D733ED2-F82B-4EF4-B57B-FC2A3D99E055}" type="pres">
      <dgm:prSet presAssocID="{1386CB19-A6F9-4B31-92E9-7BC8572A001F}" presName="thickLine" presStyleLbl="alignNode1" presStyleIdx="1" presStyleCnt="6"/>
      <dgm:spPr/>
    </dgm:pt>
    <dgm:pt modelId="{74DCC396-41F1-4705-971A-1133E6BCAA5D}" type="pres">
      <dgm:prSet presAssocID="{1386CB19-A6F9-4B31-92E9-7BC8572A001F}" presName="horz1" presStyleCnt="0"/>
      <dgm:spPr/>
    </dgm:pt>
    <dgm:pt modelId="{054267D2-2AEF-47DE-A95A-39B177687025}" type="pres">
      <dgm:prSet presAssocID="{1386CB19-A6F9-4B31-92E9-7BC8572A001F}" presName="tx1" presStyleLbl="revTx" presStyleIdx="1" presStyleCnt="6"/>
      <dgm:spPr/>
    </dgm:pt>
    <dgm:pt modelId="{0CC306D8-365A-4261-8556-4AFC7DC92730}" type="pres">
      <dgm:prSet presAssocID="{1386CB19-A6F9-4B31-92E9-7BC8572A001F}" presName="vert1" presStyleCnt="0"/>
      <dgm:spPr/>
    </dgm:pt>
    <dgm:pt modelId="{157BBD35-CBA5-4126-A1F5-0E9DD1E7190D}" type="pres">
      <dgm:prSet presAssocID="{A08DDC73-6EB2-4163-9275-50464C02F324}" presName="thickLine" presStyleLbl="alignNode1" presStyleIdx="2" presStyleCnt="6"/>
      <dgm:spPr/>
    </dgm:pt>
    <dgm:pt modelId="{D70B78C8-2D3D-4012-8650-124600D45E7A}" type="pres">
      <dgm:prSet presAssocID="{A08DDC73-6EB2-4163-9275-50464C02F324}" presName="horz1" presStyleCnt="0"/>
      <dgm:spPr/>
    </dgm:pt>
    <dgm:pt modelId="{72A735A5-ED0F-4B68-B1CB-88111D57ADE7}" type="pres">
      <dgm:prSet presAssocID="{A08DDC73-6EB2-4163-9275-50464C02F324}" presName="tx1" presStyleLbl="revTx" presStyleIdx="2" presStyleCnt="6"/>
      <dgm:spPr/>
    </dgm:pt>
    <dgm:pt modelId="{C6E7CF57-DA5C-4DF2-868B-368744D1E6AB}" type="pres">
      <dgm:prSet presAssocID="{A08DDC73-6EB2-4163-9275-50464C02F324}" presName="vert1" presStyleCnt="0"/>
      <dgm:spPr/>
    </dgm:pt>
    <dgm:pt modelId="{2498CA04-02CF-4153-A9A3-E578AD38956E}" type="pres">
      <dgm:prSet presAssocID="{9350AC3C-1522-49F1-9399-B989EBE42E7F}" presName="thickLine" presStyleLbl="alignNode1" presStyleIdx="3" presStyleCnt="6"/>
      <dgm:spPr/>
    </dgm:pt>
    <dgm:pt modelId="{6B2C25AA-980A-4421-88E2-C6C39DE22EC6}" type="pres">
      <dgm:prSet presAssocID="{9350AC3C-1522-49F1-9399-B989EBE42E7F}" presName="horz1" presStyleCnt="0"/>
      <dgm:spPr/>
    </dgm:pt>
    <dgm:pt modelId="{7DDD3B39-7D42-47C3-A2BE-1EA5DEEF4F9C}" type="pres">
      <dgm:prSet presAssocID="{9350AC3C-1522-49F1-9399-B989EBE42E7F}" presName="tx1" presStyleLbl="revTx" presStyleIdx="3" presStyleCnt="6"/>
      <dgm:spPr/>
    </dgm:pt>
    <dgm:pt modelId="{4916B223-05FD-4B3C-BC5E-F4E3BDEE38EE}" type="pres">
      <dgm:prSet presAssocID="{9350AC3C-1522-49F1-9399-B989EBE42E7F}" presName="vert1" presStyleCnt="0"/>
      <dgm:spPr/>
    </dgm:pt>
    <dgm:pt modelId="{441388BE-83FB-480A-A3D2-B57C0D318D36}" type="pres">
      <dgm:prSet presAssocID="{E3AB7B66-3251-4FB3-A53F-04A120938756}" presName="thickLine" presStyleLbl="alignNode1" presStyleIdx="4" presStyleCnt="6"/>
      <dgm:spPr/>
    </dgm:pt>
    <dgm:pt modelId="{6B04D3A7-3015-4DFC-824E-0B0C5AF0AA17}" type="pres">
      <dgm:prSet presAssocID="{E3AB7B66-3251-4FB3-A53F-04A120938756}" presName="horz1" presStyleCnt="0"/>
      <dgm:spPr/>
    </dgm:pt>
    <dgm:pt modelId="{19FE093B-0C9E-44CC-8C09-B92D6D6FA8C2}" type="pres">
      <dgm:prSet presAssocID="{E3AB7B66-3251-4FB3-A53F-04A120938756}" presName="tx1" presStyleLbl="revTx" presStyleIdx="4" presStyleCnt="6"/>
      <dgm:spPr/>
    </dgm:pt>
    <dgm:pt modelId="{75BC685A-5FBA-4E07-8927-3E70CF592F27}" type="pres">
      <dgm:prSet presAssocID="{E3AB7B66-3251-4FB3-A53F-04A120938756}" presName="vert1" presStyleCnt="0"/>
      <dgm:spPr/>
    </dgm:pt>
    <dgm:pt modelId="{92A0C3C9-998D-432C-90A6-7D3CE5719889}" type="pres">
      <dgm:prSet presAssocID="{C06C1CD1-1664-4C55-AD9E-6D6171831534}" presName="thickLine" presStyleLbl="alignNode1" presStyleIdx="5" presStyleCnt="6"/>
      <dgm:spPr/>
    </dgm:pt>
    <dgm:pt modelId="{A2690863-6B99-4BFD-A82B-F823B76F1161}" type="pres">
      <dgm:prSet presAssocID="{C06C1CD1-1664-4C55-AD9E-6D6171831534}" presName="horz1" presStyleCnt="0"/>
      <dgm:spPr/>
    </dgm:pt>
    <dgm:pt modelId="{203D9F76-7F00-463D-A9AB-5D5134BB19AD}" type="pres">
      <dgm:prSet presAssocID="{C06C1CD1-1664-4C55-AD9E-6D6171831534}" presName="tx1" presStyleLbl="revTx" presStyleIdx="5" presStyleCnt="6"/>
      <dgm:spPr/>
    </dgm:pt>
    <dgm:pt modelId="{1917AE6A-672E-4198-BC91-9377FCB92BA2}" type="pres">
      <dgm:prSet presAssocID="{C06C1CD1-1664-4C55-AD9E-6D6171831534}" presName="vert1" presStyleCnt="0"/>
      <dgm:spPr/>
    </dgm:pt>
  </dgm:ptLst>
  <dgm:cxnLst>
    <dgm:cxn modelId="{E6FCE817-554A-4BF7-A6CC-F58CA99D0A8F}" type="presOf" srcId="{A08DDC73-6EB2-4163-9275-50464C02F324}" destId="{72A735A5-ED0F-4B68-B1CB-88111D57ADE7}" srcOrd="0" destOrd="0" presId="urn:microsoft.com/office/officeart/2008/layout/LinedList"/>
    <dgm:cxn modelId="{8A076522-0A56-4612-9F97-26E2E039290A}" type="presOf" srcId="{E4D23A16-758C-45FF-9AC3-13F6EC4CD343}" destId="{992424D0-CF00-4CAE-BC28-79B1AE3A6CA0}" srcOrd="0" destOrd="0" presId="urn:microsoft.com/office/officeart/2008/layout/LinedList"/>
    <dgm:cxn modelId="{C4A27024-F7DC-4DD7-AF76-DD11BBF7643F}" type="presOf" srcId="{1386CB19-A6F9-4B31-92E9-7BC8572A001F}" destId="{054267D2-2AEF-47DE-A95A-39B177687025}" srcOrd="0" destOrd="0" presId="urn:microsoft.com/office/officeart/2008/layout/LinedList"/>
    <dgm:cxn modelId="{C7BCE646-4E7B-44E3-B48B-DFAC1C6853F6}" srcId="{E4D23A16-758C-45FF-9AC3-13F6EC4CD343}" destId="{C06C1CD1-1664-4C55-AD9E-6D6171831534}" srcOrd="5" destOrd="0" parTransId="{3911E9C6-8712-44FB-B9B2-AB132C565343}" sibTransId="{38F085B6-5260-47DF-8B1B-2F8CE187DA47}"/>
    <dgm:cxn modelId="{2164F168-C3A0-4A46-8FD7-3419C7D7FE7B}" srcId="{E4D23A16-758C-45FF-9AC3-13F6EC4CD343}" destId="{9350AC3C-1522-49F1-9399-B989EBE42E7F}" srcOrd="3" destOrd="0" parTransId="{520EF360-4DA6-4B8A-9E41-6AC14E8F9536}" sibTransId="{97906EEA-A353-4023-AD0C-0DECA154552D}"/>
    <dgm:cxn modelId="{755B4450-1E7C-4FE3-9E10-5B53A7365289}" type="presOf" srcId="{4CF98780-4A4B-4406-B383-2DFFD8B84EFD}" destId="{A7CA805D-129B-487B-8D97-42166964E387}" srcOrd="0" destOrd="0" presId="urn:microsoft.com/office/officeart/2008/layout/LinedList"/>
    <dgm:cxn modelId="{19617071-4E13-4449-B108-C43FBC2C2CDA}" srcId="{E4D23A16-758C-45FF-9AC3-13F6EC4CD343}" destId="{1386CB19-A6F9-4B31-92E9-7BC8572A001F}" srcOrd="1" destOrd="0" parTransId="{7E32FBCE-0E77-46F0-B563-79B9DB426D45}" sibTransId="{AC83A7CA-6B1B-4FAB-9FEC-6C48818E5C47}"/>
    <dgm:cxn modelId="{3C1FA052-0FA9-4847-A639-A9BA8BD6F79D}" type="presOf" srcId="{E3AB7B66-3251-4FB3-A53F-04A120938756}" destId="{19FE093B-0C9E-44CC-8C09-B92D6D6FA8C2}" srcOrd="0" destOrd="0" presId="urn:microsoft.com/office/officeart/2008/layout/LinedList"/>
    <dgm:cxn modelId="{79281B55-F296-4891-B27B-6A90EBE07A74}" type="presOf" srcId="{9350AC3C-1522-49F1-9399-B989EBE42E7F}" destId="{7DDD3B39-7D42-47C3-A2BE-1EA5DEEF4F9C}" srcOrd="0" destOrd="0" presId="urn:microsoft.com/office/officeart/2008/layout/LinedList"/>
    <dgm:cxn modelId="{CDB29B89-9FD4-47DF-84CF-73E5E75EBB6E}" srcId="{E4D23A16-758C-45FF-9AC3-13F6EC4CD343}" destId="{E3AB7B66-3251-4FB3-A53F-04A120938756}" srcOrd="4" destOrd="0" parTransId="{6ECEC0C8-03C0-4B15-A9CD-EE0A77250230}" sibTransId="{09AE2C10-8A54-41C6-8B6B-A9414BD64A42}"/>
    <dgm:cxn modelId="{61E104C5-4429-47CD-B6F2-2E1FA5B62210}" type="presOf" srcId="{C06C1CD1-1664-4C55-AD9E-6D6171831534}" destId="{203D9F76-7F00-463D-A9AB-5D5134BB19AD}" srcOrd="0" destOrd="0" presId="urn:microsoft.com/office/officeart/2008/layout/LinedList"/>
    <dgm:cxn modelId="{5E4E78DF-2FED-4D77-BB08-D982DBD9AB7D}" srcId="{E4D23A16-758C-45FF-9AC3-13F6EC4CD343}" destId="{A08DDC73-6EB2-4163-9275-50464C02F324}" srcOrd="2" destOrd="0" parTransId="{3EE7083D-C1C9-484D-A9FE-AEF57F7813A8}" sibTransId="{0F2A122A-83BD-41F9-B075-339E61B11CEF}"/>
    <dgm:cxn modelId="{10F7CCEA-6AA7-4D51-A317-72EDE75C0C8F}" srcId="{E4D23A16-758C-45FF-9AC3-13F6EC4CD343}" destId="{4CF98780-4A4B-4406-B383-2DFFD8B84EFD}" srcOrd="0" destOrd="0" parTransId="{D89DEC94-0C6E-46FA-8C86-041679951C46}" sibTransId="{B216DFC4-241C-49D1-BC2C-1D5B5BBD7957}"/>
    <dgm:cxn modelId="{D9109640-F8A1-4FDC-A219-3F48013D3FFB}" type="presParOf" srcId="{992424D0-CF00-4CAE-BC28-79B1AE3A6CA0}" destId="{7336995D-8368-49D5-AFF0-4FFD50C016EA}" srcOrd="0" destOrd="0" presId="urn:microsoft.com/office/officeart/2008/layout/LinedList"/>
    <dgm:cxn modelId="{0F5BE93F-120E-40DF-9CF4-C2A3D2530DB2}" type="presParOf" srcId="{992424D0-CF00-4CAE-BC28-79B1AE3A6CA0}" destId="{439D41EF-1E3A-41DF-A892-291A6245210D}" srcOrd="1" destOrd="0" presId="urn:microsoft.com/office/officeart/2008/layout/LinedList"/>
    <dgm:cxn modelId="{881078EB-ABA4-4538-AB37-AA379EAD3171}" type="presParOf" srcId="{439D41EF-1E3A-41DF-A892-291A6245210D}" destId="{A7CA805D-129B-487B-8D97-42166964E387}" srcOrd="0" destOrd="0" presId="urn:microsoft.com/office/officeart/2008/layout/LinedList"/>
    <dgm:cxn modelId="{C1DB8BDB-6062-4251-94EF-B720400430A2}" type="presParOf" srcId="{439D41EF-1E3A-41DF-A892-291A6245210D}" destId="{8A3FAD66-E0B9-4A00-ABB3-AC5521123FC1}" srcOrd="1" destOrd="0" presId="urn:microsoft.com/office/officeart/2008/layout/LinedList"/>
    <dgm:cxn modelId="{B9BD15B2-4B95-4159-8B47-2A1CDEFCC183}" type="presParOf" srcId="{992424D0-CF00-4CAE-BC28-79B1AE3A6CA0}" destId="{2D733ED2-F82B-4EF4-B57B-FC2A3D99E055}" srcOrd="2" destOrd="0" presId="urn:microsoft.com/office/officeart/2008/layout/LinedList"/>
    <dgm:cxn modelId="{701C8E68-B97A-4FFB-83CA-65A7589214FF}" type="presParOf" srcId="{992424D0-CF00-4CAE-BC28-79B1AE3A6CA0}" destId="{74DCC396-41F1-4705-971A-1133E6BCAA5D}" srcOrd="3" destOrd="0" presId="urn:microsoft.com/office/officeart/2008/layout/LinedList"/>
    <dgm:cxn modelId="{6DBCB30D-526D-4D97-8715-DB43CB6F3DE6}" type="presParOf" srcId="{74DCC396-41F1-4705-971A-1133E6BCAA5D}" destId="{054267D2-2AEF-47DE-A95A-39B177687025}" srcOrd="0" destOrd="0" presId="urn:microsoft.com/office/officeart/2008/layout/LinedList"/>
    <dgm:cxn modelId="{C8ED6118-29B4-44F6-920B-EDF7668EBAD0}" type="presParOf" srcId="{74DCC396-41F1-4705-971A-1133E6BCAA5D}" destId="{0CC306D8-365A-4261-8556-4AFC7DC92730}" srcOrd="1" destOrd="0" presId="urn:microsoft.com/office/officeart/2008/layout/LinedList"/>
    <dgm:cxn modelId="{FC21A171-8F2A-4895-AFFC-836BAB1CEE7F}" type="presParOf" srcId="{992424D0-CF00-4CAE-BC28-79B1AE3A6CA0}" destId="{157BBD35-CBA5-4126-A1F5-0E9DD1E7190D}" srcOrd="4" destOrd="0" presId="urn:microsoft.com/office/officeart/2008/layout/LinedList"/>
    <dgm:cxn modelId="{2453F361-39E4-4F20-9893-AEA892B018A7}" type="presParOf" srcId="{992424D0-CF00-4CAE-BC28-79B1AE3A6CA0}" destId="{D70B78C8-2D3D-4012-8650-124600D45E7A}" srcOrd="5" destOrd="0" presId="urn:microsoft.com/office/officeart/2008/layout/LinedList"/>
    <dgm:cxn modelId="{7C3D6A9F-282F-4428-93FB-2750011B7636}" type="presParOf" srcId="{D70B78C8-2D3D-4012-8650-124600D45E7A}" destId="{72A735A5-ED0F-4B68-B1CB-88111D57ADE7}" srcOrd="0" destOrd="0" presId="urn:microsoft.com/office/officeart/2008/layout/LinedList"/>
    <dgm:cxn modelId="{95CBBC15-F256-4F1A-BAE4-B584FEE691E2}" type="presParOf" srcId="{D70B78C8-2D3D-4012-8650-124600D45E7A}" destId="{C6E7CF57-DA5C-4DF2-868B-368744D1E6AB}" srcOrd="1" destOrd="0" presId="urn:microsoft.com/office/officeart/2008/layout/LinedList"/>
    <dgm:cxn modelId="{C44BDDAF-DCB8-4BE6-84EA-14D0D08F1FE0}" type="presParOf" srcId="{992424D0-CF00-4CAE-BC28-79B1AE3A6CA0}" destId="{2498CA04-02CF-4153-A9A3-E578AD38956E}" srcOrd="6" destOrd="0" presId="urn:microsoft.com/office/officeart/2008/layout/LinedList"/>
    <dgm:cxn modelId="{3D6277E9-EABA-47CD-A479-10DCD3B9C20C}" type="presParOf" srcId="{992424D0-CF00-4CAE-BC28-79B1AE3A6CA0}" destId="{6B2C25AA-980A-4421-88E2-C6C39DE22EC6}" srcOrd="7" destOrd="0" presId="urn:microsoft.com/office/officeart/2008/layout/LinedList"/>
    <dgm:cxn modelId="{0BD5EFE9-5311-4FD6-BCD1-3235024E74F2}" type="presParOf" srcId="{6B2C25AA-980A-4421-88E2-C6C39DE22EC6}" destId="{7DDD3B39-7D42-47C3-A2BE-1EA5DEEF4F9C}" srcOrd="0" destOrd="0" presId="urn:microsoft.com/office/officeart/2008/layout/LinedList"/>
    <dgm:cxn modelId="{672D688A-0E56-446B-BA4D-BB4C5710B406}" type="presParOf" srcId="{6B2C25AA-980A-4421-88E2-C6C39DE22EC6}" destId="{4916B223-05FD-4B3C-BC5E-F4E3BDEE38EE}" srcOrd="1" destOrd="0" presId="urn:microsoft.com/office/officeart/2008/layout/LinedList"/>
    <dgm:cxn modelId="{FEB9ADB9-7C6F-4F26-949B-18E9E1BB4149}" type="presParOf" srcId="{992424D0-CF00-4CAE-BC28-79B1AE3A6CA0}" destId="{441388BE-83FB-480A-A3D2-B57C0D318D36}" srcOrd="8" destOrd="0" presId="urn:microsoft.com/office/officeart/2008/layout/LinedList"/>
    <dgm:cxn modelId="{6A8F101E-294F-4E49-8151-5CBC8A26DB6E}" type="presParOf" srcId="{992424D0-CF00-4CAE-BC28-79B1AE3A6CA0}" destId="{6B04D3A7-3015-4DFC-824E-0B0C5AF0AA17}" srcOrd="9" destOrd="0" presId="urn:microsoft.com/office/officeart/2008/layout/LinedList"/>
    <dgm:cxn modelId="{5853B96F-AC3A-47C4-AC68-4A1BA96844B0}" type="presParOf" srcId="{6B04D3A7-3015-4DFC-824E-0B0C5AF0AA17}" destId="{19FE093B-0C9E-44CC-8C09-B92D6D6FA8C2}" srcOrd="0" destOrd="0" presId="urn:microsoft.com/office/officeart/2008/layout/LinedList"/>
    <dgm:cxn modelId="{24D789A9-4A59-4388-AEBA-67F99E39861A}" type="presParOf" srcId="{6B04D3A7-3015-4DFC-824E-0B0C5AF0AA17}" destId="{75BC685A-5FBA-4E07-8927-3E70CF592F27}" srcOrd="1" destOrd="0" presId="urn:microsoft.com/office/officeart/2008/layout/LinedList"/>
    <dgm:cxn modelId="{D2A4F340-AEE6-40A8-8A49-C259873ADF15}" type="presParOf" srcId="{992424D0-CF00-4CAE-BC28-79B1AE3A6CA0}" destId="{92A0C3C9-998D-432C-90A6-7D3CE5719889}" srcOrd="10" destOrd="0" presId="urn:microsoft.com/office/officeart/2008/layout/LinedList"/>
    <dgm:cxn modelId="{14B7397B-005D-4806-985A-5C24E9EB31C9}" type="presParOf" srcId="{992424D0-CF00-4CAE-BC28-79B1AE3A6CA0}" destId="{A2690863-6B99-4BFD-A82B-F823B76F1161}" srcOrd="11" destOrd="0" presId="urn:microsoft.com/office/officeart/2008/layout/LinedList"/>
    <dgm:cxn modelId="{A7551655-B83E-4975-84ED-1C310312A045}" type="presParOf" srcId="{A2690863-6B99-4BFD-A82B-F823B76F1161}" destId="{203D9F76-7F00-463D-A9AB-5D5134BB19AD}" srcOrd="0" destOrd="0" presId="urn:microsoft.com/office/officeart/2008/layout/LinedList"/>
    <dgm:cxn modelId="{7C9F000D-DDD9-472D-9F7B-DA6907CE2A0A}" type="presParOf" srcId="{A2690863-6B99-4BFD-A82B-F823B76F1161}" destId="{1917AE6A-672E-4198-BC91-9377FCB92BA2}" srcOrd="1"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06851C-9B40-42FF-BC6B-738B09E26438}" type="doc">
      <dgm:prSet loTypeId="urn:microsoft.com/office/officeart/2008/layout/LinedList" loCatId="list" qsTypeId="urn:microsoft.com/office/officeart/2005/8/quickstyle/simple5" qsCatId="simple" csTypeId="urn:microsoft.com/office/officeart/2005/8/colors/colorful2" csCatId="colorful"/>
      <dgm:spPr/>
      <dgm:t>
        <a:bodyPr/>
        <a:lstStyle/>
        <a:p>
          <a:endParaRPr lang="en-US"/>
        </a:p>
      </dgm:t>
    </dgm:pt>
    <dgm:pt modelId="{467213F1-B51D-43CE-83AC-7855E0BBDC35}">
      <dgm:prSet/>
      <dgm:spPr/>
      <dgm:t>
        <a:bodyPr/>
        <a:lstStyle/>
        <a:p>
          <a:r>
            <a:rPr lang="x-none" b="0" i="0" baseline="0" dirty="0"/>
            <a:t>Nos permiten que los datos de una aplicación se puedan compartir a otras aplicaciones.</a:t>
          </a:r>
          <a:endParaRPr lang="en-US" dirty="0"/>
        </a:p>
      </dgm:t>
    </dgm:pt>
    <dgm:pt modelId="{C99024B5-5D08-469A-BD43-CC4DA80D7D19}" type="parTrans" cxnId="{089B8116-91F2-4AF8-AD23-08427451F8FE}">
      <dgm:prSet/>
      <dgm:spPr/>
      <dgm:t>
        <a:bodyPr/>
        <a:lstStyle/>
        <a:p>
          <a:endParaRPr lang="en-US"/>
        </a:p>
      </dgm:t>
    </dgm:pt>
    <dgm:pt modelId="{9046B75A-405C-4331-ACC2-A4B39888C940}" type="sibTrans" cxnId="{089B8116-91F2-4AF8-AD23-08427451F8FE}">
      <dgm:prSet/>
      <dgm:spPr/>
      <dgm:t>
        <a:bodyPr/>
        <a:lstStyle/>
        <a:p>
          <a:endParaRPr lang="en-US"/>
        </a:p>
      </dgm:t>
    </dgm:pt>
    <dgm:pt modelId="{F88985BD-F5F2-4656-B479-5E85AE159082}">
      <dgm:prSet/>
      <dgm:spPr/>
      <dgm:t>
        <a:bodyPr/>
        <a:lstStyle/>
        <a:p>
          <a:r>
            <a:rPr lang="x-none" b="0" i="0" baseline="0"/>
            <a:t>Es </a:t>
          </a:r>
          <a:r>
            <a:rPr lang="es-AR" b="0" i="0" baseline="0"/>
            <a:t>un</a:t>
          </a:r>
          <a:r>
            <a:rPr lang="x-none" b="0" i="0" baseline="0"/>
            <a:t>a manera de transferir datos entre aplicaciones en Android (no hay shared files, shared memory, pipes, etc)</a:t>
          </a:r>
          <a:r>
            <a:rPr lang="es-AR" b="0" i="0" baseline="0"/>
            <a:t>. </a:t>
          </a:r>
          <a:endParaRPr lang="en-US"/>
        </a:p>
      </dgm:t>
    </dgm:pt>
    <dgm:pt modelId="{071299ED-6737-4C9A-AF6B-9F3178264136}" type="parTrans" cxnId="{0C6A9F69-AFE6-4268-9F47-57C2042F9471}">
      <dgm:prSet/>
      <dgm:spPr/>
      <dgm:t>
        <a:bodyPr/>
        <a:lstStyle/>
        <a:p>
          <a:endParaRPr lang="en-US"/>
        </a:p>
      </dgm:t>
    </dgm:pt>
    <dgm:pt modelId="{13DE2221-B426-4062-981B-95D7480A7AFE}" type="sibTrans" cxnId="{0C6A9F69-AFE6-4268-9F47-57C2042F9471}">
      <dgm:prSet/>
      <dgm:spPr/>
      <dgm:t>
        <a:bodyPr/>
        <a:lstStyle/>
        <a:p>
          <a:endParaRPr lang="en-US"/>
        </a:p>
      </dgm:t>
    </dgm:pt>
    <dgm:pt modelId="{8AFE6117-A562-4FE2-8463-28BAFD9413A9}">
      <dgm:prSet/>
      <dgm:spPr/>
      <dgm:t>
        <a:bodyPr/>
        <a:lstStyle/>
        <a:p>
          <a:r>
            <a:rPr lang="x-none" b="0" i="0" baseline="0"/>
            <a:t>Extienden la clase base ContentProvider.</a:t>
          </a:r>
          <a:endParaRPr lang="en-US"/>
        </a:p>
      </dgm:t>
    </dgm:pt>
    <dgm:pt modelId="{BFA4D300-64D3-48BA-A448-AA8AEA2468C8}" type="parTrans" cxnId="{341506D3-290B-47A2-A9C3-73A2501A4E25}">
      <dgm:prSet/>
      <dgm:spPr/>
      <dgm:t>
        <a:bodyPr/>
        <a:lstStyle/>
        <a:p>
          <a:endParaRPr lang="en-US"/>
        </a:p>
      </dgm:t>
    </dgm:pt>
    <dgm:pt modelId="{1C4B66A8-6CB1-467B-B528-8A98A0F5C206}" type="sibTrans" cxnId="{341506D3-290B-47A2-A9C3-73A2501A4E25}">
      <dgm:prSet/>
      <dgm:spPr/>
      <dgm:t>
        <a:bodyPr/>
        <a:lstStyle/>
        <a:p>
          <a:endParaRPr lang="en-US"/>
        </a:p>
      </dgm:t>
    </dgm:pt>
    <dgm:pt modelId="{493908E2-C6F9-4176-8712-F54C20DB23E3}">
      <dgm:prSet/>
      <dgm:spPr/>
      <dgm:t>
        <a:bodyPr/>
        <a:lstStyle/>
        <a:p>
          <a:r>
            <a:rPr lang="x-none" b="0" i="0" baseline="0"/>
            <a:t>Las aplicaciones utilizan un objeto de tipo "ContentResolver" para acceder a los datos provistos por un "ContentProvider".</a:t>
          </a:r>
          <a:endParaRPr lang="en-US"/>
        </a:p>
      </dgm:t>
    </dgm:pt>
    <dgm:pt modelId="{5C24CA7B-2242-418B-9429-3A6251AFA03C}" type="parTrans" cxnId="{EBB90FC1-DA33-4D39-8584-1066221E4EFB}">
      <dgm:prSet/>
      <dgm:spPr/>
      <dgm:t>
        <a:bodyPr/>
        <a:lstStyle/>
        <a:p>
          <a:endParaRPr lang="en-US"/>
        </a:p>
      </dgm:t>
    </dgm:pt>
    <dgm:pt modelId="{784F88AB-5BC8-459B-9031-9C2467B379C7}" type="sibTrans" cxnId="{EBB90FC1-DA33-4D39-8584-1066221E4EFB}">
      <dgm:prSet/>
      <dgm:spPr/>
      <dgm:t>
        <a:bodyPr/>
        <a:lstStyle/>
        <a:p>
          <a:endParaRPr lang="en-US"/>
        </a:p>
      </dgm:t>
    </dgm:pt>
    <dgm:pt modelId="{4CB00730-592D-49BE-9D5E-3AB8BFF8B4E5}" type="pres">
      <dgm:prSet presAssocID="{5C06851C-9B40-42FF-BC6B-738B09E26438}" presName="vert0" presStyleCnt="0">
        <dgm:presLayoutVars>
          <dgm:dir/>
          <dgm:animOne val="branch"/>
          <dgm:animLvl val="lvl"/>
        </dgm:presLayoutVars>
      </dgm:prSet>
      <dgm:spPr/>
    </dgm:pt>
    <dgm:pt modelId="{5F2F93E8-21B1-4917-8D01-C0A616D3EF63}" type="pres">
      <dgm:prSet presAssocID="{467213F1-B51D-43CE-83AC-7855E0BBDC35}" presName="thickLine" presStyleLbl="alignNode1" presStyleIdx="0" presStyleCnt="4"/>
      <dgm:spPr/>
    </dgm:pt>
    <dgm:pt modelId="{BC47E535-FACD-41B8-AD61-A0900DBC7909}" type="pres">
      <dgm:prSet presAssocID="{467213F1-B51D-43CE-83AC-7855E0BBDC35}" presName="horz1" presStyleCnt="0"/>
      <dgm:spPr/>
    </dgm:pt>
    <dgm:pt modelId="{90FDFC73-F439-4C1A-A063-F0FE25AAF9A7}" type="pres">
      <dgm:prSet presAssocID="{467213F1-B51D-43CE-83AC-7855E0BBDC35}" presName="tx1" presStyleLbl="revTx" presStyleIdx="0" presStyleCnt="4"/>
      <dgm:spPr/>
    </dgm:pt>
    <dgm:pt modelId="{5B53CD4D-EFB1-4BD3-A55D-A6B65553E2EF}" type="pres">
      <dgm:prSet presAssocID="{467213F1-B51D-43CE-83AC-7855E0BBDC35}" presName="vert1" presStyleCnt="0"/>
      <dgm:spPr/>
    </dgm:pt>
    <dgm:pt modelId="{3B63EC10-628D-4D14-9A4D-0044EAD03AEA}" type="pres">
      <dgm:prSet presAssocID="{F88985BD-F5F2-4656-B479-5E85AE159082}" presName="thickLine" presStyleLbl="alignNode1" presStyleIdx="1" presStyleCnt="4"/>
      <dgm:spPr/>
    </dgm:pt>
    <dgm:pt modelId="{E2B029A7-4828-4C2B-AE9F-84CA90BBDB71}" type="pres">
      <dgm:prSet presAssocID="{F88985BD-F5F2-4656-B479-5E85AE159082}" presName="horz1" presStyleCnt="0"/>
      <dgm:spPr/>
    </dgm:pt>
    <dgm:pt modelId="{6115AF27-6D88-4588-8AB3-9EB6F7A866CF}" type="pres">
      <dgm:prSet presAssocID="{F88985BD-F5F2-4656-B479-5E85AE159082}" presName="tx1" presStyleLbl="revTx" presStyleIdx="1" presStyleCnt="4"/>
      <dgm:spPr/>
    </dgm:pt>
    <dgm:pt modelId="{DE361D9F-086A-4012-BB1E-5CE13BB9A6AF}" type="pres">
      <dgm:prSet presAssocID="{F88985BD-F5F2-4656-B479-5E85AE159082}" presName="vert1" presStyleCnt="0"/>
      <dgm:spPr/>
    </dgm:pt>
    <dgm:pt modelId="{F42AF5D1-03AF-4B88-B833-67DDC038506D}" type="pres">
      <dgm:prSet presAssocID="{8AFE6117-A562-4FE2-8463-28BAFD9413A9}" presName="thickLine" presStyleLbl="alignNode1" presStyleIdx="2" presStyleCnt="4"/>
      <dgm:spPr/>
    </dgm:pt>
    <dgm:pt modelId="{853CDB18-2587-4585-9F82-AAB6281A2B63}" type="pres">
      <dgm:prSet presAssocID="{8AFE6117-A562-4FE2-8463-28BAFD9413A9}" presName="horz1" presStyleCnt="0"/>
      <dgm:spPr/>
    </dgm:pt>
    <dgm:pt modelId="{85DEA0C8-805E-482E-8899-FAFEB8C94045}" type="pres">
      <dgm:prSet presAssocID="{8AFE6117-A562-4FE2-8463-28BAFD9413A9}" presName="tx1" presStyleLbl="revTx" presStyleIdx="2" presStyleCnt="4"/>
      <dgm:spPr/>
    </dgm:pt>
    <dgm:pt modelId="{4A4677D1-7545-4AEB-B185-D29FC09632E2}" type="pres">
      <dgm:prSet presAssocID="{8AFE6117-A562-4FE2-8463-28BAFD9413A9}" presName="vert1" presStyleCnt="0"/>
      <dgm:spPr/>
    </dgm:pt>
    <dgm:pt modelId="{E49FE358-5D07-45E1-A0F5-D4B7B63C4FDB}" type="pres">
      <dgm:prSet presAssocID="{493908E2-C6F9-4176-8712-F54C20DB23E3}" presName="thickLine" presStyleLbl="alignNode1" presStyleIdx="3" presStyleCnt="4"/>
      <dgm:spPr/>
    </dgm:pt>
    <dgm:pt modelId="{D4C9B082-8EF1-4809-97F5-E5AD46AE8A8A}" type="pres">
      <dgm:prSet presAssocID="{493908E2-C6F9-4176-8712-F54C20DB23E3}" presName="horz1" presStyleCnt="0"/>
      <dgm:spPr/>
    </dgm:pt>
    <dgm:pt modelId="{3EB278F8-C757-471F-A252-90A768D667E0}" type="pres">
      <dgm:prSet presAssocID="{493908E2-C6F9-4176-8712-F54C20DB23E3}" presName="tx1" presStyleLbl="revTx" presStyleIdx="3" presStyleCnt="4"/>
      <dgm:spPr/>
    </dgm:pt>
    <dgm:pt modelId="{C33440E3-6E5C-4EE5-8EE6-BED4FBA1AAF8}" type="pres">
      <dgm:prSet presAssocID="{493908E2-C6F9-4176-8712-F54C20DB23E3}" presName="vert1" presStyleCnt="0"/>
      <dgm:spPr/>
    </dgm:pt>
  </dgm:ptLst>
  <dgm:cxnLst>
    <dgm:cxn modelId="{C2A22013-05FC-4093-8F55-6FDC3BB04952}" type="presOf" srcId="{467213F1-B51D-43CE-83AC-7855E0BBDC35}" destId="{90FDFC73-F439-4C1A-A063-F0FE25AAF9A7}" srcOrd="0" destOrd="0" presId="urn:microsoft.com/office/officeart/2008/layout/LinedList"/>
    <dgm:cxn modelId="{089B8116-91F2-4AF8-AD23-08427451F8FE}" srcId="{5C06851C-9B40-42FF-BC6B-738B09E26438}" destId="{467213F1-B51D-43CE-83AC-7855E0BBDC35}" srcOrd="0" destOrd="0" parTransId="{C99024B5-5D08-469A-BD43-CC4DA80D7D19}" sibTransId="{9046B75A-405C-4331-ACC2-A4B39888C940}"/>
    <dgm:cxn modelId="{564C4A62-93B1-43E7-B1E9-BCED02C6FA6C}" type="presOf" srcId="{8AFE6117-A562-4FE2-8463-28BAFD9413A9}" destId="{85DEA0C8-805E-482E-8899-FAFEB8C94045}" srcOrd="0" destOrd="0" presId="urn:microsoft.com/office/officeart/2008/layout/LinedList"/>
    <dgm:cxn modelId="{0C6A9F69-AFE6-4268-9F47-57C2042F9471}" srcId="{5C06851C-9B40-42FF-BC6B-738B09E26438}" destId="{F88985BD-F5F2-4656-B479-5E85AE159082}" srcOrd="1" destOrd="0" parTransId="{071299ED-6737-4C9A-AF6B-9F3178264136}" sibTransId="{13DE2221-B426-4062-981B-95D7480A7AFE}"/>
    <dgm:cxn modelId="{454CCA87-2294-4DB0-B769-6282FE133431}" type="presOf" srcId="{493908E2-C6F9-4176-8712-F54C20DB23E3}" destId="{3EB278F8-C757-471F-A252-90A768D667E0}" srcOrd="0" destOrd="0" presId="urn:microsoft.com/office/officeart/2008/layout/LinedList"/>
    <dgm:cxn modelId="{CC116EB4-CD7F-49F9-892F-8FF83610D623}" type="presOf" srcId="{F88985BD-F5F2-4656-B479-5E85AE159082}" destId="{6115AF27-6D88-4588-8AB3-9EB6F7A866CF}" srcOrd="0" destOrd="0" presId="urn:microsoft.com/office/officeart/2008/layout/LinedList"/>
    <dgm:cxn modelId="{EBB90FC1-DA33-4D39-8584-1066221E4EFB}" srcId="{5C06851C-9B40-42FF-BC6B-738B09E26438}" destId="{493908E2-C6F9-4176-8712-F54C20DB23E3}" srcOrd="3" destOrd="0" parTransId="{5C24CA7B-2242-418B-9429-3A6251AFA03C}" sibTransId="{784F88AB-5BC8-459B-9031-9C2467B379C7}"/>
    <dgm:cxn modelId="{341506D3-290B-47A2-A9C3-73A2501A4E25}" srcId="{5C06851C-9B40-42FF-BC6B-738B09E26438}" destId="{8AFE6117-A562-4FE2-8463-28BAFD9413A9}" srcOrd="2" destOrd="0" parTransId="{BFA4D300-64D3-48BA-A448-AA8AEA2468C8}" sibTransId="{1C4B66A8-6CB1-467B-B528-8A98A0F5C206}"/>
    <dgm:cxn modelId="{1495BED5-0617-4E81-9835-913F53FB9999}" type="presOf" srcId="{5C06851C-9B40-42FF-BC6B-738B09E26438}" destId="{4CB00730-592D-49BE-9D5E-3AB8BFF8B4E5}" srcOrd="0" destOrd="0" presId="urn:microsoft.com/office/officeart/2008/layout/LinedList"/>
    <dgm:cxn modelId="{ACBAF992-34DE-4339-8E7F-8E46752BB304}" type="presParOf" srcId="{4CB00730-592D-49BE-9D5E-3AB8BFF8B4E5}" destId="{5F2F93E8-21B1-4917-8D01-C0A616D3EF63}" srcOrd="0" destOrd="0" presId="urn:microsoft.com/office/officeart/2008/layout/LinedList"/>
    <dgm:cxn modelId="{0CA2DFC3-66ED-4334-85FA-3B392E2F3C64}" type="presParOf" srcId="{4CB00730-592D-49BE-9D5E-3AB8BFF8B4E5}" destId="{BC47E535-FACD-41B8-AD61-A0900DBC7909}" srcOrd="1" destOrd="0" presId="urn:microsoft.com/office/officeart/2008/layout/LinedList"/>
    <dgm:cxn modelId="{E0DAFCF4-0FC4-455F-B740-DB3B3E66AFC9}" type="presParOf" srcId="{BC47E535-FACD-41B8-AD61-A0900DBC7909}" destId="{90FDFC73-F439-4C1A-A063-F0FE25AAF9A7}" srcOrd="0" destOrd="0" presId="urn:microsoft.com/office/officeart/2008/layout/LinedList"/>
    <dgm:cxn modelId="{F48A9E51-9A2C-484E-BA43-C600282B7A9E}" type="presParOf" srcId="{BC47E535-FACD-41B8-AD61-A0900DBC7909}" destId="{5B53CD4D-EFB1-4BD3-A55D-A6B65553E2EF}" srcOrd="1" destOrd="0" presId="urn:microsoft.com/office/officeart/2008/layout/LinedList"/>
    <dgm:cxn modelId="{C43B3C57-88D4-42BA-8F8B-36A552DB04A3}" type="presParOf" srcId="{4CB00730-592D-49BE-9D5E-3AB8BFF8B4E5}" destId="{3B63EC10-628D-4D14-9A4D-0044EAD03AEA}" srcOrd="2" destOrd="0" presId="urn:microsoft.com/office/officeart/2008/layout/LinedList"/>
    <dgm:cxn modelId="{0DE87A05-125B-498A-A029-DEF6285F492F}" type="presParOf" srcId="{4CB00730-592D-49BE-9D5E-3AB8BFF8B4E5}" destId="{E2B029A7-4828-4C2B-AE9F-84CA90BBDB71}" srcOrd="3" destOrd="0" presId="urn:microsoft.com/office/officeart/2008/layout/LinedList"/>
    <dgm:cxn modelId="{99E763CC-B3A1-4D47-8A8C-F6111DB5D4CF}" type="presParOf" srcId="{E2B029A7-4828-4C2B-AE9F-84CA90BBDB71}" destId="{6115AF27-6D88-4588-8AB3-9EB6F7A866CF}" srcOrd="0" destOrd="0" presId="urn:microsoft.com/office/officeart/2008/layout/LinedList"/>
    <dgm:cxn modelId="{8E759C2F-A4D4-49EB-849E-5C8DC46E7CAA}" type="presParOf" srcId="{E2B029A7-4828-4C2B-AE9F-84CA90BBDB71}" destId="{DE361D9F-086A-4012-BB1E-5CE13BB9A6AF}" srcOrd="1" destOrd="0" presId="urn:microsoft.com/office/officeart/2008/layout/LinedList"/>
    <dgm:cxn modelId="{ADEFD621-D638-4BD3-A5F6-10506C4F7D5B}" type="presParOf" srcId="{4CB00730-592D-49BE-9D5E-3AB8BFF8B4E5}" destId="{F42AF5D1-03AF-4B88-B833-67DDC038506D}" srcOrd="4" destOrd="0" presId="urn:microsoft.com/office/officeart/2008/layout/LinedList"/>
    <dgm:cxn modelId="{46E31C24-5CF4-4AAE-B73C-89362CC1AA33}" type="presParOf" srcId="{4CB00730-592D-49BE-9D5E-3AB8BFF8B4E5}" destId="{853CDB18-2587-4585-9F82-AAB6281A2B63}" srcOrd="5" destOrd="0" presId="urn:microsoft.com/office/officeart/2008/layout/LinedList"/>
    <dgm:cxn modelId="{A782D5D1-BC76-4D9B-AB1C-D083985F70D8}" type="presParOf" srcId="{853CDB18-2587-4585-9F82-AAB6281A2B63}" destId="{85DEA0C8-805E-482E-8899-FAFEB8C94045}" srcOrd="0" destOrd="0" presId="urn:microsoft.com/office/officeart/2008/layout/LinedList"/>
    <dgm:cxn modelId="{BA8A80D8-6E08-4121-B2EC-61E6633A6BC8}" type="presParOf" srcId="{853CDB18-2587-4585-9F82-AAB6281A2B63}" destId="{4A4677D1-7545-4AEB-B185-D29FC09632E2}" srcOrd="1" destOrd="0" presId="urn:microsoft.com/office/officeart/2008/layout/LinedList"/>
    <dgm:cxn modelId="{1AABB7AE-C97B-4F97-B700-9ED09A3B5CC3}" type="presParOf" srcId="{4CB00730-592D-49BE-9D5E-3AB8BFF8B4E5}" destId="{E49FE358-5D07-45E1-A0F5-D4B7B63C4FDB}" srcOrd="6" destOrd="0" presId="urn:microsoft.com/office/officeart/2008/layout/LinedList"/>
    <dgm:cxn modelId="{7DCB9C77-E819-4452-86DA-7D28BDB1AAA9}" type="presParOf" srcId="{4CB00730-592D-49BE-9D5E-3AB8BFF8B4E5}" destId="{D4C9B082-8EF1-4809-97F5-E5AD46AE8A8A}" srcOrd="7" destOrd="0" presId="urn:microsoft.com/office/officeart/2008/layout/LinedList"/>
    <dgm:cxn modelId="{216AA44F-EC34-417E-A9E5-E2C75AD7BAC5}" type="presParOf" srcId="{D4C9B082-8EF1-4809-97F5-E5AD46AE8A8A}" destId="{3EB278F8-C757-471F-A252-90A768D667E0}" srcOrd="0" destOrd="0" presId="urn:microsoft.com/office/officeart/2008/layout/LinedList"/>
    <dgm:cxn modelId="{487078F7-CE56-43E2-941C-20C0D8A80293}" type="presParOf" srcId="{D4C9B082-8EF1-4809-97F5-E5AD46AE8A8A}" destId="{C33440E3-6E5C-4EE5-8EE6-BED4FBA1AAF8}"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6995D-8368-49D5-AFF0-4FFD50C016EA}">
      <dsp:nvSpPr>
        <dsp:cNvPr id="0" name=""/>
        <dsp:cNvSpPr/>
      </dsp:nvSpPr>
      <dsp:spPr>
        <a:xfrm>
          <a:off x="0" y="2854"/>
          <a:ext cx="4761308" cy="0"/>
        </a:xfrm>
        <a:prstGeom prst="lin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7CA805D-129B-487B-8D97-42166964E387}">
      <dsp:nvSpPr>
        <dsp:cNvPr id="0" name=""/>
        <dsp:cNvSpPr/>
      </dsp:nvSpPr>
      <dsp:spPr>
        <a:xfrm>
          <a:off x="0" y="2854"/>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u="sng" kern="1200" dirty="0">
              <a:solidFill>
                <a:schemeClr val="bg1"/>
              </a:solidFill>
            </a:rPr>
            <a:t>Linux </a:t>
          </a:r>
          <a:r>
            <a:rPr lang="es-AR" sz="2000" b="1" u="sng" kern="1200" dirty="0" err="1">
              <a:solidFill>
                <a:schemeClr val="bg1"/>
              </a:solidFill>
            </a:rPr>
            <a:t>Kernel</a:t>
          </a:r>
          <a:r>
            <a:rPr lang="es-AR" sz="2000" b="0" kern="1200" dirty="0">
              <a:solidFill>
                <a:schemeClr val="bg1"/>
              </a:solidFill>
            </a:rPr>
            <a:t>: Gestión de hardware, administración de memoria y gestión de subprocesos.</a:t>
          </a:r>
          <a:endParaRPr lang="en-US" sz="2000" b="0" kern="1200" dirty="0">
            <a:solidFill>
              <a:schemeClr val="bg1"/>
            </a:solidFill>
          </a:endParaRPr>
        </a:p>
      </dsp:txBody>
      <dsp:txXfrm>
        <a:off x="0" y="2854"/>
        <a:ext cx="4761308" cy="973508"/>
      </dsp:txXfrm>
    </dsp:sp>
    <dsp:sp modelId="{2D733ED2-F82B-4EF4-B57B-FC2A3D99E055}">
      <dsp:nvSpPr>
        <dsp:cNvPr id="0" name=""/>
        <dsp:cNvSpPr/>
      </dsp:nvSpPr>
      <dsp:spPr>
        <a:xfrm>
          <a:off x="0" y="976363"/>
          <a:ext cx="4761308" cy="0"/>
        </a:xfrm>
        <a:prstGeom prst="line">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w="9525" cap="flat" cmpd="sng" algn="ctr">
          <a:solidFill>
            <a:schemeClr val="accent3">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54267D2-2AEF-47DE-A95A-39B177687025}">
      <dsp:nvSpPr>
        <dsp:cNvPr id="0" name=""/>
        <dsp:cNvSpPr/>
      </dsp:nvSpPr>
      <dsp:spPr>
        <a:xfrm>
          <a:off x="0" y="976363"/>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kern="1200" dirty="0">
              <a:solidFill>
                <a:schemeClr val="bg1"/>
              </a:solidFill>
            </a:rPr>
            <a:t>Har</a:t>
          </a:r>
          <a:r>
            <a:rPr lang="es-AR" sz="2000" b="1" u="sng" kern="1200" dirty="0">
              <a:solidFill>
                <a:schemeClr val="bg1"/>
              </a:solidFill>
            </a:rPr>
            <a:t>dware </a:t>
          </a:r>
          <a:r>
            <a:rPr lang="es-AR" sz="2000" b="1" u="sng" kern="1200" dirty="0" err="1">
              <a:solidFill>
                <a:schemeClr val="bg1"/>
              </a:solidFill>
            </a:rPr>
            <a:t>Abstraction</a:t>
          </a:r>
          <a:r>
            <a:rPr lang="es-AR" sz="2000" b="1" u="sng" kern="1200" dirty="0">
              <a:solidFill>
                <a:schemeClr val="bg1"/>
              </a:solidFill>
            </a:rPr>
            <a:t> </a:t>
          </a:r>
          <a:r>
            <a:rPr lang="es-AR" sz="2000" b="1" u="sng" kern="1200" dirty="0" err="1">
              <a:solidFill>
                <a:schemeClr val="bg1"/>
              </a:solidFill>
            </a:rPr>
            <a:t>Layer</a:t>
          </a:r>
          <a:r>
            <a:rPr lang="es-AR" sz="2000" b="1" u="sng" kern="1200" dirty="0">
              <a:solidFill>
                <a:schemeClr val="bg1"/>
              </a:solidFill>
            </a:rPr>
            <a:t> (HAL):</a:t>
          </a:r>
          <a:r>
            <a:rPr lang="es-AR" sz="2000" b="1" u="none" kern="1200" dirty="0">
              <a:solidFill>
                <a:schemeClr val="bg1"/>
              </a:solidFill>
            </a:rPr>
            <a:t> </a:t>
          </a:r>
          <a:r>
            <a:rPr lang="es-AR" sz="2000" b="0" kern="1200" dirty="0">
              <a:solidFill>
                <a:schemeClr val="bg1"/>
              </a:solidFill>
            </a:rPr>
            <a:t>Interfaz de acceso a dispositivos. (</a:t>
          </a:r>
          <a:r>
            <a:rPr lang="es-AR" sz="2000" b="0" kern="1200" dirty="0" err="1">
              <a:solidFill>
                <a:schemeClr val="bg1"/>
              </a:solidFill>
            </a:rPr>
            <a:t>Bluethoot</a:t>
          </a:r>
          <a:r>
            <a:rPr lang="es-AR" sz="2000" b="0" kern="1200" dirty="0">
              <a:solidFill>
                <a:schemeClr val="bg1"/>
              </a:solidFill>
            </a:rPr>
            <a:t>, Cámara, Audio, Sensores, etc.)</a:t>
          </a:r>
          <a:endParaRPr lang="en-US" sz="2000" b="0" kern="1200" dirty="0">
            <a:solidFill>
              <a:schemeClr val="bg1"/>
            </a:solidFill>
          </a:endParaRPr>
        </a:p>
      </dsp:txBody>
      <dsp:txXfrm>
        <a:off x="0" y="976363"/>
        <a:ext cx="4761308" cy="973508"/>
      </dsp:txXfrm>
    </dsp:sp>
    <dsp:sp modelId="{157BBD35-CBA5-4126-A1F5-0E9DD1E7190D}">
      <dsp:nvSpPr>
        <dsp:cNvPr id="0" name=""/>
        <dsp:cNvSpPr/>
      </dsp:nvSpPr>
      <dsp:spPr>
        <a:xfrm>
          <a:off x="0" y="1949872"/>
          <a:ext cx="4761308" cy="0"/>
        </a:xfrm>
        <a:prstGeom prst="lin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w="9525" cap="flat" cmpd="sng" algn="ctr">
          <a:solidFill>
            <a:schemeClr val="accent4">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2A735A5-ED0F-4B68-B1CB-88111D57ADE7}">
      <dsp:nvSpPr>
        <dsp:cNvPr id="0" name=""/>
        <dsp:cNvSpPr/>
      </dsp:nvSpPr>
      <dsp:spPr>
        <a:xfrm>
          <a:off x="0" y="1949872"/>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u="sng" kern="1200" dirty="0">
              <a:solidFill>
                <a:schemeClr val="bg1"/>
              </a:solidFill>
            </a:rPr>
            <a:t>Android </a:t>
          </a:r>
          <a:r>
            <a:rPr lang="es-AR" sz="2000" b="1" u="sng" kern="1200" dirty="0" err="1">
              <a:solidFill>
                <a:schemeClr val="bg1"/>
              </a:solidFill>
            </a:rPr>
            <a:t>Runtime</a:t>
          </a:r>
          <a:r>
            <a:rPr lang="es-AR" sz="2000" b="0" kern="1200" dirty="0">
              <a:solidFill>
                <a:schemeClr val="bg1"/>
              </a:solidFill>
            </a:rPr>
            <a:t>: Traducción a código binario. </a:t>
          </a:r>
          <a:r>
            <a:rPr lang="es-AR" sz="2000" b="0" kern="1200" dirty="0" err="1">
              <a:solidFill>
                <a:schemeClr val="bg1"/>
              </a:solidFill>
            </a:rPr>
            <a:t>Ahead</a:t>
          </a:r>
          <a:r>
            <a:rPr lang="es-AR" sz="2000" b="0" kern="1200" dirty="0">
              <a:solidFill>
                <a:schemeClr val="bg1"/>
              </a:solidFill>
            </a:rPr>
            <a:t>-</a:t>
          </a:r>
          <a:r>
            <a:rPr lang="es-AR" sz="2000" b="0" kern="1200" dirty="0" err="1">
              <a:solidFill>
                <a:schemeClr val="bg1"/>
              </a:solidFill>
            </a:rPr>
            <a:t>of</a:t>
          </a:r>
          <a:r>
            <a:rPr lang="es-AR" sz="2000" b="0" kern="1200" dirty="0">
              <a:solidFill>
                <a:schemeClr val="bg1"/>
              </a:solidFill>
            </a:rPr>
            <a:t>-time (AOT), </a:t>
          </a:r>
          <a:r>
            <a:rPr lang="es-AR" sz="2000" b="0" kern="1200" dirty="0" err="1">
              <a:solidFill>
                <a:schemeClr val="bg1"/>
              </a:solidFill>
            </a:rPr>
            <a:t>Garbage</a:t>
          </a:r>
          <a:r>
            <a:rPr lang="es-AR" sz="2000" b="0" kern="1200" dirty="0">
              <a:solidFill>
                <a:schemeClr val="bg1"/>
              </a:solidFill>
            </a:rPr>
            <a:t> </a:t>
          </a:r>
          <a:r>
            <a:rPr lang="es-AR" sz="2000" b="0" kern="1200" dirty="0" err="1">
              <a:solidFill>
                <a:schemeClr val="bg1"/>
              </a:solidFill>
            </a:rPr>
            <a:t>Collector</a:t>
          </a:r>
          <a:r>
            <a:rPr lang="es-AR" sz="2000" b="0" kern="1200" dirty="0">
              <a:solidFill>
                <a:schemeClr val="bg1"/>
              </a:solidFill>
            </a:rPr>
            <a:t> (GC), </a:t>
          </a:r>
          <a:r>
            <a:rPr lang="es-AR" sz="2000" b="0" kern="1200" dirty="0" err="1">
              <a:solidFill>
                <a:schemeClr val="bg1"/>
              </a:solidFill>
            </a:rPr>
            <a:t>Debug</a:t>
          </a:r>
          <a:r>
            <a:rPr lang="es-AR" sz="2000" b="0" kern="1200" dirty="0">
              <a:solidFill>
                <a:schemeClr val="bg1"/>
              </a:solidFill>
            </a:rPr>
            <a:t>, etc.</a:t>
          </a:r>
          <a:endParaRPr lang="en-US" sz="2000" b="0" kern="1200" dirty="0">
            <a:solidFill>
              <a:schemeClr val="bg1"/>
            </a:solidFill>
          </a:endParaRPr>
        </a:p>
      </dsp:txBody>
      <dsp:txXfrm>
        <a:off x="0" y="1949872"/>
        <a:ext cx="4761308" cy="973508"/>
      </dsp:txXfrm>
    </dsp:sp>
    <dsp:sp modelId="{2498CA04-02CF-4153-A9A3-E578AD38956E}">
      <dsp:nvSpPr>
        <dsp:cNvPr id="0" name=""/>
        <dsp:cNvSpPr/>
      </dsp:nvSpPr>
      <dsp:spPr>
        <a:xfrm>
          <a:off x="0" y="2923380"/>
          <a:ext cx="4761308" cy="0"/>
        </a:xfrm>
        <a:prstGeom prst="lin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w="9525" cap="flat" cmpd="sng" algn="ctr">
          <a:solidFill>
            <a:schemeClr val="accent5">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DDD3B39-7D42-47C3-A2BE-1EA5DEEF4F9C}">
      <dsp:nvSpPr>
        <dsp:cNvPr id="0" name=""/>
        <dsp:cNvSpPr/>
      </dsp:nvSpPr>
      <dsp:spPr>
        <a:xfrm>
          <a:off x="0" y="2923380"/>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u="sng" kern="1200" dirty="0">
              <a:solidFill>
                <a:schemeClr val="bg1"/>
              </a:solidFill>
            </a:rPr>
            <a:t>Native C/C++ </a:t>
          </a:r>
          <a:r>
            <a:rPr lang="es-AR" sz="2000" b="1" u="sng" kern="1200" dirty="0" err="1">
              <a:solidFill>
                <a:schemeClr val="bg1"/>
              </a:solidFill>
            </a:rPr>
            <a:t>Libraries</a:t>
          </a:r>
          <a:r>
            <a:rPr lang="es-AR" sz="2000" b="0" kern="1200" dirty="0">
              <a:solidFill>
                <a:schemeClr val="bg1"/>
              </a:solidFill>
            </a:rPr>
            <a:t>: Componentes de librerías nativas en C/C++. OpenGL, NDK, </a:t>
          </a:r>
          <a:r>
            <a:rPr lang="es-AR" sz="2000" b="0" kern="1200" dirty="0" err="1">
              <a:solidFill>
                <a:schemeClr val="bg1"/>
              </a:solidFill>
            </a:rPr>
            <a:t>etc</a:t>
          </a:r>
          <a:endParaRPr lang="en-US" sz="2000" b="0" kern="1200" dirty="0">
            <a:solidFill>
              <a:schemeClr val="bg1"/>
            </a:solidFill>
          </a:endParaRPr>
        </a:p>
      </dsp:txBody>
      <dsp:txXfrm>
        <a:off x="0" y="2923380"/>
        <a:ext cx="4761308" cy="973508"/>
      </dsp:txXfrm>
    </dsp:sp>
    <dsp:sp modelId="{441388BE-83FB-480A-A3D2-B57C0D318D36}">
      <dsp:nvSpPr>
        <dsp:cNvPr id="0" name=""/>
        <dsp:cNvSpPr/>
      </dsp:nvSpPr>
      <dsp:spPr>
        <a:xfrm>
          <a:off x="0" y="3896889"/>
          <a:ext cx="4761308" cy="0"/>
        </a:xfrm>
        <a:prstGeom prst="line">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w="9525" cap="flat" cmpd="sng" algn="ctr">
          <a:solidFill>
            <a:schemeClr val="accent6">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9FE093B-0C9E-44CC-8C09-B92D6D6FA8C2}">
      <dsp:nvSpPr>
        <dsp:cNvPr id="0" name=""/>
        <dsp:cNvSpPr/>
      </dsp:nvSpPr>
      <dsp:spPr>
        <a:xfrm>
          <a:off x="0" y="3896889"/>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u="sng" kern="1200" dirty="0">
              <a:solidFill>
                <a:schemeClr val="bg1"/>
              </a:solidFill>
            </a:rPr>
            <a:t>Java API Framework</a:t>
          </a:r>
          <a:r>
            <a:rPr lang="es-AR" sz="2000" b="0" u="sng" kern="1200" dirty="0">
              <a:solidFill>
                <a:schemeClr val="bg1"/>
              </a:solidFill>
            </a:rPr>
            <a:t>:</a:t>
          </a:r>
          <a:r>
            <a:rPr lang="es-AR" sz="2000" b="0" u="none" kern="1200" dirty="0">
              <a:solidFill>
                <a:schemeClr val="bg1"/>
              </a:solidFill>
            </a:rPr>
            <a:t> </a:t>
          </a:r>
          <a:r>
            <a:rPr lang="es-AR" sz="2000" b="0" kern="1200" dirty="0">
              <a:solidFill>
                <a:schemeClr val="bg1"/>
              </a:solidFill>
            </a:rPr>
            <a:t>UI, Recursos, Ciclo de vida, Componentes, Notificaciones, etc.</a:t>
          </a:r>
          <a:endParaRPr lang="en-US" sz="2000" b="0" kern="1200" dirty="0">
            <a:solidFill>
              <a:schemeClr val="bg1"/>
            </a:solidFill>
          </a:endParaRPr>
        </a:p>
      </dsp:txBody>
      <dsp:txXfrm>
        <a:off x="0" y="3896889"/>
        <a:ext cx="4761308" cy="973508"/>
      </dsp:txXfrm>
    </dsp:sp>
    <dsp:sp modelId="{92A0C3C9-998D-432C-90A6-7D3CE5719889}">
      <dsp:nvSpPr>
        <dsp:cNvPr id="0" name=""/>
        <dsp:cNvSpPr/>
      </dsp:nvSpPr>
      <dsp:spPr>
        <a:xfrm>
          <a:off x="0" y="4870398"/>
          <a:ext cx="4761308" cy="0"/>
        </a:xfrm>
        <a:prstGeom prst="lin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03D9F76-7F00-463D-A9AB-5D5134BB19AD}">
      <dsp:nvSpPr>
        <dsp:cNvPr id="0" name=""/>
        <dsp:cNvSpPr/>
      </dsp:nvSpPr>
      <dsp:spPr>
        <a:xfrm>
          <a:off x="0" y="4870398"/>
          <a:ext cx="4761308" cy="97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AR" sz="2000" b="1" u="sng" kern="1200" dirty="0" err="1">
              <a:solidFill>
                <a:schemeClr val="bg1"/>
              </a:solidFill>
            </a:rPr>
            <a:t>System</a:t>
          </a:r>
          <a:r>
            <a:rPr lang="es-AR" sz="2000" b="1" u="sng" kern="1200" dirty="0">
              <a:solidFill>
                <a:schemeClr val="bg1"/>
              </a:solidFill>
            </a:rPr>
            <a:t> Apps</a:t>
          </a:r>
          <a:r>
            <a:rPr lang="es-AR" sz="2000" b="0" kern="1200" dirty="0">
              <a:solidFill>
                <a:schemeClr val="bg1"/>
              </a:solidFill>
            </a:rPr>
            <a:t>: Mensajería SMS, Correo, Internet, etc.</a:t>
          </a:r>
          <a:endParaRPr lang="en-US" sz="2000" b="0" kern="1200" dirty="0">
            <a:solidFill>
              <a:schemeClr val="bg1"/>
            </a:solidFill>
          </a:endParaRPr>
        </a:p>
      </dsp:txBody>
      <dsp:txXfrm>
        <a:off x="0" y="4870398"/>
        <a:ext cx="4761308" cy="973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F93E8-21B1-4917-8D01-C0A616D3EF63}">
      <dsp:nvSpPr>
        <dsp:cNvPr id="0" name=""/>
        <dsp:cNvSpPr/>
      </dsp:nvSpPr>
      <dsp:spPr>
        <a:xfrm>
          <a:off x="0" y="0"/>
          <a:ext cx="4695825" cy="0"/>
        </a:xfrm>
        <a:prstGeom prst="lin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0FDFC73-F439-4C1A-A063-F0FE25AAF9A7}">
      <dsp:nvSpPr>
        <dsp:cNvPr id="0" name=""/>
        <dsp:cNvSpPr/>
      </dsp:nvSpPr>
      <dsp:spPr>
        <a:xfrm>
          <a:off x="0" y="0"/>
          <a:ext cx="4695825" cy="1394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x-none" sz="2100" b="0" i="0" kern="1200" baseline="0" dirty="0"/>
            <a:t>Nos permiten que los datos de una aplicación se puedan compartir a otras aplicaciones.</a:t>
          </a:r>
          <a:endParaRPr lang="en-US" sz="2100" kern="1200" dirty="0"/>
        </a:p>
      </dsp:txBody>
      <dsp:txXfrm>
        <a:off x="0" y="0"/>
        <a:ext cx="4695825" cy="1394618"/>
      </dsp:txXfrm>
    </dsp:sp>
    <dsp:sp modelId="{3B63EC10-628D-4D14-9A4D-0044EAD03AEA}">
      <dsp:nvSpPr>
        <dsp:cNvPr id="0" name=""/>
        <dsp:cNvSpPr/>
      </dsp:nvSpPr>
      <dsp:spPr>
        <a:xfrm>
          <a:off x="0" y="1394618"/>
          <a:ext cx="4695825" cy="0"/>
        </a:xfrm>
        <a:prstGeom prst="line">
          <a:avLst/>
        </a:prstGeom>
        <a:gradFill rotWithShape="0">
          <a:gsLst>
            <a:gs pos="0">
              <a:schemeClr val="accent2">
                <a:hueOff val="1847440"/>
                <a:satOff val="-318"/>
                <a:lumOff val="-3268"/>
                <a:alphaOff val="0"/>
                <a:tint val="94000"/>
                <a:satMod val="103000"/>
                <a:lumMod val="102000"/>
              </a:schemeClr>
            </a:gs>
            <a:gs pos="50000">
              <a:schemeClr val="accent2">
                <a:hueOff val="1847440"/>
                <a:satOff val="-318"/>
                <a:lumOff val="-3268"/>
                <a:alphaOff val="0"/>
                <a:shade val="100000"/>
                <a:satMod val="110000"/>
                <a:lumMod val="100000"/>
              </a:schemeClr>
            </a:gs>
            <a:gs pos="100000">
              <a:schemeClr val="accent2">
                <a:hueOff val="1847440"/>
                <a:satOff val="-318"/>
                <a:lumOff val="-3268"/>
                <a:alphaOff val="0"/>
                <a:shade val="78000"/>
                <a:satMod val="120000"/>
                <a:lumMod val="99000"/>
              </a:schemeClr>
            </a:gs>
          </a:gsLst>
          <a:lin ang="5400000" scaled="0"/>
        </a:gradFill>
        <a:ln w="9525" cap="flat" cmpd="sng" algn="ctr">
          <a:solidFill>
            <a:schemeClr val="accent2">
              <a:hueOff val="1847440"/>
              <a:satOff val="-318"/>
              <a:lumOff val="-3268"/>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115AF27-6D88-4588-8AB3-9EB6F7A866CF}">
      <dsp:nvSpPr>
        <dsp:cNvPr id="0" name=""/>
        <dsp:cNvSpPr/>
      </dsp:nvSpPr>
      <dsp:spPr>
        <a:xfrm>
          <a:off x="0" y="1394618"/>
          <a:ext cx="4695825" cy="1394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x-none" sz="2100" b="0" i="0" kern="1200" baseline="0"/>
            <a:t>Es </a:t>
          </a:r>
          <a:r>
            <a:rPr lang="es-AR" sz="2100" b="0" i="0" kern="1200" baseline="0"/>
            <a:t>un</a:t>
          </a:r>
          <a:r>
            <a:rPr lang="x-none" sz="2100" b="0" i="0" kern="1200" baseline="0"/>
            <a:t>a manera de transferir datos entre aplicaciones en Android (no hay shared files, shared memory, pipes, etc)</a:t>
          </a:r>
          <a:r>
            <a:rPr lang="es-AR" sz="2100" b="0" i="0" kern="1200" baseline="0"/>
            <a:t>. </a:t>
          </a:r>
          <a:endParaRPr lang="en-US" sz="2100" kern="1200"/>
        </a:p>
      </dsp:txBody>
      <dsp:txXfrm>
        <a:off x="0" y="1394618"/>
        <a:ext cx="4695825" cy="1394618"/>
      </dsp:txXfrm>
    </dsp:sp>
    <dsp:sp modelId="{F42AF5D1-03AF-4B88-B833-67DDC038506D}">
      <dsp:nvSpPr>
        <dsp:cNvPr id="0" name=""/>
        <dsp:cNvSpPr/>
      </dsp:nvSpPr>
      <dsp:spPr>
        <a:xfrm>
          <a:off x="0" y="2789237"/>
          <a:ext cx="4695825" cy="0"/>
        </a:xfrm>
        <a:prstGeom prst="line">
          <a:avLst/>
        </a:prstGeom>
        <a:gradFill rotWithShape="0">
          <a:gsLst>
            <a:gs pos="0">
              <a:schemeClr val="accent2">
                <a:hueOff val="3694879"/>
                <a:satOff val="-635"/>
                <a:lumOff val="-6536"/>
                <a:alphaOff val="0"/>
                <a:tint val="94000"/>
                <a:satMod val="103000"/>
                <a:lumMod val="102000"/>
              </a:schemeClr>
            </a:gs>
            <a:gs pos="50000">
              <a:schemeClr val="accent2">
                <a:hueOff val="3694879"/>
                <a:satOff val="-635"/>
                <a:lumOff val="-6536"/>
                <a:alphaOff val="0"/>
                <a:shade val="100000"/>
                <a:satMod val="110000"/>
                <a:lumMod val="100000"/>
              </a:schemeClr>
            </a:gs>
            <a:gs pos="100000">
              <a:schemeClr val="accent2">
                <a:hueOff val="3694879"/>
                <a:satOff val="-635"/>
                <a:lumOff val="-6536"/>
                <a:alphaOff val="0"/>
                <a:shade val="78000"/>
                <a:satMod val="120000"/>
                <a:lumMod val="99000"/>
              </a:schemeClr>
            </a:gs>
          </a:gsLst>
          <a:lin ang="5400000" scaled="0"/>
        </a:gradFill>
        <a:ln w="9525" cap="flat" cmpd="sng" algn="ctr">
          <a:solidFill>
            <a:schemeClr val="accent2">
              <a:hueOff val="3694879"/>
              <a:satOff val="-635"/>
              <a:lumOff val="-6536"/>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5DEA0C8-805E-482E-8899-FAFEB8C94045}">
      <dsp:nvSpPr>
        <dsp:cNvPr id="0" name=""/>
        <dsp:cNvSpPr/>
      </dsp:nvSpPr>
      <dsp:spPr>
        <a:xfrm>
          <a:off x="0" y="2789237"/>
          <a:ext cx="4695825" cy="1394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x-none" sz="2100" b="0" i="0" kern="1200" baseline="0"/>
            <a:t>Extienden la clase base ContentProvider.</a:t>
          </a:r>
          <a:endParaRPr lang="en-US" sz="2100" kern="1200"/>
        </a:p>
      </dsp:txBody>
      <dsp:txXfrm>
        <a:off x="0" y="2789237"/>
        <a:ext cx="4695825" cy="1394618"/>
      </dsp:txXfrm>
    </dsp:sp>
    <dsp:sp modelId="{E49FE358-5D07-45E1-A0F5-D4B7B63C4FDB}">
      <dsp:nvSpPr>
        <dsp:cNvPr id="0" name=""/>
        <dsp:cNvSpPr/>
      </dsp:nvSpPr>
      <dsp:spPr>
        <a:xfrm>
          <a:off x="0" y="4183856"/>
          <a:ext cx="4695825" cy="0"/>
        </a:xfrm>
        <a:prstGeom prst="line">
          <a:avLst/>
        </a:prstGeom>
        <a:gradFill rotWithShape="0">
          <a:gsLst>
            <a:gs pos="0">
              <a:schemeClr val="accent2">
                <a:hueOff val="5542319"/>
                <a:satOff val="-953"/>
                <a:lumOff val="-9804"/>
                <a:alphaOff val="0"/>
                <a:tint val="94000"/>
                <a:satMod val="103000"/>
                <a:lumMod val="102000"/>
              </a:schemeClr>
            </a:gs>
            <a:gs pos="50000">
              <a:schemeClr val="accent2">
                <a:hueOff val="5542319"/>
                <a:satOff val="-953"/>
                <a:lumOff val="-9804"/>
                <a:alphaOff val="0"/>
                <a:shade val="100000"/>
                <a:satMod val="110000"/>
                <a:lumMod val="100000"/>
              </a:schemeClr>
            </a:gs>
            <a:gs pos="100000">
              <a:schemeClr val="accent2">
                <a:hueOff val="5542319"/>
                <a:satOff val="-953"/>
                <a:lumOff val="-9804"/>
                <a:alphaOff val="0"/>
                <a:shade val="78000"/>
                <a:satMod val="120000"/>
                <a:lumMod val="99000"/>
              </a:schemeClr>
            </a:gs>
          </a:gsLst>
          <a:lin ang="5400000" scaled="0"/>
        </a:gradFill>
        <a:ln w="9525" cap="flat" cmpd="sng" algn="ctr">
          <a:solidFill>
            <a:schemeClr val="accent2">
              <a:hueOff val="5542319"/>
              <a:satOff val="-953"/>
              <a:lumOff val="-9804"/>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EB278F8-C757-471F-A252-90A768D667E0}">
      <dsp:nvSpPr>
        <dsp:cNvPr id="0" name=""/>
        <dsp:cNvSpPr/>
      </dsp:nvSpPr>
      <dsp:spPr>
        <a:xfrm>
          <a:off x="0" y="4183856"/>
          <a:ext cx="4695825" cy="1394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x-none" sz="2100" b="0" i="0" kern="1200" baseline="0"/>
            <a:t>Las aplicaciones utilizan un objeto de tipo "ContentResolver" para acceder a los datos provistos por un "ContentProvider".</a:t>
          </a:r>
          <a:endParaRPr lang="en-US" sz="2100" kern="1200"/>
        </a:p>
      </dsp:txBody>
      <dsp:txXfrm>
        <a:off x="0" y="4183856"/>
        <a:ext cx="4695825" cy="139461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BDEC033B-E412-4B9C-8CB1-447769ECDB6E}" type="datetimeFigureOut">
              <a:rPr lang="es-AR" smtClean="0"/>
              <a:t>18/9/2023</a:t>
            </a:fld>
            <a:endParaRPr lang="es-AR"/>
          </a:p>
        </p:txBody>
      </p:sp>
      <p:sp>
        <p:nvSpPr>
          <p:cNvPr id="4" name="Marcador de imagen de diapositiva 3"/>
          <p:cNvSpPr>
            <a:spLocks noGrp="1" noRot="1" noChangeAspect="1"/>
          </p:cNvSpPr>
          <p:nvPr>
            <p:ph type="sldImg" idx="2"/>
          </p:nvPr>
        </p:nvSpPr>
        <p:spPr>
          <a:xfrm>
            <a:off x="1374775" y="1336675"/>
            <a:ext cx="4810125" cy="3608388"/>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2993E065-C97F-444C-BA2D-7B48957D961D}" type="slidenum">
              <a:rPr lang="es-AR" smtClean="0"/>
              <a:t>‹Nº›</a:t>
            </a:fld>
            <a:endParaRPr lang="es-AR"/>
          </a:p>
        </p:txBody>
      </p:sp>
    </p:spTree>
    <p:extLst>
      <p:ext uri="{BB962C8B-B14F-4D97-AF65-F5344CB8AC3E}">
        <p14:creationId xmlns:p14="http://schemas.microsoft.com/office/powerpoint/2010/main" val="179650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a:t>
            </a:fld>
            <a:endParaRPr lang="es-AR"/>
          </a:p>
        </p:txBody>
      </p:sp>
    </p:spTree>
    <p:extLst>
      <p:ext uri="{BB962C8B-B14F-4D97-AF65-F5344CB8AC3E}">
        <p14:creationId xmlns:p14="http://schemas.microsoft.com/office/powerpoint/2010/main" val="34476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Por donde empezamos?. En la catedra, las aplicaciones Android, las vamos a desarrollar en lenguaje java para lo que podríamos llamar el </a:t>
            </a:r>
            <a:r>
              <a:rPr lang="es-AR" dirty="0" err="1"/>
              <a:t>backend</a:t>
            </a:r>
            <a:r>
              <a:rPr lang="es-AR" dirty="0"/>
              <a:t>, y </a:t>
            </a:r>
            <a:r>
              <a:rPr lang="es-AR" dirty="0" err="1"/>
              <a:t>xml</a:t>
            </a:r>
            <a:r>
              <a:rPr lang="es-AR" dirty="0"/>
              <a:t> para la esquematización de la interfaz (también podemos desarrollar en </a:t>
            </a:r>
            <a:r>
              <a:rPr lang="es-AR" dirty="0" err="1"/>
              <a:t>Kotlin</a:t>
            </a:r>
            <a:r>
              <a:rPr lang="es-AR" dirty="0"/>
              <a:t>, </a:t>
            </a:r>
            <a:r>
              <a:rPr lang="es-AR" dirty="0" err="1"/>
              <a:t>React</a:t>
            </a:r>
            <a:r>
              <a:rPr lang="es-AR" dirty="0"/>
              <a:t>, </a:t>
            </a:r>
            <a:r>
              <a:rPr lang="es-AR" dirty="0" err="1"/>
              <a:t>Xamarin</a:t>
            </a:r>
            <a:r>
              <a:rPr lang="es-AR" dirty="0"/>
              <a:t>, </a:t>
            </a:r>
            <a:r>
              <a:rPr lang="es-AR" dirty="0" err="1"/>
              <a:t>Flutter</a:t>
            </a:r>
            <a:r>
              <a:rPr lang="es-AR" dirty="0"/>
              <a:t>, </a:t>
            </a:r>
            <a:r>
              <a:rPr lang="es-AR" dirty="0" err="1"/>
              <a:t>Ionic</a:t>
            </a:r>
            <a:r>
              <a:rPr lang="es-AR" dirty="0"/>
              <a:t>- </a:t>
            </a:r>
            <a:r>
              <a:rPr lang="es-AR" dirty="0" err="1"/>
              <a:t>WebView</a:t>
            </a:r>
            <a:r>
              <a:rPr lang="es-AR" dirty="0"/>
              <a:t> incrustada en una aplicación nativa). Primeramente, comenzamos por descargar el Android SDK, el cual provee las herramientas de desarrollo para la creación de programas en Java.</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3</a:t>
            </a:fld>
            <a:endParaRPr lang="es-AR"/>
          </a:p>
        </p:txBody>
      </p:sp>
    </p:spTree>
    <p:extLst>
      <p:ext uri="{BB962C8B-B14F-4D97-AF65-F5344CB8AC3E}">
        <p14:creationId xmlns:p14="http://schemas.microsoft.com/office/powerpoint/2010/main" val="627849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5</a:t>
            </a:fld>
            <a:endParaRPr lang="es-AR"/>
          </a:p>
        </p:txBody>
      </p:sp>
    </p:spTree>
    <p:extLst>
      <p:ext uri="{BB962C8B-B14F-4D97-AF65-F5344CB8AC3E}">
        <p14:creationId xmlns:p14="http://schemas.microsoft.com/office/powerpoint/2010/main" val="196337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Desarrolla apps pura y exclusivamente en Android. Admite lenguajes de programación como Java, </a:t>
            </a:r>
            <a:r>
              <a:rPr lang="es-AR" dirty="0" err="1"/>
              <a:t>Kotlin</a:t>
            </a:r>
            <a:r>
              <a:rPr lang="es-AR" dirty="0"/>
              <a:t> y C++. Soporta plataformas Windows, Mac y Linux</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6</a:t>
            </a:fld>
            <a:endParaRPr lang="es-AR"/>
          </a:p>
        </p:txBody>
      </p:sp>
    </p:spTree>
    <p:extLst>
      <p:ext uri="{BB962C8B-B14F-4D97-AF65-F5344CB8AC3E}">
        <p14:creationId xmlns:p14="http://schemas.microsoft.com/office/powerpoint/2010/main" val="678305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No vamos a hacer hincapié en la catedra sobre diseño. Pero quizá pretendemos que la app tenga ciertos conceptos de usabilidad, como la navegación entre pantallas o la organización de los componentes, mas que nada para facilitar el testeo de la misma. En la web hay mucha documentación y lineamientos de material </a:t>
            </a:r>
            <a:r>
              <a:rPr lang="es-AR" dirty="0" err="1"/>
              <a:t>desing</a:t>
            </a:r>
            <a:r>
              <a:rPr lang="es-AR" dirty="0"/>
              <a:t>.</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8</a:t>
            </a:fld>
            <a:endParaRPr lang="es-AR"/>
          </a:p>
        </p:txBody>
      </p:sp>
    </p:spTree>
    <p:extLst>
      <p:ext uri="{BB962C8B-B14F-4D97-AF65-F5344CB8AC3E}">
        <p14:creationId xmlns:p14="http://schemas.microsoft.com/office/powerpoint/2010/main" val="337548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10</a:t>
            </a:fld>
            <a:endParaRPr lang="es-AR"/>
          </a:p>
        </p:txBody>
      </p:sp>
    </p:spTree>
    <p:extLst>
      <p:ext uri="{BB962C8B-B14F-4D97-AF65-F5344CB8AC3E}">
        <p14:creationId xmlns:p14="http://schemas.microsoft.com/office/powerpoint/2010/main" val="368439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13</a:t>
            </a:fld>
            <a:endParaRPr lang="es-AR"/>
          </a:p>
        </p:txBody>
      </p:sp>
    </p:spTree>
    <p:extLst>
      <p:ext uri="{BB962C8B-B14F-4D97-AF65-F5344CB8AC3E}">
        <p14:creationId xmlns:p14="http://schemas.microsoft.com/office/powerpoint/2010/main" val="3653028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14</a:t>
            </a:fld>
            <a:endParaRPr lang="es-AR"/>
          </a:p>
        </p:txBody>
      </p:sp>
    </p:spTree>
    <p:extLst>
      <p:ext uri="{BB962C8B-B14F-4D97-AF65-F5344CB8AC3E}">
        <p14:creationId xmlns:p14="http://schemas.microsoft.com/office/powerpoint/2010/main" val="141170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Descripción inicial de cada uno de los componentes. Otro componente importante que facilita en cierta medida el desarrollo, es el </a:t>
            </a:r>
            <a:r>
              <a:rPr lang="es-AR" dirty="0" err="1"/>
              <a:t>fragment</a:t>
            </a:r>
            <a:r>
              <a:rPr lang="es-AR" dirty="0"/>
              <a:t> el cual representa una parte de la interfaz de usuario, se puede pensar como una </a:t>
            </a:r>
            <a:r>
              <a:rPr lang="es-AR" dirty="0" err="1"/>
              <a:t>subactivididad</a:t>
            </a:r>
            <a:r>
              <a:rPr lang="es-AR" dirty="0"/>
              <a:t> con sus propios eventos y que pueden agregar o quitar mientras la </a:t>
            </a:r>
            <a:r>
              <a:rPr lang="es-AR" dirty="0" err="1"/>
              <a:t>activity</a:t>
            </a:r>
            <a:r>
              <a:rPr lang="es-AR" dirty="0"/>
              <a:t> sigue activa. Se usa mucho con </a:t>
            </a:r>
            <a:r>
              <a:rPr lang="es-AR" dirty="0" err="1"/>
              <a:t>NavigationBar</a:t>
            </a:r>
            <a:r>
              <a:rPr lang="es-AR" dirty="0"/>
              <a:t> o mapas embebidos en nuestra app. </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15</a:t>
            </a:fld>
            <a:endParaRPr lang="es-AR"/>
          </a:p>
        </p:txBody>
      </p:sp>
    </p:spTree>
    <p:extLst>
      <p:ext uri="{BB962C8B-B14F-4D97-AF65-F5344CB8AC3E}">
        <p14:creationId xmlns:p14="http://schemas.microsoft.com/office/powerpoint/2010/main" val="2828522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Lo primero que hace el sistema operativo antes de iniciar una app, es ver este archivo y decidir que </a:t>
            </a:r>
            <a:r>
              <a:rPr lang="es-AR" dirty="0" err="1"/>
              <a:t>activity</a:t>
            </a:r>
            <a:r>
              <a:rPr lang="es-AR" dirty="0"/>
              <a:t> iniciar, que servicio, permisos etc.</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16</a:t>
            </a:fld>
            <a:endParaRPr lang="es-AR"/>
          </a:p>
        </p:txBody>
      </p:sp>
    </p:spTree>
    <p:extLst>
      <p:ext uri="{BB962C8B-B14F-4D97-AF65-F5344CB8AC3E}">
        <p14:creationId xmlns:p14="http://schemas.microsoft.com/office/powerpoint/2010/main" val="312380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La clase base Activity provee ciertos métodos para la gestión del ciclo de vida de la propia </a:t>
            </a:r>
            <a:r>
              <a:rPr lang="es-AR" dirty="0" err="1"/>
              <a:t>activity</a:t>
            </a:r>
            <a:r>
              <a:rPr lang="es-AR" dirty="0"/>
              <a:t> que la implementa, con la intención de podes gestionar los diferentes estados por los que pasa. El sistema operativo inicial la aplicación con una instancia de </a:t>
            </a:r>
            <a:r>
              <a:rPr lang="es-AR" dirty="0" err="1"/>
              <a:t>activity</a:t>
            </a:r>
            <a:r>
              <a:rPr lang="es-AR" dirty="0"/>
              <a:t> como si fuese una analogía al </a:t>
            </a:r>
            <a:r>
              <a:rPr lang="es-AR" dirty="0" err="1"/>
              <a:t>main</a:t>
            </a:r>
            <a:r>
              <a:rPr lang="es-AR" dirty="0"/>
              <a:t>.</a:t>
            </a:r>
          </a:p>
          <a:p>
            <a:r>
              <a:rPr lang="es-AR" dirty="0"/>
              <a:t>El beneficio de usar </a:t>
            </a:r>
            <a:r>
              <a:rPr lang="es-AR" dirty="0" err="1"/>
              <a:t>activies</a:t>
            </a:r>
            <a:r>
              <a:rPr lang="es-AR" dirty="0"/>
              <a:t> es que dependiendo de la llamada que se realice a la aplicación, podemos iniciar de en diferentes </a:t>
            </a:r>
            <a:r>
              <a:rPr lang="es-AR" dirty="0" err="1"/>
              <a:t>activities</a:t>
            </a:r>
            <a:r>
              <a:rPr lang="es-AR" dirty="0"/>
              <a:t>, es decir si el sistema operativo quiere </a:t>
            </a:r>
            <a:r>
              <a:rPr lang="es-AR" dirty="0" err="1"/>
              <a:t>inicar</a:t>
            </a:r>
            <a:r>
              <a:rPr lang="es-AR" dirty="0"/>
              <a:t> una app, la inicia a través de una </a:t>
            </a:r>
            <a:r>
              <a:rPr lang="es-AR" dirty="0" err="1"/>
              <a:t>activiy</a:t>
            </a:r>
            <a:r>
              <a:rPr lang="es-AR" dirty="0"/>
              <a:t> y una app externa puede querer iniciar nuestra app y lo hará desde otra </a:t>
            </a:r>
            <a:r>
              <a:rPr lang="es-AR" dirty="0" err="1"/>
              <a:t>activity</a:t>
            </a:r>
            <a:r>
              <a:rPr lang="es-AR" dirty="0"/>
              <a:t> diferente.</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17</a:t>
            </a:fld>
            <a:endParaRPr lang="es-AR"/>
          </a:p>
        </p:txBody>
      </p:sp>
    </p:spTree>
    <p:extLst>
      <p:ext uri="{BB962C8B-B14F-4D97-AF65-F5344CB8AC3E}">
        <p14:creationId xmlns:p14="http://schemas.microsoft.com/office/powerpoint/2010/main" val="122850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Básicamente los broadcast funcionan como un patrón de suscripción, en donde la aplicación se suscribe a diferentes eventos de interés que puede emitir la misma app u otra externa o el mismo sistema operativo.</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21</a:t>
            </a:fld>
            <a:endParaRPr lang="es-AR"/>
          </a:p>
        </p:txBody>
      </p:sp>
    </p:spTree>
    <p:extLst>
      <p:ext uri="{BB962C8B-B14F-4D97-AF65-F5344CB8AC3E}">
        <p14:creationId xmlns:p14="http://schemas.microsoft.com/office/powerpoint/2010/main" val="1514726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Los proveedores de contenido pueden ayudar a una aplicación a gestionar el acceso a los datos que esa u otras aplicaciones almacenan y proporcionar una forma de compartir datos con otras aplicaciones. Encapsulan los datos y proporcionan mecanismos para definir su seguridad. Los proveedores de contenido son la interfaz estándar que conecta datos en un proceso con código que se ejecuta en otro proceso. La implementación de un proveedor de contenido tiene muchas ventajas. Lo más importante es que puedes configurar un proveedor de contenido para permitir que otras aplicaciones accedan de forma segura a los datos de tu aplicación y los modifiquen</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24</a:t>
            </a:fld>
            <a:endParaRPr lang="es-AR"/>
          </a:p>
        </p:txBody>
      </p:sp>
    </p:spTree>
    <p:extLst>
      <p:ext uri="{BB962C8B-B14F-4D97-AF65-F5344CB8AC3E}">
        <p14:creationId xmlns:p14="http://schemas.microsoft.com/office/powerpoint/2010/main" val="3971161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explícitas</a:t>
            </a:r>
            <a:r>
              <a:rPr lang="es-AR" sz="1200" b="0" i="0" kern="1200" dirty="0">
                <a:solidFill>
                  <a:schemeClr val="tx1"/>
                </a:solidFill>
                <a:effectLst/>
                <a:latin typeface="+mn-lt"/>
                <a:ea typeface="+mn-ea"/>
                <a:cs typeface="+mn-cs"/>
              </a:rPr>
              <a:t> especifican qué aplicación las administrará, ya sea incluyendo el nombre del paquete de la app de destino o el nombre de clase del componente completamente calificado. Normalmente, el usuario usa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explícita para iniciar un componente en su propia aplicación porque conoce el nombre de clase de la actividad o el servicio que desea iniciar. Por ejemplo, puedes utilizarla para iniciar una actividad nueva en respuesta a una acción del usuario o iniciar un servicio para descargar un archivo en segundo plano.</a:t>
            </a:r>
          </a:p>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implícitas</a:t>
            </a:r>
            <a:r>
              <a:rPr lang="es-AR" sz="1200" b="0" i="0" kern="1200" dirty="0">
                <a:solidFill>
                  <a:schemeClr val="tx1"/>
                </a:solidFill>
                <a:effectLst/>
                <a:latin typeface="+mn-lt"/>
                <a:ea typeface="+mn-ea"/>
                <a:cs typeface="+mn-cs"/>
              </a:rPr>
              <a:t> no nombran el componente específico, pero, en cambio, declaran una acción general para realizar, lo cual permite que un componente de otra aplicación la maneje. Por ejemplo, si deseas mostrar al usuario una ubicación en un mapa, puedes usar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implícita para solicitar que otra aplicación apta muestre una ubicación específica en un mapa.</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28</a:t>
            </a:fld>
            <a:endParaRPr lang="es-AR"/>
          </a:p>
        </p:txBody>
      </p:sp>
    </p:spTree>
    <p:extLst>
      <p:ext uri="{BB962C8B-B14F-4D97-AF65-F5344CB8AC3E}">
        <p14:creationId xmlns:p14="http://schemas.microsoft.com/office/powerpoint/2010/main" val="905796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El hecho de que cada aplicación se ejecuta en su propio proceso aporta beneficios en cuestiones básicas como seguridad, gestión de memoria, o la ocupación de la CPU del dispositivo móvil. Android se ocupa de lanzar y parar todos estos procesos, gestionar su ejecución y decidir qué hacer en función de los recursos disponibles y de las órdenes dadas por el usuario.</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33</a:t>
            </a:fld>
            <a:endParaRPr lang="es-AR"/>
          </a:p>
        </p:txBody>
      </p:sp>
    </p:spTree>
    <p:extLst>
      <p:ext uri="{BB962C8B-B14F-4D97-AF65-F5344CB8AC3E}">
        <p14:creationId xmlns:p14="http://schemas.microsoft.com/office/powerpoint/2010/main" val="1727360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El hecho de que cada aplicación se ejecuta en su propio proceso aporta beneficios en cuestiones básicas como seguridad, gestión de memoria, o la ocupación de la CPU del dispositivo móvil. Android se ocupa de lanzar y parar todos estos procesos, gestionar su ejecución y decidir qué hacer en función de los recursos disponibles y de las órdenes dadas por el usuario.</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34</a:t>
            </a:fld>
            <a:endParaRPr lang="es-AR"/>
          </a:p>
        </p:txBody>
      </p:sp>
    </p:spTree>
    <p:extLst>
      <p:ext uri="{BB962C8B-B14F-4D97-AF65-F5344CB8AC3E}">
        <p14:creationId xmlns:p14="http://schemas.microsoft.com/office/powerpoint/2010/main" val="198681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1" i="0" kern="1200" dirty="0">
                <a:solidFill>
                  <a:schemeClr val="tx1"/>
                </a:solidFill>
                <a:effectLst/>
                <a:latin typeface="+mn-lt"/>
                <a:ea typeface="+mn-ea"/>
                <a:cs typeface="+mn-cs"/>
              </a:rPr>
              <a:t>Servicio</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Tarea sin UI, pero no debe usar para tareas largas. Utilice Thread dentro del servicio para una tarea larga</a:t>
            </a:r>
          </a:p>
          <a:p>
            <a:r>
              <a:rPr lang="es-AR" sz="1200" b="0" i="0" kern="1200" dirty="0">
                <a:solidFill>
                  <a:schemeClr val="tx1"/>
                </a:solidFill>
                <a:effectLst/>
                <a:latin typeface="+mn-lt"/>
                <a:ea typeface="+mn-ea"/>
                <a:cs typeface="+mn-cs"/>
              </a:rPr>
              <a:t>Invocar por </a:t>
            </a:r>
            <a:r>
              <a:rPr lang="es-AR" sz="1200" b="0" i="0" kern="1200" dirty="0" err="1">
                <a:solidFill>
                  <a:schemeClr val="tx1"/>
                </a:solidFill>
                <a:effectLst/>
                <a:latin typeface="+mn-lt"/>
                <a:ea typeface="+mn-ea"/>
                <a:cs typeface="+mn-cs"/>
              </a:rPr>
              <a:t>onStartService</a:t>
            </a:r>
            <a:r>
              <a:rPr lang="es-AR" sz="1200" b="0" i="0" kern="1200" dirty="0">
                <a:solidFill>
                  <a:schemeClr val="tx1"/>
                </a:solidFill>
                <a:effectLst/>
                <a:latin typeface="+mn-lt"/>
                <a:ea typeface="+mn-ea"/>
                <a:cs typeface="+mn-cs"/>
              </a:rPr>
              <a:t>()</a:t>
            </a:r>
          </a:p>
          <a:p>
            <a:r>
              <a:rPr lang="es-AR" sz="1200" b="0" i="0" kern="1200" dirty="0">
                <a:solidFill>
                  <a:schemeClr val="tx1"/>
                </a:solidFill>
                <a:effectLst/>
                <a:latin typeface="+mn-lt"/>
                <a:ea typeface="+mn-ea"/>
                <a:cs typeface="+mn-cs"/>
              </a:rPr>
              <a:t>Desencadenado de cualquier hilo</a:t>
            </a:r>
          </a:p>
          <a:p>
            <a:r>
              <a:rPr lang="es-AR" sz="1200" b="0" i="0" kern="1200" dirty="0">
                <a:solidFill>
                  <a:schemeClr val="tx1"/>
                </a:solidFill>
                <a:effectLst/>
                <a:latin typeface="+mn-lt"/>
                <a:ea typeface="+mn-ea"/>
                <a:cs typeface="+mn-cs"/>
              </a:rPr>
              <a:t>Se ejecuta en el hilo principal</a:t>
            </a:r>
          </a:p>
          <a:p>
            <a:r>
              <a:rPr lang="es-AR" sz="1200" b="0" i="0" kern="1200" dirty="0">
                <a:solidFill>
                  <a:schemeClr val="tx1"/>
                </a:solidFill>
                <a:effectLst/>
                <a:latin typeface="+mn-lt"/>
                <a:ea typeface="+mn-ea"/>
                <a:cs typeface="+mn-cs"/>
              </a:rPr>
              <a:t>Puede bloquear el subproceso </a:t>
            </a:r>
            <a:r>
              <a:rPr lang="es-AR" sz="1200" b="0" i="0" kern="1200" dirty="0" err="1">
                <a:solidFill>
                  <a:schemeClr val="tx1"/>
                </a:solidFill>
                <a:effectLst/>
                <a:latin typeface="+mn-lt"/>
                <a:ea typeface="+mn-ea"/>
                <a:cs typeface="+mn-cs"/>
              </a:rPr>
              <a:t>main</a:t>
            </a:r>
            <a:r>
              <a:rPr lang="es-AR" sz="1200" b="0" i="0" kern="1200" dirty="0">
                <a:solidFill>
                  <a:schemeClr val="tx1"/>
                </a:solidFill>
                <a:effectLst/>
                <a:latin typeface="+mn-lt"/>
                <a:ea typeface="+mn-ea"/>
                <a:cs typeface="+mn-cs"/>
              </a:rPr>
              <a:t>(UI )</a:t>
            </a:r>
          </a:p>
          <a:p>
            <a:endParaRPr lang="es-AR" sz="1200" b="0" i="0" kern="1200" dirty="0">
              <a:solidFill>
                <a:schemeClr val="tx1"/>
              </a:solidFill>
              <a:effectLst/>
              <a:latin typeface="+mn-lt"/>
              <a:ea typeface="+mn-ea"/>
              <a:cs typeface="+mn-cs"/>
            </a:endParaRPr>
          </a:p>
          <a:p>
            <a:r>
              <a:rPr lang="es-AR" sz="1200" b="1" i="0" kern="1200" dirty="0" err="1">
                <a:solidFill>
                  <a:schemeClr val="tx1"/>
                </a:solidFill>
                <a:effectLst/>
                <a:latin typeface="+mn-lt"/>
                <a:ea typeface="+mn-ea"/>
                <a:cs typeface="+mn-cs"/>
              </a:rPr>
              <a:t>IntentService</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Tarea larga por lo general no hay comunicación con el hilo principal si la comunicación es necesaria, entonces es hecho por el manejador o difusión</a:t>
            </a:r>
          </a:p>
          <a:p>
            <a:r>
              <a:rPr lang="es-AR" sz="1200" b="0" i="0" kern="1200" dirty="0">
                <a:solidFill>
                  <a:schemeClr val="tx1"/>
                </a:solidFill>
                <a:effectLst/>
                <a:latin typeface="+mn-lt"/>
                <a:ea typeface="+mn-ea"/>
                <a:cs typeface="+mn-cs"/>
              </a:rPr>
              <a:t>Invocar a través de </a:t>
            </a:r>
            <a:r>
              <a:rPr lang="es-AR" sz="1200" b="0" i="0" kern="1200" dirty="0" err="1">
                <a:solidFill>
                  <a:schemeClr val="tx1"/>
                </a:solidFill>
                <a:effectLst/>
                <a:latin typeface="+mn-lt"/>
                <a:ea typeface="+mn-ea"/>
                <a:cs typeface="+mn-cs"/>
              </a:rPr>
              <a:t>Intent</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Desencadenado desde el hilo principal (el </a:t>
            </a:r>
            <a:r>
              <a:rPr lang="es-AR" sz="1200" b="0" i="1" kern="1200" dirty="0">
                <a:solidFill>
                  <a:schemeClr val="tx1"/>
                </a:solidFill>
                <a:effectLst/>
                <a:latin typeface="+mn-lt"/>
                <a:ea typeface="+mn-ea"/>
                <a:cs typeface="+mn-cs"/>
              </a:rPr>
              <a:t>intento se recibe en el hilo principal y el hilo de trabajo se distribuye</a:t>
            </a:r>
            <a:r>
              <a:rPr lang="es-AR" sz="1200" b="0" i="0" kern="1200" dirty="0">
                <a:solidFill>
                  <a:schemeClr val="tx1"/>
                </a:solidFill>
                <a:effectLst/>
                <a:latin typeface="+mn-lt"/>
                <a:ea typeface="+mn-ea"/>
                <a:cs typeface="+mn-cs"/>
              </a:rPr>
              <a:t> )</a:t>
            </a:r>
          </a:p>
          <a:p>
            <a:r>
              <a:rPr lang="es-AR" sz="1200" b="0" i="0" kern="1200" dirty="0">
                <a:solidFill>
                  <a:schemeClr val="tx1"/>
                </a:solidFill>
                <a:effectLst/>
                <a:latin typeface="+mn-lt"/>
                <a:ea typeface="+mn-ea"/>
                <a:cs typeface="+mn-cs"/>
              </a:rPr>
              <a:t>Se ejecuta en un hilo separado</a:t>
            </a:r>
          </a:p>
          <a:p>
            <a:r>
              <a:rPr lang="es-AR" sz="1200" b="0" i="0" kern="1200" dirty="0">
                <a:solidFill>
                  <a:schemeClr val="tx1"/>
                </a:solidFill>
                <a:effectLst/>
                <a:latin typeface="+mn-lt"/>
                <a:ea typeface="+mn-ea"/>
                <a:cs typeface="+mn-cs"/>
              </a:rPr>
              <a:t>No podemos ejecutar la tarea en paralelo y varias intenciones están en cola en el mismo subproceso de trabajo.</a:t>
            </a:r>
          </a:p>
          <a:p>
            <a:endParaRPr lang="es-AR" dirty="0"/>
          </a:p>
          <a:p>
            <a:endParaRPr lang="es-AR" dirty="0"/>
          </a:p>
          <a:p>
            <a:r>
              <a:rPr lang="es-AR" sz="1200" b="1" i="0" kern="1200" dirty="0">
                <a:solidFill>
                  <a:schemeClr val="tx1"/>
                </a:solidFill>
                <a:effectLst/>
                <a:latin typeface="+mn-lt"/>
                <a:ea typeface="+mn-ea"/>
                <a:cs typeface="+mn-cs"/>
              </a:rPr>
              <a:t>Servicio</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Esta es la clase base para todos los servicios. Al extender esta clase, es importante que cree un nuevo subproceso en el que realizar todo el trabajo del servicio, ya que el servicio utiliza el subproceso principal de su aplicación, de forma predeterminada, lo que podría ralentizar el rendimiento de cualquier actividad que esté ejecutando su aplicación.</a:t>
            </a:r>
          </a:p>
          <a:p>
            <a:r>
              <a:rPr lang="es-AR" sz="1200" b="1" i="0" kern="1200" dirty="0" err="1">
                <a:solidFill>
                  <a:schemeClr val="tx1"/>
                </a:solidFill>
                <a:effectLst/>
                <a:latin typeface="+mn-lt"/>
                <a:ea typeface="+mn-ea"/>
                <a:cs typeface="+mn-cs"/>
              </a:rPr>
              <a:t>IntentService</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Esta es una subclase de Service que utiliza un subproceso de trabajo para manejar todas las solicitudes de inicio, una a la vez. Esta es la mejor opción si no requiere que su servicio maneje múltiples solicitudes simultáneamente. Todo lo que necesita hacer es implementar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 que recibe la intención de cada solicitud de inicio para que pueda hacer el trabajo de fondo.</a:t>
            </a:r>
          </a:p>
          <a:p>
            <a:r>
              <a:rPr lang="es-AR" sz="1200" b="1" i="0" kern="1200" dirty="0">
                <a:solidFill>
                  <a:schemeClr val="tx1"/>
                </a:solidFill>
                <a:effectLst/>
                <a:latin typeface="+mn-lt"/>
                <a:ea typeface="+mn-ea"/>
                <a:cs typeface="+mn-cs"/>
              </a:rPr>
              <a:t>Diferencias</a:t>
            </a:r>
            <a:endParaRPr lang="es-AR" sz="1200" b="0" i="0" kern="1200" dirty="0">
              <a:solidFill>
                <a:schemeClr val="tx1"/>
              </a:solidFill>
              <a:effectLst/>
              <a:latin typeface="+mn-lt"/>
              <a:ea typeface="+mn-ea"/>
              <a:cs typeface="+mn-cs"/>
            </a:endParaRPr>
          </a:p>
          <a:p>
            <a:r>
              <a:rPr lang="es-AR" sz="1200" b="0" i="0" kern="1200" dirty="0">
                <a:solidFill>
                  <a:schemeClr val="tx1"/>
                </a:solidFill>
                <a:effectLst/>
                <a:latin typeface="+mn-lt"/>
                <a:ea typeface="+mn-ea"/>
                <a:cs typeface="+mn-cs"/>
              </a:rPr>
              <a:t>La clase de servicio utiliza el subproceso principal de la aplicación, mientras que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crea un subproceso de trabajo y utiliza ese subproceso para ejecutar el servicio.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crea una cola que pasa una intención a la vez a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 Por lo tanto, la implementación de un </a:t>
            </a:r>
            <a:r>
              <a:rPr lang="es-AR" sz="1200" b="0" i="0" kern="1200" dirty="0" err="1">
                <a:solidFill>
                  <a:schemeClr val="tx1"/>
                </a:solidFill>
                <a:effectLst/>
                <a:latin typeface="+mn-lt"/>
                <a:ea typeface="+mn-ea"/>
                <a:cs typeface="+mn-cs"/>
              </a:rPr>
              <a:t>multi-hilo</a:t>
            </a:r>
            <a:r>
              <a:rPr lang="es-AR" sz="1200" b="0" i="0" kern="1200" dirty="0">
                <a:solidFill>
                  <a:schemeClr val="tx1"/>
                </a:solidFill>
                <a:effectLst/>
                <a:latin typeface="+mn-lt"/>
                <a:ea typeface="+mn-ea"/>
                <a:cs typeface="+mn-cs"/>
              </a:rPr>
              <a:t> debe hacerse extendiendo la clase de servicio directamente. La clase de servicio necesita una parada manual usando </a:t>
            </a:r>
            <a:r>
              <a:rPr lang="es-AR" sz="1200" b="0" i="0" kern="1200" dirty="0" err="1">
                <a:solidFill>
                  <a:schemeClr val="tx1"/>
                </a:solidFill>
                <a:effectLst/>
                <a:latin typeface="+mn-lt"/>
                <a:ea typeface="+mn-ea"/>
                <a:cs typeface="+mn-cs"/>
              </a:rPr>
              <a:t>stopSelf</a:t>
            </a:r>
            <a:r>
              <a:rPr lang="es-AR" sz="1200" b="0" i="0" kern="1200" dirty="0">
                <a:solidFill>
                  <a:schemeClr val="tx1"/>
                </a:solidFill>
                <a:effectLst/>
                <a:latin typeface="+mn-lt"/>
                <a:ea typeface="+mn-ea"/>
                <a:cs typeface="+mn-cs"/>
              </a:rPr>
              <a:t> (). Mientras tanto,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se detiene automáticamente cuando no hay intención en cola.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implementa </a:t>
            </a:r>
            <a:r>
              <a:rPr lang="es-AR" sz="1200" b="0" i="0" kern="1200" dirty="0" err="1">
                <a:solidFill>
                  <a:schemeClr val="tx1"/>
                </a:solidFill>
                <a:effectLst/>
                <a:latin typeface="+mn-lt"/>
                <a:ea typeface="+mn-ea"/>
                <a:cs typeface="+mn-cs"/>
              </a:rPr>
              <a:t>onBind</a:t>
            </a:r>
            <a:r>
              <a:rPr lang="es-AR" sz="1200" b="0" i="0" kern="1200" dirty="0">
                <a:solidFill>
                  <a:schemeClr val="tx1"/>
                </a:solidFill>
                <a:effectLst/>
                <a:latin typeface="+mn-lt"/>
                <a:ea typeface="+mn-ea"/>
                <a:cs typeface="+mn-cs"/>
              </a:rPr>
              <a:t> () que devuelve </a:t>
            </a:r>
            <a:r>
              <a:rPr lang="es-AR" sz="1200" b="0" i="0" kern="1200" dirty="0" err="1">
                <a:solidFill>
                  <a:schemeClr val="tx1"/>
                </a:solidFill>
                <a:effectLst/>
                <a:latin typeface="+mn-lt"/>
                <a:ea typeface="+mn-ea"/>
                <a:cs typeface="+mn-cs"/>
              </a:rPr>
              <a:t>null</a:t>
            </a:r>
            <a:r>
              <a:rPr lang="es-AR" sz="1200" b="0" i="0" kern="1200" dirty="0">
                <a:solidFill>
                  <a:schemeClr val="tx1"/>
                </a:solidFill>
                <a:effectLst/>
                <a:latin typeface="+mn-lt"/>
                <a:ea typeface="+mn-ea"/>
                <a:cs typeface="+mn-cs"/>
              </a:rPr>
              <a:t>. Esto significa que el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no se puede enlazar de forma predeterminada. </a:t>
            </a:r>
            <a:r>
              <a:rPr lang="es-AR" sz="1200" b="0" i="0" kern="1200" dirty="0" err="1">
                <a:solidFill>
                  <a:schemeClr val="tx1"/>
                </a:solidFill>
                <a:effectLst/>
                <a:latin typeface="+mn-lt"/>
                <a:ea typeface="+mn-ea"/>
                <a:cs typeface="+mn-cs"/>
              </a:rPr>
              <a:t>IntentService</a:t>
            </a:r>
            <a:r>
              <a:rPr lang="es-AR" sz="1200" b="0" i="0" kern="1200" dirty="0">
                <a:solidFill>
                  <a:schemeClr val="tx1"/>
                </a:solidFill>
                <a:effectLst/>
                <a:latin typeface="+mn-lt"/>
                <a:ea typeface="+mn-ea"/>
                <a:cs typeface="+mn-cs"/>
              </a:rPr>
              <a:t> implementa </a:t>
            </a:r>
            <a:r>
              <a:rPr lang="es-AR" sz="1200" b="0" i="0" kern="1200" dirty="0" err="1">
                <a:solidFill>
                  <a:schemeClr val="tx1"/>
                </a:solidFill>
                <a:effectLst/>
                <a:latin typeface="+mn-lt"/>
                <a:ea typeface="+mn-ea"/>
                <a:cs typeface="+mn-cs"/>
              </a:rPr>
              <a:t>onStartCommand</a:t>
            </a:r>
            <a:r>
              <a:rPr lang="es-AR" sz="1200" b="0" i="0" kern="1200" dirty="0">
                <a:solidFill>
                  <a:schemeClr val="tx1"/>
                </a:solidFill>
                <a:effectLst/>
                <a:latin typeface="+mn-lt"/>
                <a:ea typeface="+mn-ea"/>
                <a:cs typeface="+mn-cs"/>
              </a:rPr>
              <a:t> () que envía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a:t>
            </a:r>
            <a:r>
              <a:rPr lang="es-AR" sz="1200" b="0" i="0" kern="1200" dirty="0" err="1">
                <a:solidFill>
                  <a:schemeClr val="tx1"/>
                </a:solidFill>
                <a:effectLst/>
                <a:latin typeface="+mn-lt"/>
                <a:ea typeface="+mn-ea"/>
                <a:cs typeface="+mn-cs"/>
              </a:rPr>
              <a:t>to</a:t>
            </a:r>
            <a:r>
              <a:rPr lang="es-AR" sz="1200" b="0" i="0" kern="1200" dirty="0">
                <a:solidFill>
                  <a:schemeClr val="tx1"/>
                </a:solidFill>
                <a:effectLst/>
                <a:latin typeface="+mn-lt"/>
                <a:ea typeface="+mn-ea"/>
                <a:cs typeface="+mn-cs"/>
              </a:rPr>
              <a:t> </a:t>
            </a:r>
            <a:r>
              <a:rPr lang="es-AR" sz="1200" b="0" i="0" kern="1200" dirty="0" err="1">
                <a:solidFill>
                  <a:schemeClr val="tx1"/>
                </a:solidFill>
                <a:effectLst/>
                <a:latin typeface="+mn-lt"/>
                <a:ea typeface="+mn-ea"/>
                <a:cs typeface="+mn-cs"/>
              </a:rPr>
              <a:t>queue</a:t>
            </a:r>
            <a:r>
              <a:rPr lang="es-AR" sz="1200" b="0" i="0" kern="1200" dirty="0">
                <a:solidFill>
                  <a:schemeClr val="tx1"/>
                </a:solidFill>
                <a:effectLst/>
                <a:latin typeface="+mn-lt"/>
                <a:ea typeface="+mn-ea"/>
                <a:cs typeface="+mn-cs"/>
              </a:rPr>
              <a:t> ya </a:t>
            </a:r>
            <a:r>
              <a:rPr lang="es-AR" sz="1200" b="0" i="0" kern="1200" dirty="0" err="1">
                <a:solidFill>
                  <a:schemeClr val="tx1"/>
                </a:solidFill>
                <a:effectLst/>
                <a:latin typeface="+mn-lt"/>
                <a:ea typeface="+mn-ea"/>
                <a:cs typeface="+mn-cs"/>
              </a:rPr>
              <a:t>onHandleIntent</a:t>
            </a:r>
            <a:r>
              <a:rPr lang="es-AR" sz="1200" b="0" i="0" kern="1200" dirty="0">
                <a:solidFill>
                  <a:schemeClr val="tx1"/>
                </a:solidFill>
                <a:effectLst/>
                <a:latin typeface="+mn-lt"/>
                <a:ea typeface="+mn-ea"/>
                <a:cs typeface="+mn-cs"/>
              </a:rPr>
              <a:t> ().</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48</a:t>
            </a:fld>
            <a:endParaRPr lang="es-AR"/>
          </a:p>
        </p:txBody>
      </p:sp>
    </p:spTree>
    <p:extLst>
      <p:ext uri="{BB962C8B-B14F-4D97-AF65-F5344CB8AC3E}">
        <p14:creationId xmlns:p14="http://schemas.microsoft.com/office/powerpoint/2010/main" val="18367233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B61BEF0D-F0BB-DE4B-95CE-6DB70DBA9567}" type="datetimeFigureOut">
              <a:rPr lang="en-US" smtClean="0"/>
              <a:pPr/>
              <a:t>9/18/2023</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870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06F1921-D432-4A1D-B397-988E133E9370}" type="datetimeFigureOut">
              <a:rPr lang="es-AR" smtClean="0"/>
              <a:t>18/9/2023</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extLst>
      <p:ext uri="{BB962C8B-B14F-4D97-AF65-F5344CB8AC3E}">
        <p14:creationId xmlns:p14="http://schemas.microsoft.com/office/powerpoint/2010/main" val="14086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5365810" y="5936188"/>
            <a:ext cx="2057400" cy="365125"/>
          </a:xfrm>
        </p:spPr>
        <p:txBody>
          <a:bodyPr/>
          <a:lstStyle/>
          <a:p>
            <a:fld id="{B61BEF0D-F0BB-DE4B-95CE-6DB70DBA9567}" type="datetimeFigureOut">
              <a:rPr lang="en-US" smtClean="0"/>
              <a:pPr/>
              <a:t>9/18/2023</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77171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426074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31638" y="3030009"/>
            <a:ext cx="3367045"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061129" y="3030009"/>
            <a:ext cx="3367044"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2956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879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62896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0DDF080-5E8C-48AD-84E5-6C08B304C14E}" type="datetimeFigureOut">
              <a:rPr lang="en-US" smtClean="0"/>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smtClean="0"/>
              <a:t>‹Nº›</a:t>
            </a:fld>
            <a:endParaRPr lang="en-US" dirty="0"/>
          </a:p>
        </p:txBody>
      </p:sp>
    </p:spTree>
    <p:extLst>
      <p:ext uri="{BB962C8B-B14F-4D97-AF65-F5344CB8AC3E}">
        <p14:creationId xmlns:p14="http://schemas.microsoft.com/office/powerpoint/2010/main" val="15835769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3060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5423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51778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‹Nº›</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706928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97155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35828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smtClean="0"/>
              <a:pPr/>
              <a:t>9/18/2023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31701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9/18/2023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‹Nº›</a:t>
            </a:fld>
            <a:endParaRPr lang="en-US" dirty="0"/>
          </a:p>
        </p:txBody>
      </p:sp>
    </p:spTree>
    <p:extLst>
      <p:ext uri="{BB962C8B-B14F-4D97-AF65-F5344CB8AC3E}">
        <p14:creationId xmlns:p14="http://schemas.microsoft.com/office/powerpoint/2010/main" val="3004903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B61BEF0D-F0BB-DE4B-95CE-6DB70DBA9567}" type="datetimeFigureOut">
              <a:rPr lang="en-US" smtClean="0"/>
              <a:pPr/>
              <a:t>9/18/2023</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26824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9/18/2023</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31234733"/>
      </p:ext>
    </p:extLst>
  </p:cSld>
  <p:clrMap bg1="dk1" tx1="lt1" bg2="dk2" tx2="lt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https://developer.android.com/docs/"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14.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4.png"/><Relationship Id="rId9" Type="http://schemas.microsoft.com/office/2007/relationships/diagramDrawing" Target="../diagrams/drawing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developer.android.com/studio/write/annotations#thread-annotations" TargetMode="Externa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developer.android.com/guide/practices/responsiveness.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2.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hyperlink" Target="https://developer.android.com/reference/android/app/Activity.html#onStart()" TargetMode="External"/><Relationship Id="rId7" Type="http://schemas.openxmlformats.org/officeDocument/2006/relationships/hyperlink" Target="https://developer.android.com/reference/java/lang/Thread.html" TargetMode="External"/><Relationship Id="rId2" Type="http://schemas.openxmlformats.org/officeDocument/2006/relationships/hyperlink" Target="https://developer.android.com/reference/android/app/Activity.html#onCreate(android.os.Bundle)" TargetMode="External"/><Relationship Id="rId1" Type="http://schemas.openxmlformats.org/officeDocument/2006/relationships/slideLayout" Target="../slideLayouts/slideLayout2.xml"/><Relationship Id="rId6" Type="http://schemas.openxmlformats.org/officeDocument/2006/relationships/hyperlink" Target="https://developer.android.com/reference/android/os/HandlerThread.html" TargetMode="External"/><Relationship Id="rId5" Type="http://schemas.openxmlformats.org/officeDocument/2006/relationships/hyperlink" Target="https://developer.android.com/reference/android/os/AsyncTask.html" TargetMode="External"/><Relationship Id="rId4" Type="http://schemas.openxmlformats.org/officeDocument/2006/relationships/hyperlink" Target="https://developer.android.com/reference/android/app/Activity.html#onStop()"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1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14.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14.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14.pn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14.pn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1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14.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14.pn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CustomShape 1"/>
          <p:cNvSpPr/>
          <p:nvPr/>
        </p:nvSpPr>
        <p:spPr>
          <a:xfrm>
            <a:off x="171450" y="3562826"/>
            <a:ext cx="8743950" cy="1201317"/>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gn="ctr" defTabSz="949879">
              <a:spcAft>
                <a:spcPts val="636"/>
              </a:spcAft>
            </a:pPr>
            <a:r>
              <a:rPr lang="es-AR" sz="2800" kern="1200" dirty="0">
                <a:solidFill>
                  <a:srgbClr val="EEECE1"/>
                </a:solidFill>
                <a:latin typeface="Calibri (Cuerpo)"/>
              </a:rPr>
              <a:t>Introducción al desarrollo de aplicaciones para el sistema operativo Android</a:t>
            </a:r>
            <a:endParaRPr lang="es-AR" sz="2800" strike="noStrike" dirty="0">
              <a:solidFill>
                <a:srgbClr val="EEECE1"/>
              </a:solidFill>
              <a:latin typeface="Calibri (Cuerpo)"/>
              <a:ea typeface="DejaVu Sans"/>
            </a:endParaRPr>
          </a:p>
        </p:txBody>
      </p:sp>
      <p:sp>
        <p:nvSpPr>
          <p:cNvPr id="76" name="CustomShape 2"/>
          <p:cNvSpPr/>
          <p:nvPr/>
        </p:nvSpPr>
        <p:spPr>
          <a:xfrm>
            <a:off x="171450" y="2116476"/>
            <a:ext cx="8743950" cy="890809"/>
          </a:xfrm>
          <a:prstGeom prst="rect">
            <a:avLst/>
          </a:prstGeom>
          <a:noFill/>
          <a:ln w="6480">
            <a:noFill/>
          </a:ln>
        </p:spPr>
        <p:style>
          <a:lnRef idx="0">
            <a:srgbClr val="FFFFFF"/>
          </a:lnRef>
          <a:fillRef idx="0">
            <a:srgbClr val="FFFFFF"/>
          </a:fillRef>
          <a:effectRef idx="0">
            <a:srgbClr val="FFFFFF"/>
          </a:effectRef>
          <a:fontRef idx="minor"/>
        </p:style>
        <p:txBody>
          <a:bodyPr lIns="90000" tIns="45000" rIns="90000" bIns="45000" anchor="b"/>
          <a:lstStyle/>
          <a:p>
            <a:pPr algn="ctr" defTabSz="949879">
              <a:spcAft>
                <a:spcPts val="636"/>
              </a:spcAft>
            </a:pPr>
            <a:r>
              <a:rPr lang="es-AR" sz="4986" kern="1200" dirty="0">
                <a:solidFill>
                  <a:srgbClr val="DBDBDB"/>
                </a:solidFill>
                <a:latin typeface="Constantia"/>
                <a:ea typeface="+mn-ea"/>
                <a:cs typeface="+mn-cs"/>
              </a:rPr>
              <a:t>Sistemas Embebidos Android</a:t>
            </a:r>
            <a:endParaRPr lang="es-AR" sz="4800" strike="noStrike" dirty="0">
              <a:solidFill>
                <a:srgbClr val="DBDBDB"/>
              </a:solidFill>
              <a:latin typeface="Constantia"/>
              <a:ea typeface="DejaVu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3" name="Picture 82">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5" name="Picture 84">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87" name="Picture 86">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89" name="Rectangle 88">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1" name="Rectangle 90">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93" name="Rectangle 92">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8103"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Picture 94">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8" name="CustomShape 2"/>
          <p:cNvSpPr/>
          <p:nvPr/>
        </p:nvSpPr>
        <p:spPr>
          <a:xfrm>
            <a:off x="510241" y="321733"/>
            <a:ext cx="6942425" cy="845983"/>
          </a:xfrm>
          <a:prstGeom prst="rect">
            <a:avLst/>
          </a:prstGeom>
          <a:effectLst>
            <a:outerShdw blurRad="88900" dist="38100" dir="2700000" algn="tl" rotWithShape="0">
              <a:prstClr val="black">
                <a:alpha val="30000"/>
              </a:prstClr>
            </a:outerShdw>
          </a:effectLst>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defTabSz="914400">
              <a:lnSpc>
                <a:spcPct val="90000"/>
              </a:lnSpc>
              <a:spcBef>
                <a:spcPct val="0"/>
              </a:spcBef>
              <a:spcAft>
                <a:spcPts val="600"/>
              </a:spcAft>
            </a:pPr>
            <a:r>
              <a:rPr lang="en-US" sz="3600" strike="noStrike">
                <a:latin typeface="+mj-lt"/>
                <a:ea typeface="+mj-ea"/>
                <a:cs typeface="+mj-cs"/>
              </a:rPr>
              <a:t>Temas del día</a:t>
            </a:r>
          </a:p>
        </p:txBody>
      </p:sp>
      <p:pic>
        <p:nvPicPr>
          <p:cNvPr id="97" name="Picture 96">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2846786"/>
            <a:ext cx="1202248" cy="144270"/>
          </a:xfrm>
          <a:prstGeom prst="rect">
            <a:avLst/>
          </a:prstGeom>
        </p:spPr>
      </p:pic>
      <p:pic>
        <p:nvPicPr>
          <p:cNvPr id="99" name="Picture 98">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51041"/>
            <a:ext cx="7452665" cy="321164"/>
          </a:xfrm>
          <a:prstGeom prst="rect">
            <a:avLst/>
          </a:prstGeom>
        </p:spPr>
      </p:pic>
      <p:sp>
        <p:nvSpPr>
          <p:cNvPr id="101" name="Rectangle 100">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7452665"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CustomShape 1"/>
          <p:cNvSpPr/>
          <p:nvPr/>
        </p:nvSpPr>
        <p:spPr>
          <a:xfrm>
            <a:off x="313480" y="1719687"/>
            <a:ext cx="6450792" cy="382981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t">
            <a:noAutofit/>
          </a:bodyPr>
          <a:lstStyle/>
          <a:p>
            <a:pPr indent="-228600" defTabSz="914400">
              <a:lnSpc>
                <a:spcPct val="150000"/>
              </a:lnSpc>
              <a:spcAft>
                <a:spcPts val="600"/>
              </a:spcAft>
              <a:buSzPct val="85000"/>
              <a:buFont typeface="Arial" panose="020B0604020202020204" pitchFamily="34" charset="0"/>
              <a:buChar char="•"/>
            </a:pPr>
            <a:r>
              <a:rPr lang="en-US" sz="2000" strike="noStrike" dirty="0" err="1">
                <a:solidFill>
                  <a:srgbClr val="FFFFFF"/>
                </a:solidFill>
              </a:rPr>
              <a:t>Introducción</a:t>
            </a:r>
            <a:endParaRPr lang="en-US" sz="2000" strike="noStrike" dirty="0">
              <a:solidFill>
                <a:srgbClr val="FFFFFF"/>
              </a:solidFill>
            </a:endParaRPr>
          </a:p>
          <a:p>
            <a:pPr indent="-228600" defTabSz="914400">
              <a:lnSpc>
                <a:spcPct val="150000"/>
              </a:lnSpc>
              <a:spcAft>
                <a:spcPts val="600"/>
              </a:spcAft>
              <a:buSzPct val="85000"/>
              <a:buFont typeface="Arial" panose="020B0604020202020204" pitchFamily="34" charset="0"/>
              <a:buChar char="•"/>
            </a:pPr>
            <a:r>
              <a:rPr lang="en-US" sz="2000" dirty="0" err="1">
                <a:solidFill>
                  <a:srgbClr val="FFFFFF"/>
                </a:solidFill>
              </a:rPr>
              <a:t>Arquitectura</a:t>
            </a:r>
            <a:r>
              <a:rPr lang="en-US" sz="2000" dirty="0">
                <a:solidFill>
                  <a:srgbClr val="FFFFFF"/>
                </a:solidFill>
              </a:rPr>
              <a:t> Android</a:t>
            </a:r>
            <a:endParaRPr lang="en-US" sz="2000" strike="noStrike" dirty="0">
              <a:solidFill>
                <a:srgbClr val="FFFFFF"/>
              </a:solidFill>
            </a:endParaRPr>
          </a:p>
          <a:p>
            <a:pPr indent="-228600" defTabSz="914400">
              <a:lnSpc>
                <a:spcPct val="150000"/>
              </a:lnSpc>
              <a:spcAft>
                <a:spcPts val="600"/>
              </a:spcAft>
              <a:buSzPct val="85000"/>
              <a:buFont typeface="Arial" panose="020B0604020202020204" pitchFamily="34" charset="0"/>
              <a:buChar char="•"/>
            </a:pPr>
            <a:r>
              <a:rPr lang="en-US" altLang="es-AR" sz="2000" strike="noStrike" dirty="0" err="1">
                <a:solidFill>
                  <a:srgbClr val="FFFFFF"/>
                </a:solidFill>
              </a:rPr>
              <a:t>Componentes</a:t>
            </a:r>
            <a:r>
              <a:rPr lang="en-US" altLang="es-AR" sz="2000" strike="noStrike" dirty="0">
                <a:solidFill>
                  <a:srgbClr val="FFFFFF"/>
                </a:solidFill>
              </a:rPr>
              <a:t> </a:t>
            </a:r>
            <a:r>
              <a:rPr lang="en-US" altLang="es-AR" sz="2000" strike="noStrike" dirty="0" err="1">
                <a:solidFill>
                  <a:srgbClr val="FFFFFF"/>
                </a:solidFill>
              </a:rPr>
              <a:t>esenciales</a:t>
            </a:r>
            <a:r>
              <a:rPr lang="en-US" altLang="es-AR" sz="2000" strike="noStrike" dirty="0">
                <a:solidFill>
                  <a:srgbClr val="FFFFFF"/>
                </a:solidFill>
              </a:rPr>
              <a:t> de </a:t>
            </a:r>
            <a:r>
              <a:rPr lang="en-US" altLang="es-AR" sz="2000" strike="noStrike" dirty="0" err="1">
                <a:solidFill>
                  <a:srgbClr val="FFFFFF"/>
                </a:solidFill>
              </a:rPr>
              <a:t>una</a:t>
            </a:r>
            <a:r>
              <a:rPr lang="en-US" altLang="es-AR" sz="2000" strike="noStrike" dirty="0">
                <a:solidFill>
                  <a:srgbClr val="FFFFFF"/>
                </a:solidFill>
              </a:rPr>
              <a:t> </a:t>
            </a:r>
            <a:r>
              <a:rPr lang="en-US" altLang="es-AR" sz="2000" strike="noStrike" dirty="0" err="1">
                <a:solidFill>
                  <a:srgbClr val="FFFFFF"/>
                </a:solidFill>
              </a:rPr>
              <a:t>aplicación</a:t>
            </a:r>
            <a:endParaRPr lang="en-US" sz="2000" dirty="0">
              <a:solidFill>
                <a:srgbClr val="FFFFFF"/>
              </a:solidFill>
              <a:sym typeface="+mn-ea"/>
            </a:endParaRPr>
          </a:p>
          <a:p>
            <a:pPr indent="-228600" defTabSz="914400">
              <a:lnSpc>
                <a:spcPct val="150000"/>
              </a:lnSpc>
              <a:spcAft>
                <a:spcPts val="600"/>
              </a:spcAft>
              <a:buSzPct val="85000"/>
              <a:buFont typeface="Arial" panose="020B0604020202020204" pitchFamily="34" charset="0"/>
              <a:buChar char="•"/>
            </a:pPr>
            <a:r>
              <a:rPr lang="en-US" sz="2000" dirty="0">
                <a:solidFill>
                  <a:srgbClr val="FFFFFF"/>
                </a:solidFill>
                <a:sym typeface="+mn-ea"/>
              </a:rPr>
              <a:t>Tareas </a:t>
            </a:r>
            <a:r>
              <a:rPr lang="en-US" sz="2000" dirty="0" err="1">
                <a:solidFill>
                  <a:srgbClr val="FFFFFF"/>
                </a:solidFill>
                <a:sym typeface="+mn-ea"/>
              </a:rPr>
              <a:t>en</a:t>
            </a:r>
            <a:r>
              <a:rPr lang="en-US" sz="2000" dirty="0">
                <a:solidFill>
                  <a:srgbClr val="FFFFFF"/>
                </a:solidFill>
                <a:sym typeface="+mn-ea"/>
              </a:rPr>
              <a:t> </a:t>
            </a:r>
            <a:r>
              <a:rPr lang="en-US" sz="2000" dirty="0" err="1">
                <a:solidFill>
                  <a:srgbClr val="FFFFFF"/>
                </a:solidFill>
                <a:sym typeface="+mn-ea"/>
              </a:rPr>
              <a:t>segundo</a:t>
            </a:r>
            <a:r>
              <a:rPr lang="en-US" sz="2000" dirty="0">
                <a:solidFill>
                  <a:srgbClr val="FFFFFF"/>
                </a:solidFill>
                <a:sym typeface="+mn-ea"/>
              </a:rPr>
              <a:t> </a:t>
            </a:r>
            <a:r>
              <a:rPr lang="en-US" sz="2000" dirty="0" err="1">
                <a:solidFill>
                  <a:srgbClr val="FFFFFF"/>
                </a:solidFill>
                <a:sym typeface="+mn-ea"/>
              </a:rPr>
              <a:t>plano</a:t>
            </a:r>
            <a:endParaRPr lang="en-US" sz="2000" dirty="0">
              <a:solidFill>
                <a:srgbClr val="FFFFFF"/>
              </a:solidFill>
              <a:sym typeface="+mn-ea"/>
            </a:endParaRPr>
          </a:p>
          <a:p>
            <a:pPr indent="-228600" defTabSz="914400">
              <a:lnSpc>
                <a:spcPct val="150000"/>
              </a:lnSpc>
              <a:spcAft>
                <a:spcPts val="600"/>
              </a:spcAft>
              <a:buSzPct val="85000"/>
              <a:buFont typeface="Arial" panose="020B0604020202020204" pitchFamily="34" charset="0"/>
              <a:buChar char="•"/>
            </a:pPr>
            <a:r>
              <a:rPr lang="en-US" sz="2000" dirty="0" err="1">
                <a:solidFill>
                  <a:srgbClr val="FFFFFF"/>
                </a:solidFill>
                <a:sym typeface="+mn-ea"/>
              </a:rPr>
              <a:t>Introducción</a:t>
            </a:r>
            <a:r>
              <a:rPr lang="en-US" sz="2000" dirty="0">
                <a:solidFill>
                  <a:srgbClr val="FFFFFF"/>
                </a:solidFill>
                <a:sym typeface="+mn-ea"/>
              </a:rPr>
              <a:t> al </a:t>
            </a:r>
            <a:r>
              <a:rPr lang="en-US" sz="2000" dirty="0" err="1">
                <a:solidFill>
                  <a:srgbClr val="FFFFFF"/>
                </a:solidFill>
                <a:sym typeface="+mn-ea"/>
              </a:rPr>
              <a:t>ndk</a:t>
            </a:r>
            <a:r>
              <a:rPr lang="en-US" sz="2000" dirty="0">
                <a:solidFill>
                  <a:srgbClr val="FFFFFF"/>
                </a:solidFill>
                <a:sym typeface="+mn-ea"/>
              </a:rPr>
              <a:t>/cross </a:t>
            </a:r>
            <a:r>
              <a:rPr lang="en-US" sz="2000" dirty="0" err="1">
                <a:solidFill>
                  <a:srgbClr val="FFFFFF"/>
                </a:solidFill>
                <a:sym typeface="+mn-ea"/>
              </a:rPr>
              <a:t>compilación</a:t>
            </a:r>
            <a:endParaRPr lang="en-US" altLang="es-AR" sz="2000" strike="noStrike" dirty="0">
              <a:solidFill>
                <a:srgbClr val="FFFFFF"/>
              </a:solidFill>
            </a:endParaRPr>
          </a:p>
          <a:p>
            <a:pPr indent="-228600" defTabSz="914400">
              <a:lnSpc>
                <a:spcPct val="150000"/>
              </a:lnSpc>
              <a:spcAft>
                <a:spcPts val="600"/>
              </a:spcAft>
              <a:buSzPct val="85000"/>
              <a:buFont typeface="Arial" panose="020B0604020202020204" pitchFamily="34" charset="0"/>
              <a:buChar char="•"/>
            </a:pPr>
            <a:r>
              <a:rPr lang="en-US" altLang="es-AR" sz="2000" strike="noStrike" dirty="0" err="1">
                <a:solidFill>
                  <a:srgbClr val="FFFFFF"/>
                </a:solidFill>
              </a:rPr>
              <a:t>Consola</a:t>
            </a:r>
            <a:r>
              <a:rPr lang="en-US" altLang="es-AR" sz="2000" strike="noStrike" dirty="0">
                <a:solidFill>
                  <a:srgbClr val="FFFFFF"/>
                </a:solidFill>
              </a:rPr>
              <a:t> - </a:t>
            </a:r>
            <a:r>
              <a:rPr lang="en-US" altLang="es-AR" sz="2000" strike="noStrike" dirty="0" err="1">
                <a:solidFill>
                  <a:srgbClr val="FFFFFF"/>
                </a:solidFill>
              </a:rPr>
              <a:t>usando</a:t>
            </a:r>
            <a:r>
              <a:rPr lang="en-US" altLang="es-AR" sz="2000" strike="noStrike" dirty="0">
                <a:solidFill>
                  <a:srgbClr val="FFFFFF"/>
                </a:solidFill>
              </a:rPr>
              <a:t> </a:t>
            </a:r>
            <a:r>
              <a:rPr lang="en-US" altLang="es-AR" sz="2000" strike="noStrike" dirty="0" err="1">
                <a:solidFill>
                  <a:srgbClr val="FFFFFF"/>
                </a:solidFill>
              </a:rPr>
              <a:t>el</a:t>
            </a:r>
            <a:r>
              <a:rPr lang="en-US" altLang="es-AR" sz="2000" strike="noStrike" dirty="0">
                <a:solidFill>
                  <a:srgbClr val="FFFFFF"/>
                </a:solidFill>
              </a:rPr>
              <a:t> ADB</a:t>
            </a:r>
            <a:endParaRPr lang="en-US" altLang="es-AR" sz="2000" dirty="0">
              <a:solidFill>
                <a:srgbClr val="FFFFFF"/>
              </a:solidFill>
            </a:endParaRPr>
          </a:p>
          <a:p>
            <a:pPr indent="-228600" defTabSz="914400">
              <a:lnSpc>
                <a:spcPct val="150000"/>
              </a:lnSpc>
              <a:spcAft>
                <a:spcPts val="600"/>
              </a:spcAft>
              <a:buSzPct val="85000"/>
              <a:buFont typeface="Arial" panose="020B0604020202020204" pitchFamily="34" charset="0"/>
              <a:buChar char="•"/>
            </a:pPr>
            <a:r>
              <a:rPr lang="en-US" altLang="es-AR" sz="2000" strike="noStrike" dirty="0" err="1">
                <a:solidFill>
                  <a:srgbClr val="FFFFFF"/>
                </a:solidFill>
              </a:rPr>
              <a:t>Ejemplo</a:t>
            </a:r>
            <a:r>
              <a:rPr lang="en-US" altLang="es-AR" sz="2000" strike="noStrike" dirty="0">
                <a:solidFill>
                  <a:srgbClr val="FFFFFF"/>
                </a:solidFill>
              </a:rPr>
              <a:t> </a:t>
            </a:r>
            <a:r>
              <a:rPr lang="en-US" altLang="es-AR" sz="2000" strike="noStrike" dirty="0" err="1">
                <a:solidFill>
                  <a:srgbClr val="FFFFFF"/>
                </a:solidFill>
              </a:rPr>
              <a:t>Ciclo</a:t>
            </a:r>
            <a:r>
              <a:rPr lang="en-US" altLang="es-AR" sz="2000" strike="noStrike" dirty="0">
                <a:solidFill>
                  <a:srgbClr val="FFFFFF"/>
                </a:solidFill>
              </a:rPr>
              <a:t> de Vida</a:t>
            </a:r>
          </a:p>
        </p:txBody>
      </p:sp>
      <p:sp>
        <p:nvSpPr>
          <p:cNvPr id="103" name="Rectangle 102">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148944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08" name="Picture 20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10" name="Picture 209">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12" name="Picture 211">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14" name="Rectangle 213">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6" name="Rectangle 215">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18" name="Rectangle 217">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0" name="Picture 219">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222" name="Picture 221">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224" name="Rectangle 223">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CustomShape 2">
            <a:extLst>
              <a:ext uri="{FF2B5EF4-FFF2-40B4-BE49-F238E27FC236}">
                <a16:creationId xmlns:a16="http://schemas.microsoft.com/office/drawing/2014/main" id="{D7E8387C-0161-4E5F-8DD4-06DED49BE4C2}"/>
              </a:ext>
            </a:extLst>
          </p:cNvPr>
          <p:cNvSpPr/>
          <p:nvPr/>
        </p:nvSpPr>
        <p:spPr>
          <a:xfrm>
            <a:off x="510240" y="753228"/>
            <a:ext cx="7210396"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3600" strike="noStrike">
                <a:solidFill>
                  <a:srgbClr val="FFFFFF"/>
                </a:solidFill>
                <a:latin typeface="+mj-lt"/>
                <a:ea typeface="+mj-ea"/>
                <a:cs typeface="+mj-cs"/>
              </a:rPr>
              <a:t>Entorno de Desarrollo</a:t>
            </a:r>
          </a:p>
          <a:p>
            <a:pPr defTabSz="914400">
              <a:lnSpc>
                <a:spcPct val="90000"/>
              </a:lnSpc>
              <a:spcBef>
                <a:spcPct val="0"/>
              </a:spcBef>
              <a:spcAft>
                <a:spcPts val="600"/>
              </a:spcAft>
            </a:pPr>
            <a:endParaRPr lang="en-US" sz="3600" strike="noStrike">
              <a:solidFill>
                <a:srgbClr val="FFFFFF"/>
              </a:solidFill>
              <a:latin typeface="+mj-lt"/>
              <a:ea typeface="+mj-ea"/>
              <a:cs typeface="+mj-cs"/>
            </a:endParaRPr>
          </a:p>
        </p:txBody>
      </p:sp>
      <p:pic>
        <p:nvPicPr>
          <p:cNvPr id="226" name="Picture 225">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28" name="Rectangle 227">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30" name="Picture 229">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232" name="Rectangle 231">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CustomShape 1"/>
          <p:cNvSpPr/>
          <p:nvPr/>
        </p:nvSpPr>
        <p:spPr>
          <a:xfrm>
            <a:off x="510241" y="2437831"/>
            <a:ext cx="6835517" cy="315030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ormAutofit/>
          </a:bodyPr>
          <a:lstStyle/>
          <a:p>
            <a:pPr indent="-228600" defTabSz="914400">
              <a:lnSpc>
                <a:spcPct val="90000"/>
              </a:lnSpc>
              <a:spcAft>
                <a:spcPts val="600"/>
              </a:spcAft>
              <a:buSzPct val="85000"/>
              <a:buFont typeface="Arial" panose="020B0604020202020204" pitchFamily="34" charset="0"/>
              <a:buChar char="•"/>
            </a:pPr>
            <a:r>
              <a:rPr lang="en-US" sz="1700" strike="noStrike" dirty="0">
                <a:solidFill>
                  <a:srgbClr val="FFFFFF"/>
                </a:solidFill>
              </a:rPr>
              <a:t> Los principals IDEs para </a:t>
            </a:r>
            <a:r>
              <a:rPr lang="en-US" sz="1700" strike="noStrike" dirty="0" err="1">
                <a:solidFill>
                  <a:srgbClr val="FFFFFF"/>
                </a:solidFill>
              </a:rPr>
              <a:t>el</a:t>
            </a:r>
            <a:r>
              <a:rPr lang="en-US" sz="1700" strike="noStrike" dirty="0">
                <a:solidFill>
                  <a:srgbClr val="FFFFFF"/>
                </a:solidFill>
              </a:rPr>
              <a:t> </a:t>
            </a:r>
            <a:r>
              <a:rPr lang="en-US" sz="1700" strike="noStrike" dirty="0" err="1">
                <a:solidFill>
                  <a:srgbClr val="FFFFFF"/>
                </a:solidFill>
              </a:rPr>
              <a:t>desarrollo</a:t>
            </a:r>
            <a:r>
              <a:rPr lang="en-US" sz="1700" strike="noStrike" dirty="0">
                <a:solidFill>
                  <a:srgbClr val="FFFFFF"/>
                </a:solidFill>
              </a:rPr>
              <a:t> de </a:t>
            </a:r>
            <a:r>
              <a:rPr lang="en-US" sz="1700" strike="noStrike" dirty="0" err="1">
                <a:solidFill>
                  <a:srgbClr val="FFFFFF"/>
                </a:solidFill>
              </a:rPr>
              <a:t>aplicaciones</a:t>
            </a:r>
            <a:r>
              <a:rPr lang="en-US" sz="1700" strike="noStrike" dirty="0">
                <a:solidFill>
                  <a:srgbClr val="FFFFFF"/>
                </a:solidFill>
              </a:rPr>
              <a:t> Android son:</a:t>
            </a:r>
          </a:p>
          <a:p>
            <a:pPr lvl="1" indent="-228600" defTabSz="914400">
              <a:lnSpc>
                <a:spcPct val="90000"/>
              </a:lnSpc>
              <a:spcAft>
                <a:spcPts val="600"/>
              </a:spcAft>
              <a:buSzPct val="85000"/>
              <a:buFont typeface="Arial" panose="020B0604020202020204" pitchFamily="34" charset="0"/>
              <a:buChar char="•"/>
            </a:pPr>
            <a:r>
              <a:rPr lang="en-US" altLang="es-AR" sz="1700" dirty="0">
                <a:solidFill>
                  <a:srgbClr val="FFFFFF"/>
                </a:solidFill>
              </a:rPr>
              <a:t>Eclipse: IDE </a:t>
            </a:r>
            <a:r>
              <a:rPr lang="en-US" altLang="es-AR" sz="1700" dirty="0" err="1">
                <a:solidFill>
                  <a:srgbClr val="FFFFFF"/>
                </a:solidFill>
              </a:rPr>
              <a:t>muy</a:t>
            </a:r>
            <a:r>
              <a:rPr lang="en-US" altLang="es-AR" sz="1700" dirty="0">
                <a:solidFill>
                  <a:srgbClr val="FFFFFF"/>
                </a:solidFill>
              </a:rPr>
              <a:t> </a:t>
            </a:r>
            <a:r>
              <a:rPr lang="en-US" altLang="es-AR" sz="1700" dirty="0" err="1">
                <a:solidFill>
                  <a:srgbClr val="FFFFFF"/>
                </a:solidFill>
              </a:rPr>
              <a:t>versátil</a:t>
            </a:r>
            <a:r>
              <a:rPr lang="en-US" altLang="es-AR" sz="1700" dirty="0">
                <a:solidFill>
                  <a:srgbClr val="FFFFFF"/>
                </a:solidFill>
              </a:rPr>
              <a:t>, con </a:t>
            </a:r>
            <a:r>
              <a:rPr lang="en-US" altLang="es-AR" sz="1700" dirty="0" err="1">
                <a:solidFill>
                  <a:srgbClr val="FFFFFF"/>
                </a:solidFill>
              </a:rPr>
              <a:t>mucho</a:t>
            </a:r>
            <a:r>
              <a:rPr lang="en-US" altLang="es-AR" sz="1700" dirty="0">
                <a:solidFill>
                  <a:srgbClr val="FFFFFF"/>
                </a:solidFill>
              </a:rPr>
              <a:t> </a:t>
            </a:r>
            <a:r>
              <a:rPr lang="en-US" altLang="es-AR" sz="1700" dirty="0" err="1">
                <a:solidFill>
                  <a:srgbClr val="FFFFFF"/>
                </a:solidFill>
              </a:rPr>
              <a:t>soporte</a:t>
            </a:r>
            <a:r>
              <a:rPr lang="en-US" altLang="es-AR" sz="1700" dirty="0">
                <a:solidFill>
                  <a:srgbClr val="FFFFFF"/>
                </a:solidFill>
              </a:rPr>
              <a:t> y </a:t>
            </a:r>
            <a:r>
              <a:rPr lang="en-US" altLang="es-AR" sz="1700" dirty="0" err="1">
                <a:solidFill>
                  <a:srgbClr val="FFFFFF"/>
                </a:solidFill>
              </a:rPr>
              <a:t>sumamente</a:t>
            </a:r>
            <a:r>
              <a:rPr lang="en-US" altLang="es-AR" sz="1700" dirty="0">
                <a:solidFill>
                  <a:srgbClr val="FFFFFF"/>
                </a:solidFill>
              </a:rPr>
              <a:t> </a:t>
            </a:r>
            <a:r>
              <a:rPr lang="en-US" altLang="es-AR" sz="1700" dirty="0" err="1">
                <a:solidFill>
                  <a:srgbClr val="FFFFFF"/>
                </a:solidFill>
              </a:rPr>
              <a:t>conocido</a:t>
            </a:r>
            <a:r>
              <a:rPr lang="en-US" altLang="es-AR" sz="1700" dirty="0">
                <a:solidFill>
                  <a:srgbClr val="FFFFFF"/>
                </a:solidFill>
              </a:rPr>
              <a:t>.</a:t>
            </a:r>
          </a:p>
          <a:p>
            <a:pPr lvl="1" indent="-228600" defTabSz="914400">
              <a:lnSpc>
                <a:spcPct val="90000"/>
              </a:lnSpc>
              <a:spcAft>
                <a:spcPts val="600"/>
              </a:spcAft>
              <a:buSzPct val="85000"/>
              <a:buFont typeface="Arial" panose="020B0604020202020204" pitchFamily="34" charset="0"/>
              <a:buChar char="•"/>
            </a:pPr>
            <a:r>
              <a:rPr lang="en-US" altLang="es-AR" sz="1700" strike="noStrike" dirty="0">
                <a:solidFill>
                  <a:srgbClr val="FFFFFF"/>
                </a:solidFill>
              </a:rPr>
              <a:t>Android Studio: IDE </a:t>
            </a:r>
            <a:r>
              <a:rPr lang="en-US" altLang="es-AR" sz="1700" strike="noStrike" dirty="0" err="1">
                <a:solidFill>
                  <a:srgbClr val="FFFFFF"/>
                </a:solidFill>
              </a:rPr>
              <a:t>dedicado</a:t>
            </a:r>
            <a:r>
              <a:rPr lang="en-US" altLang="es-AR" sz="1700" strike="noStrike" dirty="0">
                <a:solidFill>
                  <a:srgbClr val="FFFFFF"/>
                </a:solidFill>
              </a:rPr>
              <a:t> solo al </a:t>
            </a:r>
            <a:r>
              <a:rPr lang="en-US" altLang="es-AR" sz="1700" strike="noStrike" dirty="0" err="1">
                <a:solidFill>
                  <a:srgbClr val="FFFFFF"/>
                </a:solidFill>
              </a:rPr>
              <a:t>desarrollo</a:t>
            </a:r>
            <a:r>
              <a:rPr lang="en-US" altLang="es-AR" sz="1700" strike="noStrike" dirty="0">
                <a:solidFill>
                  <a:srgbClr val="FFFFFF"/>
                </a:solidFill>
              </a:rPr>
              <a:t> </a:t>
            </a:r>
            <a:r>
              <a:rPr lang="en-US" altLang="es-AR" sz="1700" strike="noStrike" dirty="0" err="1">
                <a:solidFill>
                  <a:srgbClr val="FFFFFF"/>
                </a:solidFill>
              </a:rPr>
              <a:t>sobre</a:t>
            </a:r>
            <a:r>
              <a:rPr lang="en-US" altLang="es-AR" sz="1700" strike="noStrike" dirty="0">
                <a:solidFill>
                  <a:srgbClr val="FFFFFF"/>
                </a:solidFill>
              </a:rPr>
              <a:t> Android. </a:t>
            </a:r>
            <a:r>
              <a:rPr lang="en-US" altLang="es-AR" sz="1700" strike="noStrike" dirty="0" err="1">
                <a:solidFill>
                  <a:srgbClr val="FFFFFF"/>
                </a:solidFill>
              </a:rPr>
              <a:t>Requiere</a:t>
            </a:r>
            <a:r>
              <a:rPr lang="en-US" altLang="es-AR" sz="1700" strike="noStrike" dirty="0">
                <a:solidFill>
                  <a:srgbClr val="FFFFFF"/>
                </a:solidFill>
              </a:rPr>
              <a:t> de un </a:t>
            </a:r>
            <a:r>
              <a:rPr lang="en-US" altLang="es-AR" sz="1700" strike="noStrike" dirty="0" err="1">
                <a:solidFill>
                  <a:srgbClr val="FFFFFF"/>
                </a:solidFill>
              </a:rPr>
              <a:t>equipo</a:t>
            </a:r>
            <a:r>
              <a:rPr lang="en-US" altLang="es-AR" sz="1700" strike="noStrike" dirty="0">
                <a:solidFill>
                  <a:srgbClr val="FFFFFF"/>
                </a:solidFill>
              </a:rPr>
              <a:t> con </a:t>
            </a:r>
            <a:r>
              <a:rPr lang="en-US" altLang="es-AR" sz="1700" strike="noStrike" dirty="0" err="1">
                <a:solidFill>
                  <a:srgbClr val="FFFFFF"/>
                </a:solidFill>
              </a:rPr>
              <a:t>muchos</a:t>
            </a:r>
            <a:r>
              <a:rPr lang="en-US" altLang="es-AR" sz="1700" strike="noStrike" dirty="0">
                <a:solidFill>
                  <a:srgbClr val="FFFFFF"/>
                </a:solidFill>
              </a:rPr>
              <a:t> </a:t>
            </a:r>
            <a:r>
              <a:rPr lang="en-US" altLang="es-AR" sz="1700" strike="noStrike" dirty="0" err="1">
                <a:solidFill>
                  <a:srgbClr val="FFFFFF"/>
                </a:solidFill>
              </a:rPr>
              <a:t>requisitos</a:t>
            </a:r>
            <a:r>
              <a:rPr lang="en-US" altLang="es-AR" sz="1700" strike="noStrike" dirty="0">
                <a:solidFill>
                  <a:srgbClr val="FFFFFF"/>
                </a:solidFill>
              </a:rPr>
              <a:t>, al </a:t>
            </a:r>
            <a:r>
              <a:rPr lang="en-US" altLang="es-AR" sz="1700" strike="noStrike" dirty="0" err="1">
                <a:solidFill>
                  <a:srgbClr val="FFFFFF"/>
                </a:solidFill>
              </a:rPr>
              <a:t>menos</a:t>
            </a:r>
            <a:r>
              <a:rPr lang="en-US" altLang="es-AR" sz="1700" strike="noStrike" dirty="0">
                <a:solidFill>
                  <a:srgbClr val="FFFFFF"/>
                </a:solidFill>
              </a:rPr>
              <a:t> 4gb de RAM.</a:t>
            </a:r>
          </a:p>
          <a:p>
            <a:pPr marL="228600" lvl="1" indent="-228600" defTabSz="914400">
              <a:lnSpc>
                <a:spcPct val="90000"/>
              </a:lnSpc>
              <a:spcAft>
                <a:spcPts val="600"/>
              </a:spcAft>
              <a:buSzPct val="85000"/>
              <a:buFont typeface="Arial" panose="020B0604020202020204" pitchFamily="34" charset="0"/>
              <a:buChar char="•"/>
            </a:pPr>
            <a:endParaRPr lang="en-US" altLang="es-AR" sz="1700" strike="noStrike" dirty="0">
              <a:solidFill>
                <a:srgbClr val="FFFFFF"/>
              </a:solidFill>
            </a:endParaRPr>
          </a:p>
          <a:p>
            <a:pPr indent="-228600" defTabSz="914400">
              <a:lnSpc>
                <a:spcPct val="90000"/>
              </a:lnSpc>
              <a:spcAft>
                <a:spcPts val="600"/>
              </a:spcAft>
              <a:buSzPct val="85000"/>
              <a:buFont typeface="Arial" panose="020B0604020202020204" pitchFamily="34" charset="0"/>
              <a:buChar char="•"/>
            </a:pPr>
            <a:r>
              <a:rPr lang="en-US" sz="1700" b="1" dirty="0">
                <a:solidFill>
                  <a:srgbClr val="FFFFFF"/>
                </a:solidFill>
              </a:rPr>
              <a:t> </a:t>
            </a:r>
            <a:r>
              <a:rPr lang="en-US" sz="1700" b="1" strike="noStrike" dirty="0">
                <a:solidFill>
                  <a:srgbClr val="FFFFFF"/>
                </a:solidFill>
              </a:rPr>
              <a:t>La </a:t>
            </a:r>
            <a:r>
              <a:rPr lang="en-US" sz="1700" b="1" strike="noStrike" dirty="0" err="1">
                <a:solidFill>
                  <a:srgbClr val="FFFFFF"/>
                </a:solidFill>
              </a:rPr>
              <a:t>última</a:t>
            </a:r>
            <a:r>
              <a:rPr lang="en-US" sz="1700" b="1" strike="noStrike" dirty="0">
                <a:solidFill>
                  <a:srgbClr val="FFFFFF"/>
                </a:solidFill>
              </a:rPr>
              <a:t> </a:t>
            </a:r>
            <a:r>
              <a:rPr lang="en-US" sz="1700" b="1" strike="noStrike" dirty="0" err="1">
                <a:solidFill>
                  <a:srgbClr val="FFFFFF"/>
                </a:solidFill>
              </a:rPr>
              <a:t>versión</a:t>
            </a:r>
            <a:r>
              <a:rPr lang="en-US" sz="1700" strike="noStrike" dirty="0">
                <a:solidFill>
                  <a:srgbClr val="FFFFFF"/>
                </a:solidFill>
              </a:rPr>
              <a:t>: </a:t>
            </a:r>
            <a:r>
              <a:rPr lang="en-US" sz="1700" u="sng" strike="noStrike" dirty="0">
                <a:solidFill>
                  <a:srgbClr val="FFFFFF"/>
                </a:solidFill>
              </a:rPr>
              <a:t>https://developer.android.com/studio?hl=sk</a:t>
            </a:r>
          </a:p>
        </p:txBody>
      </p:sp>
      <p:sp>
        <p:nvSpPr>
          <p:cNvPr id="82" name="CustomShape 3"/>
          <p:cNvSpPr/>
          <p:nvPr/>
        </p:nvSpPr>
        <p:spPr>
          <a:xfrm>
            <a:off x="1" y="4711561"/>
            <a:ext cx="7828358" cy="1029541"/>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gn="ctr">
              <a:spcAft>
                <a:spcPts val="600"/>
              </a:spcAft>
            </a:pPr>
            <a:r>
              <a:rPr lang="x-none" sz="2400" dirty="0">
                <a:solidFill>
                  <a:srgbClr val="FFFF00"/>
                </a:solidFill>
              </a:rPr>
              <a:t>A partir del año 2015 se ha descontinuado el soporte por parte google sobre eclipse y se orienta al </a:t>
            </a:r>
            <a:r>
              <a:rPr lang="es-AR" sz="2400" dirty="0">
                <a:solidFill>
                  <a:srgbClr val="FFFF00"/>
                </a:solidFill>
              </a:rPr>
              <a:t>IDE</a:t>
            </a:r>
            <a:r>
              <a:rPr lang="x-none" sz="2400" dirty="0">
                <a:solidFill>
                  <a:srgbClr val="FFFF00"/>
                </a:solidFill>
              </a:rPr>
              <a:t> Android</a:t>
            </a:r>
            <a:r>
              <a:rPr lang="es-AR" sz="2400" dirty="0">
                <a:solidFill>
                  <a:srgbClr val="FFFF00"/>
                </a:solidFill>
              </a:rPr>
              <a:t> </a:t>
            </a:r>
            <a:r>
              <a:rPr lang="x-none" sz="2400" dirty="0">
                <a:solidFill>
                  <a:srgbClr val="FFFF00"/>
                </a:solidFill>
              </a:rPr>
              <a:t>Studio.</a:t>
            </a:r>
          </a:p>
          <a:p>
            <a:pPr algn="ctr">
              <a:lnSpc>
                <a:spcPct val="100000"/>
              </a:lnSpc>
              <a:spcAft>
                <a:spcPts val="600"/>
              </a:spcAft>
            </a:pPr>
            <a:endParaRPr lang="es-AR" sz="2400" strike="noStrike" dirty="0">
              <a:solidFill>
                <a:srgbClr val="FFFFFF"/>
              </a:solidFill>
              <a:latin typeface="Constantia"/>
              <a:ea typeface="DejaVu Sans"/>
            </a:endParaRPr>
          </a:p>
        </p:txBody>
      </p:sp>
    </p:spTree>
    <p:extLst>
      <p:ext uri="{BB962C8B-B14F-4D97-AF65-F5344CB8AC3E}">
        <p14:creationId xmlns:p14="http://schemas.microsoft.com/office/powerpoint/2010/main" val="314349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76" name="Picture 75">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8" name="Picture 77">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80" name="Picture 79">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82" name="Rectangle 81">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Rectangle 83">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86" name="Rectangle 85">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90" name="Rectangle 89">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CuadroTexto 4">
            <a:extLst>
              <a:ext uri="{FF2B5EF4-FFF2-40B4-BE49-F238E27FC236}">
                <a16:creationId xmlns:a16="http://schemas.microsoft.com/office/drawing/2014/main" id="{5FC49A49-550A-F6C6-13B1-F2DF746CCFA6}"/>
              </a:ext>
            </a:extLst>
          </p:cNvPr>
          <p:cNvSpPr txBox="1"/>
          <p:nvPr/>
        </p:nvSpPr>
        <p:spPr>
          <a:xfrm>
            <a:off x="518181" y="4710483"/>
            <a:ext cx="6100108" cy="940240"/>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4200">
                <a:latin typeface="+mj-lt"/>
                <a:ea typeface="+mj-ea"/>
                <a:cs typeface="+mj-cs"/>
              </a:rPr>
              <a:t>SDK</a:t>
            </a:r>
          </a:p>
        </p:txBody>
      </p:sp>
      <p:pic>
        <p:nvPicPr>
          <p:cNvPr id="4" name="Imagen 3">
            <a:extLst>
              <a:ext uri="{FF2B5EF4-FFF2-40B4-BE49-F238E27FC236}">
                <a16:creationId xmlns:a16="http://schemas.microsoft.com/office/drawing/2014/main" id="{DB478B13-C406-34B9-D886-ACA4C13A8E9A}"/>
              </a:ext>
            </a:extLst>
          </p:cNvPr>
          <p:cNvPicPr>
            <a:picLocks noChangeAspect="1"/>
          </p:cNvPicPr>
          <p:nvPr/>
        </p:nvPicPr>
        <p:blipFill>
          <a:blip r:embed="rId5"/>
          <a:stretch>
            <a:fillRect/>
          </a:stretch>
        </p:blipFill>
        <p:spPr>
          <a:xfrm>
            <a:off x="305917" y="679833"/>
            <a:ext cx="2409101" cy="3609141"/>
          </a:xfrm>
          <a:prstGeom prst="rect">
            <a:avLst/>
          </a:prstGeom>
          <a:ln>
            <a:noFill/>
          </a:ln>
          <a:effectLst/>
        </p:spPr>
      </p:pic>
      <p:pic>
        <p:nvPicPr>
          <p:cNvPr id="7" name="Imagen 6">
            <a:extLst>
              <a:ext uri="{FF2B5EF4-FFF2-40B4-BE49-F238E27FC236}">
                <a16:creationId xmlns:a16="http://schemas.microsoft.com/office/drawing/2014/main" id="{F476D2EC-C5EC-44E3-836A-39B4A2128C71}"/>
              </a:ext>
            </a:extLst>
          </p:cNvPr>
          <p:cNvPicPr>
            <a:picLocks noChangeAspect="1"/>
          </p:cNvPicPr>
          <p:nvPr/>
        </p:nvPicPr>
        <p:blipFill>
          <a:blip r:embed="rId6"/>
          <a:stretch>
            <a:fillRect/>
          </a:stretch>
        </p:blipFill>
        <p:spPr>
          <a:xfrm>
            <a:off x="3315900" y="662111"/>
            <a:ext cx="5666976" cy="3626863"/>
          </a:xfrm>
          <a:prstGeom prst="rect">
            <a:avLst/>
          </a:prstGeom>
          <a:ln>
            <a:noFill/>
          </a:ln>
          <a:effectLst/>
        </p:spPr>
      </p:pic>
      <p:sp>
        <p:nvSpPr>
          <p:cNvPr id="94" name="Rectangle 93">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6" name="Rectangle 95">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 name="CustomShape 1"/>
          <p:cNvSpPr/>
          <p:nvPr/>
        </p:nvSpPr>
        <p:spPr>
          <a:xfrm>
            <a:off x="457200" y="1963855"/>
            <a:ext cx="8227440" cy="33429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alibri (Cuerpo)"/>
                <a:ea typeface="DejaVu Sans"/>
              </a:rPr>
              <a:t>Para desarrollar en Android pueden utilizar otros </a:t>
            </a:r>
            <a:r>
              <a:rPr lang="es-AR" sz="2600" strike="noStrike" dirty="0" err="1">
                <a:solidFill>
                  <a:srgbClr val="FFFFFF"/>
                </a:solidFill>
                <a:latin typeface="Calibri (Cuerpo)"/>
                <a:ea typeface="DejaVu Sans"/>
              </a:rPr>
              <a:t>IDE’s</a:t>
            </a:r>
            <a:r>
              <a:rPr lang="es-AR" sz="2600" strike="noStrike" dirty="0">
                <a:solidFill>
                  <a:srgbClr val="FFFFFF"/>
                </a:solidFill>
                <a:latin typeface="Calibri (Cuerpo)"/>
                <a:ea typeface="DejaVu Sans"/>
              </a:rPr>
              <a:t>, nosotros utilizaremos </a:t>
            </a:r>
            <a:r>
              <a:rPr lang="es-AR" sz="2600" strike="noStrike" dirty="0">
                <a:solidFill>
                  <a:srgbClr val="FFFF00"/>
                </a:solidFill>
                <a:latin typeface="Calibri (Cuerpo)"/>
                <a:ea typeface="DejaVu Sans"/>
              </a:rPr>
              <a:t>Eclipse</a:t>
            </a:r>
            <a:r>
              <a:rPr lang="es-AR" sz="2600" strike="noStrike" dirty="0">
                <a:solidFill>
                  <a:srgbClr val="FFFFFF"/>
                </a:solidFill>
                <a:latin typeface="Calibri (Cuerpo)"/>
                <a:ea typeface="DejaVu Sans"/>
              </a:rPr>
              <a:t> </a:t>
            </a:r>
            <a:r>
              <a:rPr lang="es-AR" sz="2600" dirty="0">
                <a:solidFill>
                  <a:srgbClr val="FFFFFF"/>
                </a:solidFill>
                <a:latin typeface="Calibri (Cuerpo)"/>
                <a:ea typeface="DejaVu Sans"/>
              </a:rPr>
              <a:t>y </a:t>
            </a:r>
            <a:r>
              <a:rPr lang="es-AR" sz="2600" dirty="0">
                <a:solidFill>
                  <a:srgbClr val="FFFF00"/>
                </a:solidFill>
                <a:latin typeface="Calibri (Cuerpo)"/>
                <a:ea typeface="DejaVu Sans"/>
              </a:rPr>
              <a:t>Android Studio</a:t>
            </a:r>
            <a:r>
              <a:rPr lang="es-AR" sz="2600" dirty="0">
                <a:solidFill>
                  <a:srgbClr val="FFFFFF"/>
                </a:solidFill>
                <a:latin typeface="Calibri (Cuerpo)"/>
                <a:ea typeface="DejaVu Sans"/>
              </a:rPr>
              <a:t> por </a:t>
            </a:r>
            <a:r>
              <a:rPr lang="es-AR" sz="2600" strike="noStrike" dirty="0">
                <a:solidFill>
                  <a:srgbClr val="FFFFFF"/>
                </a:solidFill>
                <a:latin typeface="Calibri (Cuerpo)"/>
                <a:ea typeface="DejaVu Sans"/>
              </a:rPr>
              <a:t>las siguientes razones:</a:t>
            </a:r>
          </a:p>
          <a:p>
            <a:pPr lvl="1">
              <a:lnSpc>
                <a:spcPct val="100000"/>
              </a:lnSpc>
              <a:buSzPct val="85000"/>
              <a:buFont typeface="Wingdings 2" charset="2"/>
              <a:buChar char=""/>
            </a:pPr>
            <a:r>
              <a:rPr lang="es-AR" altLang="es-AR" sz="2400" dirty="0">
                <a:solidFill>
                  <a:srgbClr val="FFFF00"/>
                </a:solidFill>
                <a:latin typeface="Calibri (Cuerpo)"/>
                <a:ea typeface="DejaVu Sans"/>
              </a:rPr>
              <a:t>Eclipse</a:t>
            </a:r>
            <a:r>
              <a:rPr lang="es-AR" altLang="es-AR" sz="2400" dirty="0">
                <a:solidFill>
                  <a:srgbClr val="EEECE1"/>
                </a:solidFill>
                <a:latin typeface="Calibri (Cuerpo)"/>
                <a:ea typeface="DejaVu Sans"/>
              </a:rPr>
              <a:t>: IDE muy versátil, con mucho soporte y sumamente conocido.</a:t>
            </a:r>
          </a:p>
          <a:p>
            <a:pPr lvl="1">
              <a:lnSpc>
                <a:spcPct val="100000"/>
              </a:lnSpc>
              <a:buSzPct val="85000"/>
              <a:buFont typeface="Wingdings 2" charset="2"/>
              <a:buChar char=""/>
            </a:pPr>
            <a:r>
              <a:rPr lang="es-AR" altLang="es-AR" sz="2400" strike="noStrike" dirty="0">
                <a:solidFill>
                  <a:srgbClr val="FFFF00"/>
                </a:solidFill>
                <a:latin typeface="Calibri (Cuerpo)"/>
                <a:ea typeface="DejaVu Sans"/>
              </a:rPr>
              <a:t>Android Studio</a:t>
            </a:r>
            <a:r>
              <a:rPr lang="es-AR" altLang="es-AR" sz="2400" strike="noStrike" dirty="0">
                <a:solidFill>
                  <a:srgbClr val="EEECE1"/>
                </a:solidFill>
                <a:latin typeface="Calibri (Cuerpo)"/>
                <a:ea typeface="DejaVu Sans"/>
              </a:rPr>
              <a:t>: IDE dedicado solo al desarrollo sobre Android. Requiere de un equipo con muchos requisitos, al menos 4gb de RAM.</a:t>
            </a:r>
          </a:p>
          <a:p>
            <a:pPr lvl="1">
              <a:lnSpc>
                <a:spcPct val="100000"/>
              </a:lnSpc>
              <a:buSzPct val="85000"/>
              <a:buFont typeface="Wingdings 2" charset="2"/>
              <a:buChar char=""/>
            </a:pPr>
            <a:endParaRPr lang="x-none" altLang="es-AR" sz="2400" strike="noStrike" dirty="0">
              <a:solidFill>
                <a:srgbClr val="EEECE1"/>
              </a:solidFill>
              <a:latin typeface="Calibri (Cuerpo)"/>
              <a:ea typeface="DejaVu Sans"/>
            </a:endParaRPr>
          </a:p>
          <a:p>
            <a:pPr lvl="1">
              <a:lnSpc>
                <a:spcPct val="100000"/>
              </a:lnSpc>
              <a:buSzPct val="85000"/>
              <a:buFont typeface="Wingdings 2" charset="2"/>
              <a:buChar char=""/>
            </a:pPr>
            <a:endParaRPr lang="x-none" altLang="es-AR" sz="2400" strike="noStrike" dirty="0">
              <a:solidFill>
                <a:srgbClr val="EEECE1"/>
              </a:solidFill>
              <a:latin typeface="Calibri (Cuerpo)"/>
              <a:ea typeface="DejaVu Sans"/>
            </a:endParaRPr>
          </a:p>
        </p:txBody>
      </p:sp>
      <p:sp>
        <p:nvSpPr>
          <p:cNvPr id="96" name="CustomShape 3"/>
          <p:cNvSpPr/>
          <p:nvPr/>
        </p:nvSpPr>
        <p:spPr>
          <a:xfrm>
            <a:off x="168793" y="5306815"/>
            <a:ext cx="8515847" cy="1551185"/>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lvl="1" indent="0" algn="l">
              <a:lnSpc>
                <a:spcPct val="100000"/>
              </a:lnSpc>
              <a:buFont typeface="Arial" panose="02080604020202020204" charset="0"/>
              <a:buNone/>
            </a:pPr>
            <a:r>
              <a:rPr lang="x-none" sz="2800" dirty="0">
                <a:solidFill>
                  <a:srgbClr val="FFFF00"/>
                </a:solidFill>
              </a:rPr>
              <a:t>A partir del año 2015 se ha descontinuado el soporte por parte google sobre eclipse y se orienta al </a:t>
            </a:r>
            <a:r>
              <a:rPr lang="es-AR" sz="2800" dirty="0">
                <a:solidFill>
                  <a:srgbClr val="FFFF00"/>
                </a:solidFill>
              </a:rPr>
              <a:t>IDE</a:t>
            </a:r>
            <a:r>
              <a:rPr lang="x-none" sz="2800" dirty="0">
                <a:solidFill>
                  <a:srgbClr val="FFFF00"/>
                </a:solidFill>
              </a:rPr>
              <a:t> Android</a:t>
            </a:r>
            <a:r>
              <a:rPr lang="es-AR" sz="2800" dirty="0">
                <a:solidFill>
                  <a:srgbClr val="FFFF00"/>
                </a:solidFill>
              </a:rPr>
              <a:t> </a:t>
            </a:r>
            <a:r>
              <a:rPr lang="x-none" sz="2800" dirty="0">
                <a:solidFill>
                  <a:srgbClr val="FFFF00"/>
                </a:solidFill>
              </a:rPr>
              <a:t>Studio.</a:t>
            </a:r>
          </a:p>
        </p:txBody>
      </p:sp>
      <p:sp>
        <p:nvSpPr>
          <p:cNvPr id="5" name="CustomShape 2">
            <a:extLst>
              <a:ext uri="{FF2B5EF4-FFF2-40B4-BE49-F238E27FC236}">
                <a16:creationId xmlns:a16="http://schemas.microsoft.com/office/drawing/2014/main" id="{836C5709-F3FE-4A9A-A1BA-5CC4656AC045}"/>
              </a:ext>
            </a:extLst>
          </p:cNvPr>
          <p:cNvSpPr/>
          <p:nvPr/>
        </p:nvSpPr>
        <p:spPr>
          <a:xfrm>
            <a:off x="457200" y="152280"/>
            <a:ext cx="8227440" cy="833682"/>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Introducción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linds(horizontal)">
                                      <p:cBhvr additive="repl">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0" name="Picture 99">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2" name="Rectangle 101">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 name="Rectangle 103">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6" name="Group 105">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7" name="Rectangle 106">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 name="Picture 107">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110" name="Rectangle 109">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1"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a:latin typeface="+mj-lt"/>
                <a:ea typeface="+mj-ea"/>
                <a:cs typeface="+mj-cs"/>
              </a:rPr>
              <a:t>El Android Studio es un IDE dedicado al desarrollo de Apps Android.</a:t>
            </a:r>
          </a:p>
        </p:txBody>
      </p:sp>
      <p:pic>
        <p:nvPicPr>
          <p:cNvPr id="7" name="Imagen 6">
            <a:extLst>
              <a:ext uri="{FF2B5EF4-FFF2-40B4-BE49-F238E27FC236}">
                <a16:creationId xmlns:a16="http://schemas.microsoft.com/office/drawing/2014/main" id="{3BBA0494-D601-4BC7-B37D-DF2DCFC5786C}"/>
              </a:ext>
            </a:extLst>
          </p:cNvPr>
          <p:cNvPicPr>
            <a:picLocks noChangeAspect="1"/>
          </p:cNvPicPr>
          <p:nvPr/>
        </p:nvPicPr>
        <p:blipFill rotWithShape="1">
          <a:blip r:embed="rId6"/>
          <a:srcRect t="6630" r="2" b="15013"/>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112" name="Rectangle 111">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4" name="Rectangle 113">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6" name="Picture 15">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8" name="Rectangle 17">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9" name="Rectangle 22">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6" name="Rectangle 25">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000" strike="noStrike">
                <a:latin typeface="+mj-lt"/>
                <a:ea typeface="+mj-ea"/>
                <a:cs typeface="+mj-cs"/>
              </a:rPr>
              <a:t>Documentación oficial de Android, sección desarrollo.</a:t>
            </a:r>
          </a:p>
          <a:p>
            <a:pPr algn="r" defTabSz="914400">
              <a:lnSpc>
                <a:spcPct val="90000"/>
              </a:lnSpc>
              <a:spcBef>
                <a:spcPct val="0"/>
              </a:spcBef>
              <a:spcAft>
                <a:spcPts val="600"/>
              </a:spcAft>
              <a:buSzPct val="85000"/>
            </a:pPr>
            <a:r>
              <a:rPr lang="en-US" sz="2000">
                <a:latin typeface="+mj-lt"/>
                <a:ea typeface="+mj-ea"/>
                <a:cs typeface="+mj-cs"/>
                <a:hlinkClick r:id="rId5"/>
              </a:rPr>
              <a:t>https://developer.android.com/docs/</a:t>
            </a:r>
            <a:endParaRPr lang="en-US" sz="2000" strike="noStrike">
              <a:latin typeface="+mj-lt"/>
              <a:ea typeface="+mj-ea"/>
              <a:cs typeface="+mj-cs"/>
            </a:endParaRPr>
          </a:p>
        </p:txBody>
      </p:sp>
      <p:pic>
        <p:nvPicPr>
          <p:cNvPr id="7" name="Imagen 6">
            <a:extLst>
              <a:ext uri="{FF2B5EF4-FFF2-40B4-BE49-F238E27FC236}">
                <a16:creationId xmlns:a16="http://schemas.microsoft.com/office/drawing/2014/main" id="{51ACBB8D-5BF6-4669-981B-2C4B35C4A24D}"/>
              </a:ext>
            </a:extLst>
          </p:cNvPr>
          <p:cNvPicPr>
            <a:picLocks noChangeAspect="1"/>
          </p:cNvPicPr>
          <p:nvPr/>
        </p:nvPicPr>
        <p:blipFill rotWithShape="1">
          <a:blip r:embed="rId6"/>
          <a:srcRect t="20122" r="2" b="1520"/>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8" name="Rectangle 27">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6" name="Picture 15">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8" name="Rectangle 17">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3" name="Rectangle 22">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6" name="Rectangle 25">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dirty="0" err="1">
                <a:latin typeface="+mj-lt"/>
                <a:ea typeface="+mj-ea"/>
                <a:cs typeface="+mj-cs"/>
              </a:rPr>
              <a:t>Documentación</a:t>
            </a:r>
            <a:r>
              <a:rPr lang="en-US" sz="2900" strike="noStrike" dirty="0">
                <a:latin typeface="+mj-lt"/>
                <a:ea typeface="+mj-ea"/>
                <a:cs typeface="+mj-cs"/>
              </a:rPr>
              <a:t> </a:t>
            </a:r>
            <a:r>
              <a:rPr lang="en-US" sz="2900" strike="noStrike" dirty="0" err="1">
                <a:latin typeface="+mj-lt"/>
                <a:ea typeface="+mj-ea"/>
                <a:cs typeface="+mj-cs"/>
              </a:rPr>
              <a:t>oficial</a:t>
            </a:r>
            <a:r>
              <a:rPr lang="en-US" sz="2900" strike="noStrike" dirty="0">
                <a:latin typeface="+mj-lt"/>
                <a:ea typeface="+mj-ea"/>
                <a:cs typeface="+mj-cs"/>
              </a:rPr>
              <a:t> de Android </a:t>
            </a:r>
            <a:r>
              <a:rPr lang="en-US" sz="2900" dirty="0" err="1">
                <a:latin typeface="+mj-lt"/>
                <a:ea typeface="+mj-ea"/>
                <a:cs typeface="+mj-cs"/>
              </a:rPr>
              <a:t>S</a:t>
            </a:r>
            <a:r>
              <a:rPr lang="en-US" sz="2900" strike="noStrike" dirty="0" err="1">
                <a:latin typeface="+mj-lt"/>
                <a:ea typeface="+mj-ea"/>
                <a:cs typeface="+mj-cs"/>
              </a:rPr>
              <a:t>ección</a:t>
            </a:r>
            <a:r>
              <a:rPr lang="en-US" sz="2900" strike="noStrike" dirty="0">
                <a:latin typeface="+mj-lt"/>
                <a:ea typeface="+mj-ea"/>
                <a:cs typeface="+mj-cs"/>
              </a:rPr>
              <a:t> </a:t>
            </a:r>
            <a:r>
              <a:rPr lang="en-US" sz="2900" strike="noStrike" dirty="0" err="1">
                <a:latin typeface="+mj-lt"/>
                <a:ea typeface="+mj-ea"/>
                <a:cs typeface="+mj-cs"/>
              </a:rPr>
              <a:t>diseño</a:t>
            </a:r>
            <a:endParaRPr lang="en-US" sz="2900" strike="noStrike" dirty="0">
              <a:latin typeface="+mj-lt"/>
              <a:ea typeface="+mj-ea"/>
              <a:cs typeface="+mj-cs"/>
            </a:endParaRPr>
          </a:p>
        </p:txBody>
      </p:sp>
      <p:pic>
        <p:nvPicPr>
          <p:cNvPr id="7" name="Imagen 6">
            <a:extLst>
              <a:ext uri="{FF2B5EF4-FFF2-40B4-BE49-F238E27FC236}">
                <a16:creationId xmlns:a16="http://schemas.microsoft.com/office/drawing/2014/main" id="{47DEE6D5-0DEA-4968-B1E1-3351164D3791}"/>
              </a:ext>
            </a:extLst>
          </p:cNvPr>
          <p:cNvPicPr>
            <a:picLocks noChangeAspect="1"/>
          </p:cNvPicPr>
          <p:nvPr/>
        </p:nvPicPr>
        <p:blipFill rotWithShape="1">
          <a:blip r:embed="rId6"/>
          <a:srcRect t="15251" r="2" b="6392"/>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8" name="Rectangle 27">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5" name="Picture 1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7" name="Rectangle 1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 name="Group 20">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2" name="Rectangle 21">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5" name="Rectangle 24">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dirty="0" err="1">
                <a:latin typeface="+mj-lt"/>
                <a:ea typeface="+mj-ea"/>
                <a:cs typeface="+mj-cs"/>
              </a:rPr>
              <a:t>Documentación</a:t>
            </a:r>
            <a:r>
              <a:rPr lang="en-US" sz="2900" strike="noStrike" dirty="0">
                <a:latin typeface="+mj-lt"/>
                <a:ea typeface="+mj-ea"/>
                <a:cs typeface="+mj-cs"/>
              </a:rPr>
              <a:t> </a:t>
            </a:r>
            <a:r>
              <a:rPr lang="en-US" sz="2900" strike="noStrike" dirty="0" err="1">
                <a:latin typeface="+mj-lt"/>
                <a:ea typeface="+mj-ea"/>
                <a:cs typeface="+mj-cs"/>
              </a:rPr>
              <a:t>oficial</a:t>
            </a:r>
            <a:r>
              <a:rPr lang="en-US" sz="2900" strike="noStrike" dirty="0">
                <a:latin typeface="+mj-lt"/>
                <a:ea typeface="+mj-ea"/>
                <a:cs typeface="+mj-cs"/>
              </a:rPr>
              <a:t> de Android </a:t>
            </a:r>
            <a:r>
              <a:rPr lang="en-US" sz="2900" dirty="0" err="1">
                <a:latin typeface="+mj-lt"/>
                <a:ea typeface="+mj-ea"/>
                <a:cs typeface="+mj-cs"/>
              </a:rPr>
              <a:t>S</a:t>
            </a:r>
            <a:r>
              <a:rPr lang="en-US" sz="2900" strike="noStrike" dirty="0" err="1">
                <a:latin typeface="+mj-lt"/>
                <a:ea typeface="+mj-ea"/>
                <a:cs typeface="+mj-cs"/>
              </a:rPr>
              <a:t>ección</a:t>
            </a:r>
            <a:r>
              <a:rPr lang="en-US" sz="2900" strike="noStrike" dirty="0">
                <a:latin typeface="+mj-lt"/>
                <a:ea typeface="+mj-ea"/>
                <a:cs typeface="+mj-cs"/>
              </a:rPr>
              <a:t> </a:t>
            </a:r>
            <a:r>
              <a:rPr lang="en-US" sz="2900" strike="noStrike" dirty="0" err="1">
                <a:latin typeface="+mj-lt"/>
                <a:ea typeface="+mj-ea"/>
                <a:cs typeface="+mj-cs"/>
              </a:rPr>
              <a:t>distribución</a:t>
            </a:r>
            <a:endParaRPr lang="en-US" sz="2900" strike="noStrike" dirty="0">
              <a:latin typeface="+mj-lt"/>
              <a:ea typeface="+mj-ea"/>
              <a:cs typeface="+mj-cs"/>
            </a:endParaRPr>
          </a:p>
        </p:txBody>
      </p:sp>
      <p:pic>
        <p:nvPicPr>
          <p:cNvPr id="6" name="Imagen 5">
            <a:extLst>
              <a:ext uri="{FF2B5EF4-FFF2-40B4-BE49-F238E27FC236}">
                <a16:creationId xmlns:a16="http://schemas.microsoft.com/office/drawing/2014/main" id="{DFE4776B-BFCD-46B8-BC80-ACCAB4BE57A2}"/>
              </a:ext>
            </a:extLst>
          </p:cNvPr>
          <p:cNvPicPr>
            <a:picLocks noChangeAspect="1"/>
          </p:cNvPicPr>
          <p:nvPr/>
        </p:nvPicPr>
        <p:blipFill rotWithShape="1">
          <a:blip r:embed="rId5"/>
          <a:srcRect t="21640" r="2" b="2"/>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7" name="Rectangle 26">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CustomShape 2"/>
          <p:cNvSpPr/>
          <p:nvPr/>
        </p:nvSpPr>
        <p:spPr>
          <a:xfrm>
            <a:off x="1143000" y="929452"/>
            <a:ext cx="6858000" cy="25267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ctr">
              <a:lnSpc>
                <a:spcPct val="90000"/>
              </a:lnSpc>
              <a:spcBef>
                <a:spcPct val="0"/>
              </a:spcBef>
              <a:spcAft>
                <a:spcPts val="600"/>
              </a:spcAft>
            </a:pPr>
            <a:r>
              <a:rPr lang="en-US" sz="5700" strike="noStrike" kern="1200">
                <a:solidFill>
                  <a:srgbClr val="FFFFFF"/>
                </a:solidFill>
                <a:latin typeface="+mj-lt"/>
                <a:ea typeface="+mj-ea"/>
                <a:cs typeface="+mj-cs"/>
              </a:rPr>
              <a:t>Arquitectura Android</a:t>
            </a:r>
          </a:p>
        </p:txBody>
      </p:sp>
    </p:spTree>
    <p:extLst>
      <p:ext uri="{BB962C8B-B14F-4D97-AF65-F5344CB8AC3E}">
        <p14:creationId xmlns:p14="http://schemas.microsoft.com/office/powerpoint/2010/main" val="1682674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035" name="Picture 1034">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037" name="Rectangle 1036">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41" name="Rectangle 1040">
            <a:extLst>
              <a:ext uri="{FF2B5EF4-FFF2-40B4-BE49-F238E27FC236}">
                <a16:creationId xmlns:a16="http://schemas.microsoft.com/office/drawing/2014/main" id="{F4979F40-3A44-4CCB-9EB7-F8318BCE5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15291D39-6B03-4BB5-BFC6-CBF11E90BF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2382" y="0"/>
            <a:ext cx="9144000" cy="6858000"/>
          </a:xfrm>
          <a:prstGeom prst="rect">
            <a:avLst/>
          </a:prstGeom>
        </p:spPr>
      </p:pic>
      <p:sp>
        <p:nvSpPr>
          <p:cNvPr id="1045" name="Rectangle 1044">
            <a:extLst>
              <a:ext uri="{FF2B5EF4-FFF2-40B4-BE49-F238E27FC236}">
                <a16:creationId xmlns:a16="http://schemas.microsoft.com/office/drawing/2014/main" id="{AFD071FA-0514-4371-9568-86216A1F4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5211DDA4-E7B5-4325-A844-B7F59B084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3719321"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 name="CustomShape 2"/>
          <p:cNvSpPr/>
          <p:nvPr/>
        </p:nvSpPr>
        <p:spPr>
          <a:xfrm>
            <a:off x="510240" y="753228"/>
            <a:ext cx="3102093"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2100" strike="noStrike">
                <a:latin typeface="+mj-lt"/>
                <a:ea typeface="+mj-ea"/>
                <a:cs typeface="+mj-cs"/>
              </a:rPr>
              <a:t>Arquitectura Android</a:t>
            </a:r>
          </a:p>
        </p:txBody>
      </p:sp>
      <p:pic>
        <p:nvPicPr>
          <p:cNvPr id="1049" name="Picture 1048">
            <a:extLst>
              <a:ext uri="{FF2B5EF4-FFF2-40B4-BE49-F238E27FC236}">
                <a16:creationId xmlns:a16="http://schemas.microsoft.com/office/drawing/2014/main" id="{0D58E222-6309-4F79-AC20-9D3C69CD9B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1"/>
            <a:ext cx="3717036" cy="199787"/>
          </a:xfrm>
          <a:prstGeom prst="rect">
            <a:avLst/>
          </a:prstGeom>
        </p:spPr>
      </p:pic>
      <p:sp>
        <p:nvSpPr>
          <p:cNvPr id="2" name="CuadroTexto 1">
            <a:extLst>
              <a:ext uri="{FF2B5EF4-FFF2-40B4-BE49-F238E27FC236}">
                <a16:creationId xmlns:a16="http://schemas.microsoft.com/office/drawing/2014/main" id="{86B1723D-1494-45EC-9CB1-347A86BA803F}"/>
              </a:ext>
            </a:extLst>
          </p:cNvPr>
          <p:cNvSpPr txBox="1"/>
          <p:nvPr/>
        </p:nvSpPr>
        <p:spPr>
          <a:xfrm>
            <a:off x="510240" y="2336873"/>
            <a:ext cx="2742217" cy="3599316"/>
          </a:xfrm>
          <a:prstGeom prst="rect">
            <a:avLst/>
          </a:prstGeo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pPr>
            <a:r>
              <a:rPr lang="en-US" sz="1200" dirty="0"/>
              <a:t>Linux Kernel</a:t>
            </a:r>
          </a:p>
          <a:p>
            <a:pPr marL="285750" indent="-228600" defTabSz="914400">
              <a:lnSpc>
                <a:spcPct val="90000"/>
              </a:lnSpc>
              <a:spcAft>
                <a:spcPts val="600"/>
              </a:spcAft>
              <a:buFont typeface="Arial" panose="020B0604020202020204" pitchFamily="34" charset="0"/>
              <a:buChar char="•"/>
            </a:pPr>
            <a:r>
              <a:rPr lang="en-US" sz="1200" dirty="0"/>
              <a:t>Hardware Abstraction Layer (HAL)</a:t>
            </a:r>
          </a:p>
          <a:p>
            <a:pPr marL="285750" indent="-228600" defTabSz="914400">
              <a:lnSpc>
                <a:spcPct val="90000"/>
              </a:lnSpc>
              <a:spcAft>
                <a:spcPts val="600"/>
              </a:spcAft>
              <a:buFont typeface="Arial" panose="020B0604020202020204" pitchFamily="34" charset="0"/>
              <a:buChar char="•"/>
            </a:pPr>
            <a:r>
              <a:rPr lang="en-US" sz="1200" dirty="0"/>
              <a:t>Android Runtime</a:t>
            </a:r>
          </a:p>
          <a:p>
            <a:pPr marL="285750" indent="-228600" defTabSz="914400">
              <a:lnSpc>
                <a:spcPct val="90000"/>
              </a:lnSpc>
              <a:spcAft>
                <a:spcPts val="600"/>
              </a:spcAft>
              <a:buFont typeface="Arial" panose="020B0604020202020204" pitchFamily="34" charset="0"/>
              <a:buChar char="•"/>
            </a:pPr>
            <a:r>
              <a:rPr lang="en-US" sz="1200" dirty="0"/>
              <a:t>Native C/C++ Libraries</a:t>
            </a:r>
          </a:p>
          <a:p>
            <a:pPr marL="285750" indent="-228600" defTabSz="914400">
              <a:lnSpc>
                <a:spcPct val="90000"/>
              </a:lnSpc>
              <a:spcAft>
                <a:spcPts val="600"/>
              </a:spcAft>
              <a:buFont typeface="Arial" panose="020B0604020202020204" pitchFamily="34" charset="0"/>
              <a:buChar char="•"/>
            </a:pPr>
            <a:r>
              <a:rPr lang="en-US" sz="1200" dirty="0"/>
              <a:t>Java API Framework</a:t>
            </a:r>
          </a:p>
          <a:p>
            <a:pPr marL="285750" indent="-228600" defTabSz="914400">
              <a:lnSpc>
                <a:spcPct val="90000"/>
              </a:lnSpc>
              <a:spcAft>
                <a:spcPts val="600"/>
              </a:spcAft>
              <a:buFont typeface="Arial" panose="020B0604020202020204" pitchFamily="34" charset="0"/>
              <a:buChar char="•"/>
            </a:pPr>
            <a:r>
              <a:rPr lang="en-US" sz="1200" dirty="0"/>
              <a:t>System Apps</a:t>
            </a:r>
          </a:p>
        </p:txBody>
      </p:sp>
      <p:pic>
        <p:nvPicPr>
          <p:cNvPr id="1026" name="Picture 2" descr="Arquitectura de la plataforma | Desarrolladores de Android | Android  Developers">
            <a:extLst>
              <a:ext uri="{FF2B5EF4-FFF2-40B4-BE49-F238E27FC236}">
                <a16:creationId xmlns:a16="http://schemas.microsoft.com/office/drawing/2014/main" id="{746E4920-7C63-B353-5ED6-E56457ED5B2E}"/>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338884" y="267127"/>
            <a:ext cx="4294876" cy="632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32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9" name="Picture 98">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1" name="Picture 100">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03" name="Picture 102">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05" name="Rectangle 104">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7" name="Rectangle 106">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9" name="Rectangle 10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1" name="Picture 1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3" name="Rectangle 1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1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117" name="Rectangle 1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 name="CustomShape 2"/>
          <p:cNvSpPr/>
          <p:nvPr/>
        </p:nvSpPr>
        <p:spPr>
          <a:xfrm>
            <a:off x="510240" y="2063262"/>
            <a:ext cx="2804460" cy="2661052"/>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3800" strike="noStrike">
                <a:latin typeface="+mj-lt"/>
                <a:ea typeface="+mj-ea"/>
                <a:cs typeface="+mj-cs"/>
              </a:rPr>
              <a:t>Arquitectura Android</a:t>
            </a:r>
          </a:p>
        </p:txBody>
      </p:sp>
      <p:graphicFrame>
        <p:nvGraphicFramePr>
          <p:cNvPr id="94" name="CuadroTexto 1">
            <a:extLst>
              <a:ext uri="{FF2B5EF4-FFF2-40B4-BE49-F238E27FC236}">
                <a16:creationId xmlns:a16="http://schemas.microsoft.com/office/drawing/2014/main" id="{F5507619-D45B-40E0-DC50-012892361B9D}"/>
              </a:ext>
            </a:extLst>
          </p:cNvPr>
          <p:cNvGraphicFramePr/>
          <p:nvPr>
            <p:extLst>
              <p:ext uri="{D42A27DB-BD31-4B8C-83A1-F6EECF244321}">
                <p14:modId xmlns:p14="http://schemas.microsoft.com/office/powerpoint/2010/main" val="2104110526"/>
              </p:ext>
            </p:extLst>
          </p:nvPr>
        </p:nvGraphicFramePr>
        <p:xfrm>
          <a:off x="3963591" y="639763"/>
          <a:ext cx="4761309" cy="58467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43568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shade val="100000"/>
                <a:hueMod val="100000"/>
                <a:satMod val="110000"/>
                <a:lumMod val="79000"/>
                <a:lumOff val="21000"/>
              </a:schemeClr>
            </a:gs>
            <a:gs pos="100000">
              <a:schemeClr val="bg2">
                <a:shade val="78000"/>
                <a:hueMod val="44000"/>
                <a:satMod val="200000"/>
                <a:lumMod val="70000"/>
              </a:schemeClr>
            </a:gs>
          </a:gsLst>
          <a:lin ang="0" scaled="1"/>
          <a:tileRect/>
        </a:gradFill>
        <a:effectLst/>
      </p:bgPr>
    </p:bg>
    <p:spTree>
      <p:nvGrpSpPr>
        <p:cNvPr id="1" name=""/>
        <p:cNvGrpSpPr/>
        <p:nvPr/>
      </p:nvGrpSpPr>
      <p:grpSpPr>
        <a:xfrm>
          <a:off x="0" y="0"/>
          <a:ext cx="0" cy="0"/>
          <a:chOff x="0" y="0"/>
          <a:chExt cx="0" cy="0"/>
        </a:xfrm>
      </p:grpSpPr>
      <p:pic>
        <p:nvPicPr>
          <p:cNvPr id="4105" name="Picture 4104">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07" name="Picture 4106">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109" name="Picture 4108">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4111" name="Rectangle 4110">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13" name="Rectangle 4112">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15" name="Rectangle 4114">
            <a:extLst>
              <a:ext uri="{FF2B5EF4-FFF2-40B4-BE49-F238E27FC236}">
                <a16:creationId xmlns:a16="http://schemas.microsoft.com/office/drawing/2014/main" id="{8B1B45BD-D05B-47CB-97E5-994F293A1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17" name="Picture 4116">
            <a:extLst>
              <a:ext uri="{FF2B5EF4-FFF2-40B4-BE49-F238E27FC236}">
                <a16:creationId xmlns:a16="http://schemas.microsoft.com/office/drawing/2014/main" id="{57BDE151-4F7A-4E95-939F-18B2F607C7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100" name="Rectangle 2"/>
          <p:cNvSpPr>
            <a:spLocks noGrp="1"/>
          </p:cNvSpPr>
          <p:nvPr>
            <p:ph type="title"/>
          </p:nvPr>
        </p:nvSpPr>
        <p:spPr>
          <a:xfrm>
            <a:off x="723900" y="643467"/>
            <a:ext cx="6100359" cy="3603022"/>
          </a:xfrm>
        </p:spPr>
        <p:txBody>
          <a:bodyPr vert="horz" lIns="91440" tIns="45720" rIns="91440" bIns="45720" rtlCol="0" anchor="b">
            <a:normAutofit/>
          </a:bodyPr>
          <a:lstStyle/>
          <a:p>
            <a:pPr algn="r"/>
            <a:r>
              <a:rPr kumimoji="0" lang="en-US" sz="7000" b="0" i="0" u="none" strike="noStrike" cap="none" spc="0" normalizeH="0" baseline="0" noProof="1"/>
              <a:t>Componentes esenciales</a:t>
            </a:r>
            <a:endParaRPr kumimoji="0" lang="en-US" altLang="es-AR" sz="7000" b="0" i="0" u="none" strike="noStrike" cap="none" spc="0" normalizeH="0" baseline="0" noProof="1"/>
          </a:p>
        </p:txBody>
      </p:sp>
      <p:sp>
        <p:nvSpPr>
          <p:cNvPr id="4119" name="Rectangle 4118">
            <a:extLst>
              <a:ext uri="{FF2B5EF4-FFF2-40B4-BE49-F238E27FC236}">
                <a16:creationId xmlns:a16="http://schemas.microsoft.com/office/drawing/2014/main" id="{2D3E1E67-68B8-49AF-8DBA-E7E08CD3F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68225"/>
            <a:ext cx="9141618" cy="2289774"/>
          </a:xfrm>
          <a:prstGeom prst="rect">
            <a:avLst/>
          </a:prstGeom>
          <a:solidFill>
            <a:srgbClr val="181717">
              <a:alpha val="89804"/>
            </a:srgbClr>
          </a:solidFill>
          <a:ln>
            <a:noFill/>
          </a:ln>
          <a:effectLst/>
        </p:spPr>
        <p:style>
          <a:lnRef idx="2">
            <a:schemeClr val="accent1">
              <a:shade val="50000"/>
            </a:schemeClr>
          </a:lnRef>
          <a:fillRef idx="1">
            <a:schemeClr val="accent1"/>
          </a:fillRef>
          <a:effectRef idx="0">
            <a:schemeClr val="accent1"/>
          </a:effectRef>
          <a:fontRef idx="minor">
            <a:schemeClr val="lt1"/>
          </a:fontRef>
        </p:style>
      </p:sp>
      <p:sp>
        <p:nvSpPr>
          <p:cNvPr id="4121" name="Rectangle 4120">
            <a:extLst>
              <a:ext uri="{FF2B5EF4-FFF2-40B4-BE49-F238E27FC236}">
                <a16:creationId xmlns:a16="http://schemas.microsoft.com/office/drawing/2014/main" id="{896FDE7C-B860-44EE-B294-C8358F7A8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67940" y="4568225"/>
            <a:ext cx="2073678" cy="22897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22947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4106" name="Rectangle 410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8" name="Picture 410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4110" name="Picture 410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4112" name="Rectangle 411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00"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es-AR" b="0" i="0" u="none" strike="noStrike" kern="1200" cap="none" spc="0" normalizeH="0" baseline="0" noProof="1">
                <a:solidFill>
                  <a:srgbClr val="FFFFFF"/>
                </a:solidFill>
                <a:latin typeface="Constantia"/>
                <a:ea typeface="DejaVu Sans"/>
                <a:cs typeface="+mn-cs"/>
              </a:rPr>
              <a:t>Componentes esenciales</a:t>
            </a:r>
            <a:endParaRPr kumimoji="0" lang="x-none" altLang="es-AR" b="0" i="0" u="none" strike="noStrike" kern="1200" cap="none" spc="0" normalizeH="0" baseline="0" noProof="1">
              <a:solidFill>
                <a:srgbClr val="FFFFFF"/>
              </a:solidFill>
              <a:latin typeface="Constantia"/>
              <a:ea typeface="DejaVu Sans"/>
              <a:cs typeface="+mn-cs"/>
            </a:endParaRPr>
          </a:p>
        </p:txBody>
      </p:sp>
      <p:pic>
        <p:nvPicPr>
          <p:cNvPr id="4114" name="Picture 411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4116" name="Rectangle 411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118" name="Picture 411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4120" name="Rectangle 411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01" name="Rectangle 3"/>
          <p:cNvSpPr>
            <a:spLocks noGrp="1"/>
          </p:cNvSpPr>
          <p:nvPr>
            <p:ph idx="1"/>
          </p:nvPr>
        </p:nvSpPr>
        <p:spPr>
          <a:xfrm>
            <a:off x="510240" y="2284867"/>
            <a:ext cx="6835517" cy="3520031"/>
          </a:xfrm>
        </p:spPr>
        <p:txBody>
          <a:bodyPr vert="horz" lIns="91440" tIns="45720" rIns="91440" bIns="45720">
            <a:noAutofit/>
          </a:bodyPr>
          <a:lstStyle/>
          <a:p>
            <a:pPr lvl="1" eaLnBrk="1" hangingPunct="1">
              <a:spcBef>
                <a:spcPts val="0"/>
              </a:spcBef>
              <a:spcAft>
                <a:spcPts val="600"/>
              </a:spcAft>
            </a:pPr>
            <a:r>
              <a:rPr lang="x-none" altLang="es-AR" sz="1400" noProof="1">
                <a:solidFill>
                  <a:srgbClr val="FFFFFF"/>
                </a:solidFill>
                <a:latin typeface="Calibri (Cuerpo)"/>
              </a:rPr>
              <a:t>A</a:t>
            </a:r>
            <a:r>
              <a:rPr lang="es-AR" sz="1400" noProof="1">
                <a:solidFill>
                  <a:srgbClr val="FFFFFF"/>
                </a:solidFill>
                <a:latin typeface="Calibri (Cuerpo)"/>
              </a:rPr>
              <a:t>ctivit</a:t>
            </a:r>
            <a:r>
              <a:rPr lang="x-none" altLang="es-AR" sz="1400" noProof="1">
                <a:solidFill>
                  <a:srgbClr val="FFFFFF"/>
                </a:solidFill>
                <a:latin typeface="Calibri (Cuerpo)"/>
              </a:rPr>
              <a:t>ies</a:t>
            </a:r>
          </a:p>
          <a:p>
            <a:pPr lvl="1" eaLnBrk="1" hangingPunct="1">
              <a:spcBef>
                <a:spcPts val="0"/>
              </a:spcBef>
              <a:spcAft>
                <a:spcPts val="600"/>
              </a:spcAft>
            </a:pPr>
            <a:endParaRPr kumimoji="0" lang="x-none" altLang="es-AR" sz="1400" b="0" i="0" u="none" strike="noStrike" kern="1200" cap="none" spc="0" normalizeH="0" baseline="0" noProof="1">
              <a:solidFill>
                <a:srgbClr val="FFFFFF"/>
              </a:solidFill>
              <a:latin typeface="Calibri (Cuerpo)"/>
              <a:ea typeface="DejaVu Sans"/>
            </a:endParaRPr>
          </a:p>
          <a:p>
            <a:pPr lvl="1" eaLnBrk="1" hangingPunct="1">
              <a:spcBef>
                <a:spcPts val="0"/>
              </a:spcBef>
              <a:spcAft>
                <a:spcPts val="600"/>
              </a:spcAft>
            </a:pPr>
            <a:r>
              <a:rPr kumimoji="0" lang="x-none" altLang="es-AR" sz="1400" b="0" i="0" u="none" strike="noStrike" kern="1200" cap="none" spc="0" normalizeH="0" baseline="0" noProof="1">
                <a:solidFill>
                  <a:srgbClr val="FFFFFF"/>
                </a:solidFill>
                <a:latin typeface="Calibri (Cuerpo)"/>
                <a:ea typeface="DejaVu Sans"/>
              </a:rPr>
              <a:t>S</a:t>
            </a:r>
            <a:r>
              <a:rPr kumimoji="0" lang="es-AR" sz="1400" b="0" i="0" u="none" strike="noStrike" kern="1200" cap="none" spc="0" normalizeH="0" baseline="0" noProof="1">
                <a:solidFill>
                  <a:srgbClr val="FFFFFF"/>
                </a:solidFill>
                <a:latin typeface="Calibri (Cuerpo)"/>
                <a:ea typeface="DejaVu Sans"/>
              </a:rPr>
              <a:t>ervice</a:t>
            </a:r>
            <a:r>
              <a:rPr kumimoji="0" lang="x-none" altLang="es-AR" sz="1400" b="0" i="0" u="none" strike="noStrike" kern="1200" cap="none" spc="0" normalizeH="0" baseline="0" noProof="1">
                <a:solidFill>
                  <a:srgbClr val="FFFFFF"/>
                </a:solidFill>
                <a:latin typeface="Calibri (Cuerpo)"/>
                <a:ea typeface="DejaVu Sans"/>
              </a:rPr>
              <a:t>s</a:t>
            </a:r>
          </a:p>
          <a:p>
            <a:pPr lvl="1" eaLnBrk="1" hangingPunct="1">
              <a:spcBef>
                <a:spcPts val="0"/>
              </a:spcBef>
              <a:spcAft>
                <a:spcPts val="600"/>
              </a:spcAft>
            </a:pPr>
            <a:endParaRPr kumimoji="0" lang="x-none" altLang="es-AR" sz="1400" b="0" i="0" u="none" strike="noStrike" kern="1200" cap="none" spc="0" normalizeH="0" baseline="0" noProof="1">
              <a:solidFill>
                <a:srgbClr val="FFFFFF"/>
              </a:solidFill>
              <a:latin typeface="Calibri (Cuerpo)"/>
              <a:ea typeface="DejaVu Sans"/>
            </a:endParaRPr>
          </a:p>
          <a:p>
            <a:pPr lvl="1">
              <a:spcBef>
                <a:spcPts val="0"/>
              </a:spcBef>
              <a:spcAft>
                <a:spcPts val="600"/>
              </a:spcAft>
            </a:pPr>
            <a:r>
              <a:rPr kumimoji="0" lang="x-none" altLang="es-AR" sz="1400" b="0" i="0" u="none" strike="noStrike" kern="1200" cap="none" spc="0" normalizeH="0" baseline="0" noProof="1">
                <a:solidFill>
                  <a:srgbClr val="FFFFFF"/>
                </a:solidFill>
                <a:latin typeface="Calibri (Cuerpo)"/>
                <a:ea typeface="DejaVu Sans"/>
              </a:rPr>
              <a:t>B</a:t>
            </a:r>
            <a:r>
              <a:rPr kumimoji="0" lang="es-AR" sz="1400" b="0" i="0" u="none" strike="noStrike" kern="1200" cap="none" spc="0" normalizeH="0" baseline="0" noProof="1">
                <a:solidFill>
                  <a:srgbClr val="FFFFFF"/>
                </a:solidFill>
                <a:latin typeface="Calibri (Cuerpo)"/>
                <a:ea typeface="DejaVu Sans"/>
              </a:rPr>
              <a:t>roadcast Receiver / </a:t>
            </a:r>
            <a:r>
              <a:rPr lang="x-none" altLang="es-AR" sz="1400" noProof="1">
                <a:solidFill>
                  <a:srgbClr val="FFFFFF"/>
                </a:solidFill>
                <a:latin typeface="Calibri (Cuerpo)"/>
                <a:ea typeface="DejaVu Sans"/>
              </a:rPr>
              <a:t>B</a:t>
            </a:r>
            <a:r>
              <a:rPr lang="es-AR" sz="1400" noProof="1">
                <a:solidFill>
                  <a:srgbClr val="FFFFFF"/>
                </a:solidFill>
                <a:latin typeface="Calibri (Cuerpo)"/>
                <a:ea typeface="DejaVu Sans"/>
              </a:rPr>
              <a:t>roadcast A</a:t>
            </a:r>
            <a:r>
              <a:rPr lang="x-none" altLang="es-AR" sz="1400" noProof="1">
                <a:solidFill>
                  <a:srgbClr val="FFFFFF"/>
                </a:solidFill>
                <a:latin typeface="Calibri (Cuerpo)"/>
                <a:ea typeface="DejaVu Sans"/>
              </a:rPr>
              <a:t>nnouncements</a:t>
            </a:r>
            <a:endParaRPr kumimoji="0" lang="es-AR" sz="1400" b="0" i="0" u="none" strike="noStrike" kern="1200" cap="none" spc="0" normalizeH="0" baseline="0" noProof="1">
              <a:solidFill>
                <a:srgbClr val="FFFFFF"/>
              </a:solidFill>
              <a:latin typeface="Calibri (Cuerpo)"/>
              <a:ea typeface="DejaVu Sans"/>
            </a:endParaRPr>
          </a:p>
          <a:p>
            <a:pPr lvl="1" eaLnBrk="1" hangingPunct="1">
              <a:spcBef>
                <a:spcPts val="0"/>
              </a:spcBef>
              <a:spcAft>
                <a:spcPts val="600"/>
              </a:spcAft>
            </a:pPr>
            <a:endParaRPr kumimoji="0" lang="es-AR" altLang="es-AR" sz="1400" b="0" i="0" u="none" strike="noStrike" kern="1200" cap="none" spc="0" normalizeH="0" baseline="0" noProof="1">
              <a:solidFill>
                <a:srgbClr val="FFFFFF"/>
              </a:solidFill>
              <a:latin typeface="Calibri (Cuerpo)"/>
              <a:ea typeface="DejaVu Sans"/>
            </a:endParaRPr>
          </a:p>
          <a:p>
            <a:pPr lvl="1" eaLnBrk="1" hangingPunct="1">
              <a:spcBef>
                <a:spcPts val="0"/>
              </a:spcBef>
              <a:spcAft>
                <a:spcPts val="600"/>
              </a:spcAft>
            </a:pPr>
            <a:r>
              <a:rPr kumimoji="0" lang="x-none" altLang="es-AR" sz="1400" b="0" i="0" u="none" strike="noStrike" kern="1200" cap="none" spc="0" normalizeH="0" baseline="0" noProof="1">
                <a:solidFill>
                  <a:srgbClr val="FFFFFF"/>
                </a:solidFill>
                <a:latin typeface="Calibri (Cuerpo)"/>
                <a:ea typeface="DejaVu Sans"/>
              </a:rPr>
              <a:t>C</a:t>
            </a:r>
            <a:r>
              <a:rPr kumimoji="0" lang="es-AR" sz="1400" b="0" i="0" u="none" strike="noStrike" kern="1200" cap="none" spc="0" normalizeH="0" baseline="0" noProof="1">
                <a:solidFill>
                  <a:srgbClr val="FFFFFF"/>
                </a:solidFill>
                <a:latin typeface="Calibri (Cuerpo)"/>
                <a:ea typeface="DejaVu Sans"/>
              </a:rPr>
              <a:t>ontent Provider / Content Resolver</a:t>
            </a:r>
          </a:p>
          <a:p>
            <a:pPr marL="457200" lvl="1" indent="0" eaLnBrk="1" hangingPunct="1">
              <a:spcBef>
                <a:spcPts val="0"/>
              </a:spcBef>
              <a:spcAft>
                <a:spcPts val="600"/>
              </a:spcAft>
              <a:buNone/>
            </a:pPr>
            <a:endParaRPr kumimoji="0" lang="es-AR" sz="1400" b="0" i="0" u="none" strike="noStrike" kern="1200" cap="none" spc="0" normalizeH="0" baseline="0" noProof="1">
              <a:solidFill>
                <a:srgbClr val="FFFFFF"/>
              </a:solidFill>
              <a:latin typeface="Calibri (Cuerpo)"/>
              <a:ea typeface="DejaVu Sans"/>
            </a:endParaRPr>
          </a:p>
          <a:p>
            <a:pPr lvl="1" eaLnBrk="1" hangingPunct="1">
              <a:spcBef>
                <a:spcPts val="0"/>
              </a:spcBef>
              <a:spcAft>
                <a:spcPts val="600"/>
              </a:spcAft>
            </a:pPr>
            <a:r>
              <a:rPr kumimoji="0" lang="es-AR" sz="1400" b="0" i="0" u="none" strike="noStrike" kern="1200" cap="none" spc="0" normalizeH="0" baseline="0" noProof="1">
                <a:solidFill>
                  <a:srgbClr val="FFFFFF"/>
                </a:solidFill>
                <a:latin typeface="Calibri (Cuerpo)"/>
                <a:ea typeface="DejaVu Sans"/>
              </a:rPr>
              <a:t>Shared Preferences</a:t>
            </a:r>
          </a:p>
          <a:p>
            <a:pPr marL="457200" lvl="1" indent="0" eaLnBrk="1" hangingPunct="1">
              <a:spcBef>
                <a:spcPts val="0"/>
              </a:spcBef>
              <a:spcAft>
                <a:spcPts val="600"/>
              </a:spcAft>
              <a:buNone/>
            </a:pPr>
            <a:endParaRPr kumimoji="0" lang="es-AR" altLang="es-AR" sz="1400" b="0" i="0" u="none" strike="noStrike" kern="1200" cap="none" spc="0" normalizeH="0" baseline="0" noProof="1">
              <a:solidFill>
                <a:srgbClr val="FFFFFF"/>
              </a:solidFill>
              <a:latin typeface="Calibri (Cuerpo)"/>
              <a:ea typeface="DejaVu Sans"/>
            </a:endParaRPr>
          </a:p>
          <a:p>
            <a:pPr lvl="1">
              <a:spcBef>
                <a:spcPts val="0"/>
              </a:spcBef>
              <a:spcAft>
                <a:spcPts val="600"/>
              </a:spcAft>
            </a:pPr>
            <a:r>
              <a:rPr lang="x-none" altLang="es-AR" sz="1400" noProof="1">
                <a:solidFill>
                  <a:srgbClr val="FFFFFF"/>
                </a:solidFill>
                <a:latin typeface="Calibri (Cuerpo)"/>
              </a:rPr>
              <a:t>I</a:t>
            </a:r>
            <a:r>
              <a:rPr lang="es-AR" sz="1400" noProof="1">
                <a:solidFill>
                  <a:srgbClr val="FFFFFF"/>
                </a:solidFill>
                <a:latin typeface="Calibri (Cuerpo)"/>
              </a:rPr>
              <a:t>ntent</a:t>
            </a:r>
            <a:r>
              <a:rPr lang="x-none" altLang="es-AR" sz="1400" noProof="1">
                <a:solidFill>
                  <a:srgbClr val="FFFFFF"/>
                </a:solidFill>
                <a:latin typeface="Calibri (Cuerpo)"/>
              </a:rPr>
              <a:t>s</a:t>
            </a:r>
          </a:p>
          <a:p>
            <a:pPr lvl="1" eaLnBrk="1" hangingPunct="1">
              <a:spcBef>
                <a:spcPts val="0"/>
              </a:spcBef>
              <a:spcAft>
                <a:spcPts val="600"/>
              </a:spcAft>
            </a:pPr>
            <a:endParaRPr kumimoji="0" lang="x-none" altLang="es-AR" sz="1400" b="0" i="0" u="none" strike="noStrike" kern="1200" cap="none" spc="0" normalizeH="0" baseline="0" noProof="1">
              <a:solidFill>
                <a:srgbClr val="FFFFFF"/>
              </a:solidFill>
              <a:latin typeface="Calibri (Cuerpo)"/>
              <a:ea typeface="DejaVu Sans"/>
            </a:endParaRPr>
          </a:p>
          <a:p>
            <a:pPr lvl="1">
              <a:spcBef>
                <a:spcPts val="0"/>
              </a:spcBef>
              <a:spcAft>
                <a:spcPts val="600"/>
              </a:spcAft>
            </a:pPr>
            <a:r>
              <a:rPr lang="es-AR" sz="1400" noProof="1">
                <a:solidFill>
                  <a:srgbClr val="FFFFFF"/>
                </a:solidFill>
                <a:latin typeface="Calibri (Cuerpo)"/>
                <a:ea typeface="DejaVu Sans"/>
              </a:rPr>
              <a:t>AndroidManifest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6177" name="Rectangle 6176">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79" name="Picture 6178">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6181" name="Picture 6180">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6183" name="Rectangle 6182">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8"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es-AR" altLang="es-AR" b="0" i="0" u="none" strike="noStrike" kern="1200" cap="none" spc="0" normalizeH="0" baseline="0" noProof="1">
                <a:solidFill>
                  <a:srgbClr val="FFFFFF"/>
                </a:solidFill>
                <a:latin typeface="Constantia"/>
                <a:ea typeface="DejaVu Sans"/>
                <a:cs typeface="+mn-cs"/>
              </a:rPr>
              <a:t>Definición inicial</a:t>
            </a:r>
            <a:endParaRPr kumimoji="0" lang="x-none" altLang="es-AR" b="0" i="0" u="none" strike="noStrike" kern="1200" cap="none" spc="0" normalizeH="0" baseline="0" noProof="1">
              <a:solidFill>
                <a:srgbClr val="FFFFFF"/>
              </a:solidFill>
              <a:latin typeface="Constantia"/>
              <a:ea typeface="DejaVu Sans"/>
              <a:cs typeface="+mn-cs"/>
            </a:endParaRPr>
          </a:p>
        </p:txBody>
      </p:sp>
      <p:pic>
        <p:nvPicPr>
          <p:cNvPr id="6185" name="Picture 6184">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6187" name="Rectangle 6186">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189" name="Picture 6188">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6191" name="Rectangle 6190">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9" name="Rectangle 3"/>
          <p:cNvSpPr>
            <a:spLocks noGrp="1"/>
          </p:cNvSpPr>
          <p:nvPr>
            <p:ph idx="1"/>
          </p:nvPr>
        </p:nvSpPr>
        <p:spPr>
          <a:xfrm>
            <a:off x="510241" y="2437831"/>
            <a:ext cx="6835517" cy="3447882"/>
          </a:xfrm>
        </p:spPr>
        <p:txBody>
          <a:bodyPr vert="horz" lIns="91440" tIns="45720" rIns="91440" bIns="45720">
            <a:noAutofit/>
          </a:bodyPr>
          <a:lstStyle/>
          <a:p>
            <a:pPr eaLnBrk="1" hangingPunct="1">
              <a:lnSpc>
                <a:spcPct val="100000"/>
              </a:lnSpc>
            </a:pPr>
            <a:r>
              <a:rPr kumimoji="0" lang="es-AR" sz="1600" b="1" i="0" u="sng" strike="noStrike" kern="1200" cap="none" spc="0" normalizeH="0" baseline="0" noProof="1">
                <a:solidFill>
                  <a:srgbClr val="FFFFFF"/>
                </a:solidFill>
                <a:latin typeface="Calibri (Cuerpo)"/>
                <a:ea typeface="DejaVu Sans"/>
              </a:rPr>
              <a:t>Activities</a:t>
            </a:r>
            <a:r>
              <a:rPr kumimoji="0" lang="x-none" altLang="es-AR" sz="1600" b="0" i="0" u="none" strike="noStrike" kern="1200" cap="none" spc="0" normalizeH="0" baseline="0" noProof="1">
                <a:solidFill>
                  <a:srgbClr val="FFFFFF"/>
                </a:solidFill>
                <a:latin typeface="Calibri (Cuerpo)"/>
                <a:ea typeface="DejaVu Sans"/>
              </a:rPr>
              <a:t>: interface de usuario, focalizado en una sola cosa, lo que el usuario puede hacer.</a:t>
            </a:r>
          </a:p>
          <a:p>
            <a:pPr eaLnBrk="1" hangingPunct="1">
              <a:lnSpc>
                <a:spcPct val="100000"/>
              </a:lnSpc>
            </a:pPr>
            <a:r>
              <a:rPr kumimoji="0" lang="es-AR" sz="1600" b="1" i="0" u="sng" strike="noStrike" kern="1200" cap="none" spc="0" normalizeH="0" baseline="0" noProof="1">
                <a:solidFill>
                  <a:srgbClr val="FFFFFF"/>
                </a:solidFill>
                <a:latin typeface="Calibri (Cuerpo)"/>
                <a:ea typeface="DejaVu Sans"/>
              </a:rPr>
              <a:t>Services</a:t>
            </a:r>
            <a:r>
              <a:rPr kumimoji="0" lang="x-none" altLang="es-AR" sz="1600" b="0" i="0" u="none" strike="noStrike" kern="1200" cap="none" spc="0" normalizeH="0" baseline="0" noProof="1">
                <a:solidFill>
                  <a:srgbClr val="FFFFFF"/>
                </a:solidFill>
                <a:latin typeface="Calibri (Cuerpo)"/>
                <a:ea typeface="DejaVu Sans"/>
              </a:rPr>
              <a:t>: sin interface de usuario, se ejecutan en b</a:t>
            </a:r>
            <a:r>
              <a:rPr kumimoji="0" lang="es-AR" sz="1600" b="0" i="0" u="none" strike="noStrike" kern="1200" cap="none" spc="0" normalizeH="0" baseline="0" noProof="1">
                <a:solidFill>
                  <a:srgbClr val="FFFFFF"/>
                </a:solidFill>
                <a:latin typeface="Calibri (Cuerpo)"/>
                <a:ea typeface="DejaVu Sans"/>
              </a:rPr>
              <a:t>ackground</a:t>
            </a:r>
            <a:r>
              <a:rPr kumimoji="0" lang="x-none" altLang="es-AR" sz="1600" b="0" i="0" u="none" strike="noStrike" kern="1200" cap="none" spc="0" normalizeH="0" baseline="0" noProof="1">
                <a:solidFill>
                  <a:srgbClr val="FFFFFF"/>
                </a:solidFill>
                <a:latin typeface="Calibri (Cuerpo)"/>
                <a:ea typeface="DejaVu Sans"/>
              </a:rPr>
              <a:t>.</a:t>
            </a:r>
          </a:p>
          <a:p>
            <a:pPr>
              <a:lnSpc>
                <a:spcPct val="100000"/>
              </a:lnSpc>
            </a:pPr>
            <a:r>
              <a:rPr kumimoji="0" lang="es-AR" sz="1600" b="1" i="0" u="sng" strike="noStrike" kern="1200" cap="none" spc="0" normalizeH="0" baseline="0" noProof="1">
                <a:solidFill>
                  <a:srgbClr val="FFFFFF"/>
                </a:solidFill>
                <a:latin typeface="Calibri (Cuerpo)"/>
                <a:ea typeface="DejaVu Sans"/>
              </a:rPr>
              <a:t>Broadcast Receivers / Broadcast Announcement</a:t>
            </a:r>
            <a:r>
              <a:rPr kumimoji="0" lang="x-none" altLang="es-AR" sz="1600" b="0" i="0" u="none" strike="noStrike" kern="1200" cap="none" spc="0" normalizeH="0" baseline="0" noProof="1">
                <a:solidFill>
                  <a:srgbClr val="FFFFFF"/>
                </a:solidFill>
                <a:latin typeface="Calibri (Cuerpo)"/>
                <a:ea typeface="DejaVu Sans"/>
              </a:rPr>
              <a:t>: reciben y reaccionan frente a "</a:t>
            </a:r>
            <a:r>
              <a:rPr kumimoji="0" lang="es-AR" sz="1600" b="0" i="0" u="none" strike="noStrike" kern="1200" cap="none" spc="0" normalizeH="0" baseline="0" noProof="1">
                <a:solidFill>
                  <a:srgbClr val="FFFFFF"/>
                </a:solidFill>
                <a:latin typeface="Calibri (Cuerpo)"/>
                <a:ea typeface="DejaVu Sans"/>
              </a:rPr>
              <a:t>broadcast </a:t>
            </a:r>
            <a:r>
              <a:rPr lang="x-none" altLang="es-AR" sz="1600" noProof="1">
                <a:solidFill>
                  <a:srgbClr val="FFFFFF"/>
                </a:solidFill>
                <a:latin typeface="Calibri (Cuerpo)"/>
                <a:ea typeface="DejaVu Sans"/>
              </a:rPr>
              <a:t>announcements</a:t>
            </a:r>
            <a:r>
              <a:rPr kumimoji="0" lang="x-none" altLang="es-AR" sz="1600" b="0" i="0" u="none" strike="noStrike" kern="1200" cap="none" spc="0" normalizeH="0" baseline="0" noProof="1">
                <a:solidFill>
                  <a:srgbClr val="FFFFFF"/>
                </a:solidFill>
                <a:latin typeface="Calibri (Cuerpo)"/>
                <a:ea typeface="DejaVu Sans"/>
              </a:rPr>
              <a:t>".</a:t>
            </a:r>
            <a:r>
              <a:rPr kumimoji="0" lang="es-AR" altLang="es-AR" sz="1600" b="0" i="0" u="none" strike="noStrike" kern="1200" cap="none" spc="0" normalizeH="0" baseline="0" noProof="1">
                <a:solidFill>
                  <a:srgbClr val="FFFFFF"/>
                </a:solidFill>
                <a:latin typeface="Calibri (Cuerpo)"/>
                <a:ea typeface="DejaVu Sans"/>
              </a:rPr>
              <a:t> Notificaciones masivas.</a:t>
            </a:r>
            <a:endParaRPr kumimoji="0" lang="x-none" altLang="es-AR" sz="1600" b="0" i="0" u="none" strike="noStrike" kern="1200" cap="none" spc="0" normalizeH="0" baseline="0" noProof="1">
              <a:solidFill>
                <a:srgbClr val="FFFFFF"/>
              </a:solidFill>
              <a:latin typeface="Calibri (Cuerpo)"/>
              <a:ea typeface="DejaVu Sans"/>
            </a:endParaRPr>
          </a:p>
          <a:p>
            <a:pPr eaLnBrk="1" hangingPunct="1">
              <a:lnSpc>
                <a:spcPct val="100000"/>
              </a:lnSpc>
            </a:pPr>
            <a:r>
              <a:rPr kumimoji="0" lang="es-AR" sz="1600" b="1" i="0" u="sng" strike="noStrike" kern="1200" cap="none" spc="0" normalizeH="0" baseline="0" noProof="1">
                <a:solidFill>
                  <a:srgbClr val="FFFFFF"/>
                </a:solidFill>
                <a:latin typeface="Calibri (Cuerpo)"/>
                <a:ea typeface="DejaVu Sans"/>
              </a:rPr>
              <a:t>Content Providers/</a:t>
            </a:r>
            <a:r>
              <a:rPr lang="x-none" altLang="es-AR" sz="1600" b="1" u="sng" kern="1200" noProof="1">
                <a:solidFill>
                  <a:srgbClr val="FFFFFF"/>
                </a:solidFill>
                <a:latin typeface="Calibri (Cuerpo)"/>
                <a:ea typeface="DejaVu Sans"/>
              </a:rPr>
              <a:t>Content</a:t>
            </a:r>
            <a:r>
              <a:rPr lang="es-AR" altLang="es-AR" sz="1600" b="1" u="sng" kern="1200" noProof="1">
                <a:solidFill>
                  <a:srgbClr val="FFFFFF"/>
                </a:solidFill>
                <a:latin typeface="Calibri (Cuerpo)"/>
                <a:ea typeface="DejaVu Sans"/>
              </a:rPr>
              <a:t> </a:t>
            </a:r>
            <a:r>
              <a:rPr lang="x-none" altLang="es-AR" sz="1600" b="1" u="sng" kern="1200" noProof="1">
                <a:solidFill>
                  <a:srgbClr val="FFFFFF"/>
                </a:solidFill>
                <a:latin typeface="Calibri (Cuerpo)"/>
                <a:ea typeface="DejaVu Sans"/>
              </a:rPr>
              <a:t>Resolver</a:t>
            </a:r>
            <a:r>
              <a:rPr kumimoji="0" lang="x-none" altLang="es-AR" sz="1600" b="0" i="0" u="none" strike="noStrike" kern="1200" cap="none" spc="0" normalizeH="0" baseline="0" noProof="1">
                <a:solidFill>
                  <a:srgbClr val="FFFFFF"/>
                </a:solidFill>
                <a:latin typeface="Calibri (Cuerpo)"/>
                <a:ea typeface="DejaVu Sans"/>
              </a:rPr>
              <a:t>: permiten el intercambio de datos entre aplicaciones.</a:t>
            </a:r>
            <a:endParaRPr kumimoji="0" lang="es-AR" altLang="es-AR" sz="1600" b="0" i="0" u="none" strike="noStrike" kern="1200" cap="none" spc="0" normalizeH="0" baseline="0" noProof="1">
              <a:solidFill>
                <a:srgbClr val="FFFFFF"/>
              </a:solidFill>
              <a:latin typeface="Calibri (Cuerpo)"/>
              <a:ea typeface="DejaVu Sans"/>
            </a:endParaRPr>
          </a:p>
          <a:p>
            <a:pPr>
              <a:lnSpc>
                <a:spcPct val="100000"/>
              </a:lnSpc>
            </a:pPr>
            <a:r>
              <a:rPr kumimoji="0" lang="es-AR" sz="1600" b="1" i="0" u="sng" strike="noStrike" kern="1200" cap="none" spc="0" normalizeH="0" baseline="0" noProof="1">
                <a:solidFill>
                  <a:srgbClr val="FFFFFF"/>
                </a:solidFill>
                <a:latin typeface="Calibri (Cuerpo)"/>
                <a:ea typeface="DejaVu Sans"/>
              </a:rPr>
              <a:t>Shared Preference</a:t>
            </a:r>
            <a:r>
              <a:rPr kumimoji="0" lang="x-none" altLang="es-AR" sz="1600" b="0" i="0" u="none" strike="noStrike" kern="1200" cap="none" spc="0" normalizeH="0" baseline="0" noProof="1">
                <a:solidFill>
                  <a:srgbClr val="FFFFFF"/>
                </a:solidFill>
                <a:latin typeface="Calibri (Cuerpo)"/>
                <a:ea typeface="DejaVu Sans"/>
              </a:rPr>
              <a:t>: </a:t>
            </a:r>
            <a:r>
              <a:rPr kumimoji="0" lang="es-AR" altLang="es-AR" sz="1600" b="0" i="0" u="none" strike="noStrike" kern="1200" cap="none" spc="0" normalizeH="0" baseline="0" noProof="1">
                <a:solidFill>
                  <a:srgbClr val="FFFFFF"/>
                </a:solidFill>
                <a:latin typeface="Calibri (Cuerpo)"/>
                <a:ea typeface="DejaVu Sans"/>
              </a:rPr>
              <a:t>permite la persistencia de datos.</a:t>
            </a:r>
            <a:endParaRPr kumimoji="0" lang="x-none" altLang="es-AR" sz="1600" b="0" i="0" u="none" strike="noStrike" kern="1200" cap="none" spc="0" normalizeH="0" baseline="0" noProof="1">
              <a:solidFill>
                <a:srgbClr val="FFFFFF"/>
              </a:solidFill>
              <a:latin typeface="Calibri (Cuerpo)"/>
              <a:ea typeface="DejaVu Sans"/>
            </a:endParaRPr>
          </a:p>
          <a:p>
            <a:pPr eaLnBrk="1" hangingPunct="1">
              <a:lnSpc>
                <a:spcPct val="100000"/>
              </a:lnSpc>
            </a:pPr>
            <a:r>
              <a:rPr kumimoji="0" lang="es-AR" sz="1600" b="1" i="0" u="sng" strike="noStrike" kern="1200" cap="none" spc="0" normalizeH="0" baseline="0" noProof="1">
                <a:solidFill>
                  <a:srgbClr val="FFFFFF"/>
                </a:solidFill>
                <a:latin typeface="Calibri (Cuerpo)"/>
                <a:ea typeface="DejaVu Sans"/>
              </a:rPr>
              <a:t>Intents</a:t>
            </a:r>
            <a:r>
              <a:rPr kumimoji="0" lang="x-none" altLang="es-AR" sz="1600" b="0" i="0" u="none" strike="noStrike" kern="1200" cap="none" spc="0" normalizeH="0" baseline="0" noProof="1">
                <a:solidFill>
                  <a:srgbClr val="FFFFFF"/>
                </a:solidFill>
                <a:latin typeface="Calibri (Cuerpo)"/>
                <a:ea typeface="DejaVu Sans"/>
              </a:rPr>
              <a:t>: Mensajes entre Activities.</a:t>
            </a:r>
            <a:endParaRPr kumimoji="0" lang="es-AR" altLang="es-AR" sz="1600" b="0" i="0" u="none" strike="noStrike" kern="1200" cap="none" spc="0" normalizeH="0" baseline="0" noProof="1">
              <a:solidFill>
                <a:srgbClr val="FFFFFF"/>
              </a:solidFill>
              <a:latin typeface="Calibri (Cuerpo)"/>
              <a:ea typeface="DejaVu Sans"/>
            </a:endParaRPr>
          </a:p>
          <a:p>
            <a:pPr eaLnBrk="1" hangingPunct="1">
              <a:lnSpc>
                <a:spcPct val="100000"/>
              </a:lnSpc>
            </a:pPr>
            <a:r>
              <a:rPr kumimoji="0" lang="en-GB" altLang="es-AR" sz="1600" b="1" i="0" u="sng" strike="noStrike" kern="1200" cap="none" spc="0" normalizeH="0" baseline="0" noProof="1">
                <a:solidFill>
                  <a:srgbClr val="FFFFFF"/>
                </a:solidFill>
                <a:latin typeface="Calibri (Cuerpo)"/>
                <a:ea typeface="DejaVu Sans"/>
              </a:rPr>
              <a:t>Android Manifest</a:t>
            </a:r>
            <a:r>
              <a:rPr kumimoji="0" lang="en-GB" altLang="es-AR" sz="1600" b="0" i="0" u="none" strike="noStrike" kern="1200" cap="none" spc="0" normalizeH="0" baseline="0" noProof="1">
                <a:solidFill>
                  <a:srgbClr val="FFFFFF"/>
                </a:solidFill>
                <a:latin typeface="Calibri (Cuerpo)"/>
                <a:ea typeface="DejaVu Sans"/>
              </a:rPr>
              <a:t>: Descripcion general del proeycto.</a:t>
            </a:r>
            <a:endParaRPr kumimoji="0" lang="x-none" altLang="es-AR" sz="1600" b="0" i="0" u="none" strike="noStrike" kern="1200" cap="none" spc="0" normalizeH="0" baseline="0" noProof="1">
              <a:solidFill>
                <a:srgbClr val="FFFFFF"/>
              </a:solidFill>
              <a:latin typeface="Calibri (Cuerpo)"/>
              <a:ea typeface="DejaVu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72" name="Picture 14371">
            <a:extLst>
              <a:ext uri="{FF2B5EF4-FFF2-40B4-BE49-F238E27FC236}">
                <a16:creationId xmlns:a16="http://schemas.microsoft.com/office/drawing/2014/main" id="{B3F9E774-F054-4892-8E69-C76B2C8545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pic>
        <p:nvPicPr>
          <p:cNvPr id="14374" name="Picture 14373">
            <a:extLst>
              <a:ext uri="{FF2B5EF4-FFF2-40B4-BE49-F238E27FC236}">
                <a16:creationId xmlns:a16="http://schemas.microsoft.com/office/drawing/2014/main" id="{BEF6A099-2A38-4C66-88FF-FDBCB564E5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376" name="Rectangle 14375">
            <a:extLst>
              <a:ext uri="{FF2B5EF4-FFF2-40B4-BE49-F238E27FC236}">
                <a16:creationId xmlns:a16="http://schemas.microsoft.com/office/drawing/2014/main" id="{D0D98427-7B26-46E2-93FE-CB8CD38542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78" name="Rectangle 14377">
            <a:extLst>
              <a:ext uri="{FF2B5EF4-FFF2-40B4-BE49-F238E27FC236}">
                <a16:creationId xmlns:a16="http://schemas.microsoft.com/office/drawing/2014/main" id="{B15A4233-F980-4EF6-B2C0-D7C63E752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3719321"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340" name="Rectangle 2"/>
          <p:cNvSpPr>
            <a:spLocks noGrp="1"/>
          </p:cNvSpPr>
          <p:nvPr>
            <p:ph type="title"/>
          </p:nvPr>
        </p:nvSpPr>
        <p:spPr>
          <a:xfrm>
            <a:off x="510240" y="753228"/>
            <a:ext cx="3102093" cy="1080938"/>
          </a:xfrm>
        </p:spPr>
        <p:txBody>
          <a:bodyPr vert="horz" lIns="91440" tIns="45720" rIns="91440" bIns="45720">
            <a:normAutofit/>
          </a:bodyPr>
          <a:lstStyle/>
          <a:p>
            <a:pPr eaLnBrk="1" hangingPunct="1"/>
            <a:r>
              <a:rPr kumimoji="0" lang="x-none" altLang="es-AR" sz="2100" b="0" i="0" u="none" strike="noStrike" kern="1200" cap="none" spc="0" normalizeH="0" baseline="0" noProof="1">
                <a:solidFill>
                  <a:srgbClr val="FFFFFF"/>
                </a:solidFill>
                <a:latin typeface="Constantia"/>
                <a:ea typeface="DejaVu Sans"/>
                <a:cs typeface="+mn-cs"/>
              </a:rPr>
              <a:t>Android Manifest</a:t>
            </a:r>
          </a:p>
        </p:txBody>
      </p:sp>
      <p:pic>
        <p:nvPicPr>
          <p:cNvPr id="14380" name="Picture 14379">
            <a:extLst>
              <a:ext uri="{FF2B5EF4-FFF2-40B4-BE49-F238E27FC236}">
                <a16:creationId xmlns:a16="http://schemas.microsoft.com/office/drawing/2014/main" id="{3B7E3E62-AACE-4D18-93B3-B4C452E28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1"/>
            <a:ext cx="3717036" cy="199787"/>
          </a:xfrm>
          <a:prstGeom prst="rect">
            <a:avLst/>
          </a:prstGeom>
        </p:spPr>
      </p:pic>
      <p:sp>
        <p:nvSpPr>
          <p:cNvPr id="14341" name="Rectangle 3"/>
          <p:cNvSpPr>
            <a:spLocks noGrp="1"/>
          </p:cNvSpPr>
          <p:nvPr>
            <p:ph idx="1"/>
          </p:nvPr>
        </p:nvSpPr>
        <p:spPr>
          <a:xfrm>
            <a:off x="123290" y="2336873"/>
            <a:ext cx="3129167" cy="2101563"/>
          </a:xfrm>
        </p:spPr>
        <p:txBody>
          <a:bodyPr vert="horz" lIns="91440" tIns="45720" rIns="91440" bIns="45720">
            <a:normAutofit/>
          </a:bodyPr>
          <a:lstStyle/>
          <a:p>
            <a:pPr marL="0" indent="0" eaLnBrk="1" hangingPunct="1">
              <a:buNone/>
            </a:pPr>
            <a:r>
              <a:rPr kumimoji="0" lang="es-AR" altLang="es-AR" sz="1400" b="0" i="0" u="none" strike="noStrike" kern="1200" cap="none" spc="0" normalizeH="0" baseline="0" noProof="1">
                <a:solidFill>
                  <a:srgbClr val="FFFFFF"/>
                </a:solidFill>
                <a:latin typeface="Calibri (Cuerpo)"/>
                <a:ea typeface="DejaVu Sans"/>
              </a:rPr>
              <a:t>Su principal objetivo es declarar los componentes al sistema Android</a:t>
            </a:r>
            <a:endParaRPr lang="es-AR" sz="1400" dirty="0">
              <a:solidFill>
                <a:srgbClr val="FFFFFF"/>
              </a:solidFill>
              <a:latin typeface="Calibri (Cuerpo)"/>
            </a:endParaRPr>
          </a:p>
          <a:p>
            <a:pPr eaLnBrk="1" hangingPunct="1">
              <a:buNone/>
            </a:pPr>
            <a:endParaRPr kumimoji="0" lang="es-AR" altLang="es-AR" sz="1400" b="0" i="0" u="none" strike="noStrike" kern="1200" cap="none" spc="0" normalizeH="0" baseline="0" noProof="1">
              <a:solidFill>
                <a:srgbClr val="FFFFFF"/>
              </a:solidFill>
              <a:latin typeface="Calibri (Cuerpo)"/>
              <a:ea typeface="DejaVu Sans"/>
            </a:endParaRPr>
          </a:p>
        </p:txBody>
      </p:sp>
      <p:sp useBgFill="1">
        <p:nvSpPr>
          <p:cNvPr id="14382" name="Rectangle 14381">
            <a:extLst>
              <a:ext uri="{FF2B5EF4-FFF2-40B4-BE49-F238E27FC236}">
                <a16:creationId xmlns:a16="http://schemas.microsoft.com/office/drawing/2014/main" id="{421B5709-714B-4EA8-8C75-C105D9B4D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7067" y="642795"/>
            <a:ext cx="4704491" cy="5575126"/>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9A94F54-F946-4179-BBDE-148CDD6F9DDB}"/>
              </a:ext>
            </a:extLst>
          </p:cNvPr>
          <p:cNvPicPr>
            <a:picLocks noChangeAspect="1"/>
          </p:cNvPicPr>
          <p:nvPr/>
        </p:nvPicPr>
        <p:blipFill>
          <a:blip r:embed="rId5"/>
          <a:stretch>
            <a:fillRect/>
          </a:stretch>
        </p:blipFill>
        <p:spPr>
          <a:xfrm>
            <a:off x="4194813" y="1436009"/>
            <a:ext cx="4221951" cy="3979188"/>
          </a:xfrm>
          <a:prstGeom prst="rect">
            <a:avLst/>
          </a:prstGeom>
          <a:ln>
            <a:noFill/>
          </a:ln>
          <a:effectLst/>
        </p:spPr>
      </p:pic>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7187" name="Rectangle 7186">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89" name="Picture 7188">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7191" name="Picture 7190">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7193" name="Rectangle 7192">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2"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onstantia"/>
                <a:ea typeface="DejaVu Sans"/>
                <a:cs typeface="+mn-cs"/>
              </a:rPr>
              <a:t>Activities</a:t>
            </a:r>
          </a:p>
        </p:txBody>
      </p:sp>
      <p:pic>
        <p:nvPicPr>
          <p:cNvPr id="7195" name="Picture 7194">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7197" name="Rectangle 7196">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199" name="Picture 7198">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7201" name="Rectangle 7200">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3" name="Rectangle 3"/>
          <p:cNvSpPr>
            <a:spLocks noGrp="1"/>
          </p:cNvSpPr>
          <p:nvPr>
            <p:ph idx="1"/>
          </p:nvPr>
        </p:nvSpPr>
        <p:spPr>
          <a:xfrm>
            <a:off x="510241" y="2437831"/>
            <a:ext cx="6835517" cy="315030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alibri (Cuerpo)"/>
                <a:ea typeface="DejaVu Sans"/>
              </a:rPr>
              <a:t>Es un componente básico de las mayoría de las aplicaciones</a:t>
            </a:r>
            <a:r>
              <a:rPr kumimoji="0" lang="x-none" altLang="en-US" b="0" i="0" u="none" strike="noStrike" kern="1200" cap="none" spc="0" normalizeH="0" baseline="0" noProof="1">
                <a:solidFill>
                  <a:srgbClr val="FFFFFF"/>
                </a:solidFill>
                <a:latin typeface="Calibri (Cuerpo)"/>
                <a:ea typeface="DejaVu Sans"/>
              </a:rPr>
              <a:t>.</a:t>
            </a:r>
            <a:endParaRPr lang="x-none" altLang="en-US" dirty="0">
              <a:solidFill>
                <a:srgbClr val="FFFFFF"/>
              </a:solidFill>
              <a:latin typeface="Calibri (Cuerpo)"/>
            </a:endParaRPr>
          </a:p>
          <a:p>
            <a:pPr eaLnBrk="1" hangingPunct="1"/>
            <a:r>
              <a:rPr kumimoji="0" lang="x-none" altLang="es-AR" b="0" i="0" u="none" strike="noStrike" kern="1200" cap="none" spc="0" normalizeH="0" baseline="0" noProof="1">
                <a:solidFill>
                  <a:srgbClr val="FFFFFF"/>
                </a:solidFill>
                <a:latin typeface="Calibri (Cuerpo)"/>
                <a:ea typeface="DejaVu Sans"/>
              </a:rPr>
              <a:t>La mayoría de las aplicaciones tienen muchas activities que se inician desde otras activities.</a:t>
            </a:r>
          </a:p>
          <a:p>
            <a:pPr eaLnBrk="1" hangingPunct="1"/>
            <a:r>
              <a:rPr kumimoji="0" lang="x-none" altLang="es-AR" b="0" i="0" u="none" strike="noStrike" kern="1200" cap="none" spc="0" normalizeH="0" baseline="0" noProof="1">
                <a:solidFill>
                  <a:srgbClr val="FFFFFF"/>
                </a:solidFill>
                <a:latin typeface="Calibri (Cuerpo)"/>
                <a:ea typeface="DejaVu Sans"/>
              </a:rPr>
              <a:t>Cada activity esta implementada como una subclase de la clase base "Activity".</a:t>
            </a:r>
            <a:endParaRPr kumimoji="0" lang="es-AR" altLang="es-AR" b="0" i="0" u="none" strike="noStrike" kern="1200" cap="none" spc="0" normalizeH="0" baseline="0" noProof="1">
              <a:solidFill>
                <a:srgbClr val="FFFFFF"/>
              </a:solidFill>
              <a:latin typeface="Calibri (Cuerpo)"/>
              <a:ea typeface="DejaVu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202" name="Rectangle 8201">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04" name="Picture 8203">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8206" name="Picture 8205">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8208" name="Rectangle 8207">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6" name="Rectangle 2"/>
          <p:cNvSpPr>
            <a:spLocks noGrp="1"/>
          </p:cNvSpPr>
          <p:nvPr>
            <p:ph type="title"/>
          </p:nvPr>
        </p:nvSpPr>
        <p:spPr>
          <a:xfrm>
            <a:off x="510240" y="753228"/>
            <a:ext cx="7210396" cy="1080938"/>
          </a:xfrm>
        </p:spPr>
        <p:txBody>
          <a:bodyPr vert="horz" lIns="91440" tIns="45720" rIns="91440" bIns="45720">
            <a:normAutofit/>
          </a:bodyPr>
          <a:lstStyle/>
          <a:p>
            <a:pPr marL="0" marR="0" rtl="0" eaLnBrk="1" fontAlgn="auto" latinLnBrk="0" hangingPunct="1">
              <a:buNone/>
            </a:pPr>
            <a:r>
              <a:rPr kumimoji="0" lang="x-none" altLang="es-AR" b="0" i="0" u="none" strike="noStrike" kern="1200" cap="none" spc="0" normalizeH="0" baseline="0" noProof="1">
                <a:solidFill>
                  <a:srgbClr val="FFFFFF"/>
                </a:solidFill>
                <a:latin typeface="Constantia"/>
                <a:ea typeface="DejaVu Sans"/>
                <a:cs typeface="+mn-cs"/>
              </a:rPr>
              <a:t>Activities – </a:t>
            </a:r>
            <a:r>
              <a:rPr kumimoji="0" lang="es-AR" altLang="es-AR" b="0" i="0" u="none" strike="noStrike" kern="1200" cap="none" spc="0" normalizeH="0" baseline="0" noProof="1">
                <a:solidFill>
                  <a:srgbClr val="FFFFFF"/>
                </a:solidFill>
                <a:latin typeface="Constantia"/>
                <a:ea typeface="DejaVu Sans"/>
                <a:cs typeface="+mn-cs"/>
              </a:rPr>
              <a:t>Views</a:t>
            </a:r>
            <a:endParaRPr kumimoji="0" lang="x-none" altLang="es-AR" b="0" i="0" u="none" strike="noStrike" kern="1200" cap="none" spc="0" normalizeH="0" baseline="0" noProof="1">
              <a:solidFill>
                <a:srgbClr val="FFFFFF"/>
              </a:solidFill>
              <a:latin typeface="Constantia"/>
              <a:ea typeface="DejaVu Sans"/>
              <a:cs typeface="+mn-cs"/>
            </a:endParaRPr>
          </a:p>
        </p:txBody>
      </p:sp>
      <p:pic>
        <p:nvPicPr>
          <p:cNvPr id="8210" name="Picture 8209">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8212" name="Rectangle 8211">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214" name="Picture 8213">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8216" name="Rectangle 8215">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7" name="Rectangle 3"/>
          <p:cNvSpPr>
            <a:spLocks noGrp="1"/>
          </p:cNvSpPr>
          <p:nvPr>
            <p:ph idx="1"/>
          </p:nvPr>
        </p:nvSpPr>
        <p:spPr>
          <a:xfrm>
            <a:off x="510240" y="2281041"/>
            <a:ext cx="6835517" cy="3150308"/>
          </a:xfrm>
        </p:spPr>
        <p:txBody>
          <a:bodyPr vert="horz" lIns="91440" tIns="45720" rIns="91440" bIns="45720">
            <a:noAutofit/>
          </a:bodyPr>
          <a:lstStyle/>
          <a:p>
            <a:pPr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Cada </a:t>
            </a:r>
            <a:r>
              <a:rPr lang="es-AR" altLang="es-AR" sz="1800" noProof="1">
                <a:solidFill>
                  <a:srgbClr val="FFFFFF"/>
                </a:solidFill>
                <a:latin typeface="Calibri (Cuerpo)"/>
                <a:ea typeface="DejaVu Sans"/>
              </a:rPr>
              <a:t>A</a:t>
            </a:r>
            <a:r>
              <a:rPr kumimoji="0" lang="x-none" altLang="es-AR" sz="1800" b="0" i="0" u="none" strike="noStrike" kern="1200" cap="none" spc="0" normalizeH="0" baseline="0" noProof="1">
                <a:solidFill>
                  <a:srgbClr val="FFFFFF"/>
                </a:solidFill>
                <a:latin typeface="Calibri (Cuerpo)"/>
                <a:ea typeface="DejaVu Sans"/>
              </a:rPr>
              <a:t>ctivity </a:t>
            </a:r>
            <a:r>
              <a:rPr lang="es-AR" altLang="es-AR" sz="1800" noProof="1">
                <a:solidFill>
                  <a:srgbClr val="FFFFFF"/>
                </a:solidFill>
                <a:latin typeface="Calibri (Cuerpo)"/>
                <a:ea typeface="DejaVu Sans"/>
              </a:rPr>
              <a:t>se encuentra asociada a un </a:t>
            </a:r>
            <a:r>
              <a:rPr lang="es-AR" altLang="es-AR" sz="1800" noProof="1">
                <a:solidFill>
                  <a:srgbClr val="FFFFFF"/>
                </a:solidFill>
                <a:latin typeface="Calibri (Cuerpo)"/>
              </a:rPr>
              <a:t>Layout</a:t>
            </a:r>
            <a:r>
              <a:rPr lang="es-AR" altLang="es-AR" sz="1800" noProof="1">
                <a:solidFill>
                  <a:srgbClr val="FFFFFF"/>
                </a:solidFill>
                <a:latin typeface="Calibri (Cuerpo)"/>
                <a:ea typeface="DejaVu Sans"/>
              </a:rPr>
              <a:t> el cual permite diagramar cada componente de interfaz o </a:t>
            </a:r>
            <a:r>
              <a:rPr lang="es-AR" altLang="es-AR" sz="1800" noProof="1">
                <a:solidFill>
                  <a:srgbClr val="FFFFFF"/>
                </a:solidFill>
                <a:latin typeface="Calibri (Cuerpo)"/>
              </a:rPr>
              <a:t>Views</a:t>
            </a:r>
            <a:r>
              <a:rPr lang="es-AR" altLang="es-AR" sz="1800" noProof="1">
                <a:solidFill>
                  <a:srgbClr val="FFFFFF"/>
                </a:solidFill>
                <a:latin typeface="Calibri (Cuerpo)"/>
                <a:ea typeface="DejaVu Sans"/>
              </a:rPr>
              <a:t>.</a:t>
            </a:r>
          </a:p>
          <a:p>
            <a:pPr eaLnBrk="1" hangingPunct="1">
              <a:lnSpc>
                <a:spcPct val="100000"/>
              </a:lnSpc>
            </a:pPr>
            <a:r>
              <a:rPr lang="es-AR" altLang="es-AR" sz="1800" noProof="1">
                <a:solidFill>
                  <a:srgbClr val="FFFFFF"/>
                </a:solidFill>
                <a:latin typeface="Calibri (Cuerpo)"/>
              </a:rPr>
              <a:t>Layout</a:t>
            </a:r>
            <a:r>
              <a:rPr kumimoji="0" lang="es-AR" altLang="es-AR" sz="1800" b="0" i="0" u="none" strike="noStrike" kern="1200" cap="none" spc="0" normalizeH="0" baseline="0" noProof="1">
                <a:solidFill>
                  <a:srgbClr val="FFFFFF"/>
                </a:solidFill>
                <a:latin typeface="Calibri (Cuerpo)"/>
                <a:ea typeface="DejaVu Sans"/>
              </a:rPr>
              <a:t> desarrollado en XML.</a:t>
            </a:r>
          </a:p>
          <a:p>
            <a:pPr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El contenido de la ventana es una vista o un grupo </a:t>
            </a:r>
            <a:r>
              <a:rPr kumimoji="0" lang="es-AR" altLang="es-AR" sz="1800" b="0" i="0" u="none" strike="noStrike" kern="1200" cap="none" spc="0" normalizeH="0" noProof="1">
                <a:solidFill>
                  <a:srgbClr val="FFFFFF"/>
                </a:solidFill>
                <a:latin typeface="Calibri (Cuerpo)"/>
                <a:ea typeface="DejaVu Sans"/>
              </a:rPr>
              <a:t> </a:t>
            </a:r>
            <a:r>
              <a:rPr kumimoji="0" lang="x-none" altLang="es-AR" sz="1800" b="0" i="0" u="none" strike="noStrike" kern="1200" cap="none" spc="0" normalizeH="0" baseline="0" noProof="1">
                <a:solidFill>
                  <a:srgbClr val="FFFFFF"/>
                </a:solidFill>
                <a:latin typeface="Calibri (Cuerpo)"/>
                <a:ea typeface="DejaVu Sans"/>
              </a:rPr>
              <a:t>de vistas que derivan de "</a:t>
            </a:r>
            <a:r>
              <a:rPr lang="x-none" altLang="es-AR" sz="1800" noProof="1">
                <a:solidFill>
                  <a:srgbClr val="FFFFFF"/>
                </a:solidFill>
                <a:latin typeface="Calibri (Cuerpo)"/>
              </a:rPr>
              <a:t>View o ViewGroup</a:t>
            </a:r>
            <a:r>
              <a:rPr kumimoji="0" lang="x-none" altLang="es-AR" sz="1800" b="0" i="0" u="none" strike="noStrike" kern="1200" cap="none" spc="0" normalizeH="0" baseline="0" noProof="1">
                <a:solidFill>
                  <a:srgbClr val="FFFFFF"/>
                </a:solidFill>
                <a:latin typeface="Calibri (Cuerpo)"/>
                <a:ea typeface="DejaVu Sans"/>
              </a:rPr>
              <a:t>".</a:t>
            </a:r>
            <a:endParaRPr kumimoji="0" lang="es-AR" altLang="es-AR" sz="1800" b="0" i="0" u="none" strike="noStrike" kern="1200" cap="none" spc="0" normalizeH="0" baseline="0" noProof="1">
              <a:solidFill>
                <a:srgbClr val="FFFFFF"/>
              </a:solidFill>
              <a:latin typeface="Calibri (Cuerpo)"/>
              <a:ea typeface="DejaVu Sans"/>
            </a:endParaRPr>
          </a:p>
          <a:p>
            <a:pPr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Ejemplos de “</a:t>
            </a:r>
            <a:r>
              <a:rPr lang="es-AR" altLang="es-AR" sz="1800" noProof="1">
                <a:solidFill>
                  <a:srgbClr val="FFFFFF"/>
                </a:solidFill>
                <a:latin typeface="Calibri (Cuerpo)"/>
                <a:ea typeface="DejaVu Sans"/>
              </a:rPr>
              <a:t>V</a:t>
            </a:r>
            <a:r>
              <a:rPr kumimoji="0" lang="x-none" altLang="es-AR" sz="1800" b="0" i="0" u="none" strike="noStrike" kern="1200" cap="none" spc="0" normalizeH="0" baseline="0" noProof="1">
                <a:solidFill>
                  <a:srgbClr val="FFFFFF"/>
                </a:solidFill>
                <a:latin typeface="Calibri (Cuerpo)"/>
                <a:ea typeface="DejaVu Sans"/>
              </a:rPr>
              <a:t>iews": buttons, text fields, scroll bars, menu items, check boxes, etc.</a:t>
            </a:r>
            <a:endParaRPr lang="es-AR" altLang="es-AR" sz="1800" noProof="1">
              <a:solidFill>
                <a:srgbClr val="FFFFFF"/>
              </a:solidFill>
              <a:latin typeface="Calibri (Cuerpo)"/>
            </a:endParaRPr>
          </a:p>
          <a:p>
            <a:pPr eaLnBrk="1" hangingPunct="1">
              <a:lnSpc>
                <a:spcPct val="100000"/>
              </a:lnSpc>
            </a:pPr>
            <a:r>
              <a:rPr lang="x-none" altLang="es-AR" sz="1800" noProof="1">
                <a:solidFill>
                  <a:srgbClr val="FFFFFF"/>
                </a:solidFill>
                <a:latin typeface="Calibri (Cuerpo)"/>
              </a:rPr>
              <a:t>View o ViewGroup </a:t>
            </a:r>
            <a:r>
              <a:rPr kumimoji="0" lang="x-none" altLang="es-AR" sz="1800" b="0" i="0" u="none" strike="noStrike" kern="1200" cap="none" spc="0" normalizeH="0" baseline="0" noProof="1">
                <a:solidFill>
                  <a:srgbClr val="FFFFFF"/>
                </a:solidFill>
                <a:latin typeface="Calibri (Cuerpo)"/>
                <a:ea typeface="DejaVu Sans"/>
              </a:rPr>
              <a:t>se hacen visibles mediante el método "</a:t>
            </a:r>
            <a:r>
              <a:rPr lang="x-none" altLang="es-AR" sz="1800" noProof="1">
                <a:solidFill>
                  <a:srgbClr val="FFFFFF"/>
                </a:solidFill>
                <a:latin typeface="Calibri (Cuerpo)"/>
                <a:sym typeface="+mn-ea"/>
              </a:rPr>
              <a:t>Activity.setContentView()</a:t>
            </a:r>
            <a:r>
              <a:rPr lang="x-none" altLang="es-AR" sz="1800" noProof="1">
                <a:solidFill>
                  <a:srgbClr val="FFFFFF"/>
                </a:solidFill>
                <a:latin typeface="Calibri (Cuerpo)"/>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201" name="Picture 820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203" name="Picture 820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8205" name="Picture 820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8207" name="Rectangle 820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9" name="Rectangle 820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8211" name="Rectangle 821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13" name="Picture 821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8215" name="Rectangle 821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7" name="Rectangle 821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6"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lang="en-US" sz="3900" strike="noStrike">
                <a:solidFill>
                  <a:srgbClr val="FFFFFF"/>
                </a:solidFill>
              </a:rPr>
              <a:t>Ciclo de vida de una Activity</a:t>
            </a:r>
          </a:p>
        </p:txBody>
      </p:sp>
      <p:pic>
        <p:nvPicPr>
          <p:cNvPr id="1028" name="Picture 4" descr="Cómo funciona una app en Android? ¿Qué es el lifecycle?">
            <a:extLst>
              <a:ext uri="{FF2B5EF4-FFF2-40B4-BE49-F238E27FC236}">
                <a16:creationId xmlns:a16="http://schemas.microsoft.com/office/drawing/2014/main" id="{7A0391AE-0B08-64B4-644B-4E4AFF5F794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5707" y="799846"/>
            <a:ext cx="8188233" cy="3449373"/>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8219" name="Rectangle 821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1" name="Rectangle 822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3" name="Rectangle 822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16632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36" name="Picture 135">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8" name="Picture 137">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0" name="Picture 139">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2" name="Rectangle 141">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4" name="Rectangle 143">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Imagen 2">
            <a:extLst>
              <a:ext uri="{FF2B5EF4-FFF2-40B4-BE49-F238E27FC236}">
                <a16:creationId xmlns:a16="http://schemas.microsoft.com/office/drawing/2014/main" id="{3F0A765F-1B49-4190-BD03-12E8769351B9}"/>
              </a:ext>
            </a:extLst>
          </p:cNvPr>
          <p:cNvPicPr>
            <a:picLocks noChangeAspect="1"/>
          </p:cNvPicPr>
          <p:nvPr/>
        </p:nvPicPr>
        <p:blipFill rotWithShape="1">
          <a:blip r:embed="rId5"/>
          <a:srcRect r="28131"/>
          <a:stretch/>
        </p:blipFill>
        <p:spPr>
          <a:xfrm>
            <a:off x="4572000" y="10"/>
            <a:ext cx="4569617" cy="6856310"/>
          </a:xfrm>
          <a:prstGeom prst="rect">
            <a:avLst/>
          </a:prstGeom>
          <a:ln>
            <a:noFill/>
          </a:ln>
          <a:effectLst/>
        </p:spPr>
      </p:pic>
      <p:pic>
        <p:nvPicPr>
          <p:cNvPr id="146" name="Picture 145">
            <a:extLst>
              <a:ext uri="{FF2B5EF4-FFF2-40B4-BE49-F238E27FC236}">
                <a16:creationId xmlns:a16="http://schemas.microsoft.com/office/drawing/2014/main" id="{0A59D270-32B9-42B3-935F-106B212414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688333"/>
            <a:ext cx="4800600" cy="185701"/>
          </a:xfrm>
          <a:prstGeom prst="rect">
            <a:avLst/>
          </a:prstGeom>
        </p:spPr>
      </p:pic>
      <p:sp>
        <p:nvSpPr>
          <p:cNvPr id="148" name="Rectangle 147">
            <a:extLst>
              <a:ext uri="{FF2B5EF4-FFF2-40B4-BE49-F238E27FC236}">
                <a16:creationId xmlns:a16="http://schemas.microsoft.com/office/drawing/2014/main" id="{1D369348-41FF-46AE-8D88-31B1A1C4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62908"/>
            <a:ext cx="4808806" cy="253218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8" name="CustomShape 2"/>
          <p:cNvSpPr/>
          <p:nvPr/>
        </p:nvSpPr>
        <p:spPr>
          <a:xfrm>
            <a:off x="510241" y="2403231"/>
            <a:ext cx="3894705" cy="213360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pPr>
            <a:r>
              <a:rPr lang="en-US" sz="5400" strike="noStrike">
                <a:latin typeface="+mj-lt"/>
                <a:ea typeface="+mj-ea"/>
                <a:cs typeface="+mj-cs"/>
              </a:rPr>
              <a:t>Ciclo de vida</a:t>
            </a:r>
          </a:p>
        </p:txBody>
      </p:sp>
    </p:spTree>
    <p:extLst>
      <p:ext uri="{BB962C8B-B14F-4D97-AF65-F5344CB8AC3E}">
        <p14:creationId xmlns:p14="http://schemas.microsoft.com/office/powerpoint/2010/main" val="2955791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0250" name="Rectangle 10249">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2" name="Picture 10251">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10254" name="Picture 10253">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10256" name="Rectangle 10255">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44" name="Rectangle 2"/>
          <p:cNvSpPr>
            <a:spLocks noGrp="1"/>
          </p:cNvSpPr>
          <p:nvPr>
            <p:ph type="title"/>
          </p:nvPr>
        </p:nvSpPr>
        <p:spPr>
          <a:xfrm>
            <a:off x="510240" y="753228"/>
            <a:ext cx="7210396" cy="1080938"/>
          </a:xfrm>
        </p:spPr>
        <p:txBody>
          <a:bodyPr vert="horz" lIns="91440" tIns="45720" rIns="91440" bIns="45720">
            <a:noAutofit/>
          </a:bodyPr>
          <a:lstStyle/>
          <a:p>
            <a:r>
              <a:rPr kumimoji="0" lang="x-none" altLang="es-AR" sz="4400" b="0" i="0" u="none" strike="noStrike" kern="1200" cap="none" spc="0" normalizeH="0" baseline="0" noProof="1">
                <a:solidFill>
                  <a:srgbClr val="FFFFFF"/>
                </a:solidFill>
                <a:latin typeface="Constantia"/>
                <a:ea typeface="DejaVu Sans"/>
                <a:cs typeface="+mn-cs"/>
              </a:rPr>
              <a:t>Broadcast Receivers</a:t>
            </a:r>
            <a:r>
              <a:rPr lang="es-AR" altLang="es-AR" sz="4400" noProof="1">
                <a:solidFill>
                  <a:srgbClr val="FFFFFF"/>
                </a:solidFill>
                <a:latin typeface="Constantia"/>
                <a:ea typeface="DejaVu Sans"/>
                <a:cs typeface="+mn-cs"/>
              </a:rPr>
              <a:t> &amp; Broadcast A</a:t>
            </a:r>
            <a:r>
              <a:rPr lang="x-none" altLang="es-AR" sz="4400" noProof="1">
                <a:solidFill>
                  <a:srgbClr val="FFFFFF"/>
                </a:solidFill>
                <a:latin typeface="Constantia"/>
                <a:ea typeface="DejaVu Sans"/>
              </a:rPr>
              <a:t>nnouncements</a:t>
            </a:r>
            <a:endParaRPr kumimoji="0" lang="x-none" altLang="es-AR" sz="4400" b="0" i="0" u="none" strike="noStrike" kern="1200" cap="none" spc="0" normalizeH="0" baseline="0" noProof="1">
              <a:solidFill>
                <a:srgbClr val="FFFFFF"/>
              </a:solidFill>
              <a:latin typeface="Constantia"/>
              <a:ea typeface="DejaVu Sans"/>
              <a:cs typeface="+mn-cs"/>
            </a:endParaRPr>
          </a:p>
        </p:txBody>
      </p:sp>
      <p:pic>
        <p:nvPicPr>
          <p:cNvPr id="10258" name="Picture 10257">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0260" name="Rectangle 10259">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2" name="Picture 10261">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10264" name="Rectangle 10263">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45" name="Rectangle 3"/>
          <p:cNvSpPr>
            <a:spLocks noGrp="1"/>
          </p:cNvSpPr>
          <p:nvPr>
            <p:ph idx="1"/>
          </p:nvPr>
        </p:nvSpPr>
        <p:spPr>
          <a:xfrm>
            <a:off x="510241" y="2437831"/>
            <a:ext cx="6835517" cy="3150308"/>
          </a:xfrm>
        </p:spPr>
        <p:txBody>
          <a:bodyPr vert="horz" lIns="91440" tIns="45720" rIns="91440" bIns="45720">
            <a:normAutofit/>
          </a:bodyPr>
          <a:lstStyle/>
          <a:p>
            <a:pPr eaLnBrk="1" hangingPunct="1"/>
            <a:r>
              <a:rPr kumimoji="0" lang="x-none" altLang="es-AR" sz="1800" b="0" i="0" u="none" strike="noStrike" kern="1200" cap="none" spc="0" normalizeH="0" baseline="0" noProof="1">
                <a:solidFill>
                  <a:srgbClr val="FFFFFF"/>
                </a:solidFill>
                <a:latin typeface="Calibri (Cuerpo)"/>
                <a:ea typeface="DejaVu Sans"/>
              </a:rPr>
              <a:t>Reciben y reacionan a “</a:t>
            </a:r>
            <a:r>
              <a:rPr kumimoji="0" lang="es-AR" altLang="es-AR" sz="1800" b="0" i="0" u="none" strike="noStrike" kern="1200" cap="none" spc="0" normalizeH="0" baseline="0" noProof="1">
                <a:solidFill>
                  <a:srgbClr val="FFFFFF"/>
                </a:solidFill>
                <a:latin typeface="Calibri (Cuerpo)"/>
                <a:ea typeface="DejaVu Sans"/>
              </a:rPr>
              <a:t>B</a:t>
            </a:r>
            <a:r>
              <a:rPr kumimoji="0" lang="x-none" altLang="es-AR" sz="1800" b="0" i="0" u="none" strike="noStrike" kern="1200" cap="none" spc="0" normalizeH="0" baseline="0" noProof="1">
                <a:solidFill>
                  <a:srgbClr val="FFFFFF"/>
                </a:solidFill>
                <a:latin typeface="Calibri (Cuerpo)"/>
                <a:ea typeface="DejaVu Sans"/>
              </a:rPr>
              <a:t>roadcast</a:t>
            </a:r>
            <a:r>
              <a:rPr kumimoji="0" lang="es-AR" altLang="es-AR" sz="1800" b="0" i="0" u="none" strike="noStrike" kern="1200" cap="none" spc="0" normalizeH="0" baseline="0" noProof="1">
                <a:solidFill>
                  <a:srgbClr val="FFFFFF"/>
                </a:solidFill>
                <a:latin typeface="Calibri (Cuerpo)"/>
                <a:ea typeface="DejaVu Sans"/>
              </a:rPr>
              <a:t>A</a:t>
            </a:r>
            <a:r>
              <a:rPr kumimoji="0" lang="x-none" altLang="es-AR" sz="1800" b="0" i="0" u="none" strike="noStrike" kern="1200" cap="none" spc="0" normalizeH="0" baseline="0" noProof="1">
                <a:solidFill>
                  <a:srgbClr val="FFFFFF"/>
                </a:solidFill>
                <a:latin typeface="Calibri (Cuerpo)"/>
                <a:ea typeface="DejaVu Sans"/>
              </a:rPr>
              <a:t>nnouncements".</a:t>
            </a:r>
          </a:p>
          <a:p>
            <a:pPr eaLnBrk="1" hangingPunct="1"/>
            <a:endParaRPr kumimoji="0" lang="x-none" altLang="es-AR" sz="1800" b="0" i="0" u="none" strike="noStrike" kern="1200" cap="none" spc="0" normalizeH="0" baseline="0" noProof="1">
              <a:solidFill>
                <a:srgbClr val="FFFFFF"/>
              </a:solidFill>
              <a:latin typeface="Calibri (Cuerpo)"/>
              <a:ea typeface="DejaVu Sans"/>
            </a:endParaRPr>
          </a:p>
          <a:p>
            <a:pPr eaLnBrk="1" hangingPunct="1"/>
            <a:r>
              <a:rPr kumimoji="0" lang="x-none" altLang="es-AR" sz="1800" b="0" i="0" u="none" strike="noStrike" kern="1200" cap="none" spc="0" normalizeH="0" baseline="0" noProof="1">
                <a:solidFill>
                  <a:srgbClr val="FFFFFF"/>
                </a:solidFill>
                <a:latin typeface="Calibri (Cuerpo)"/>
                <a:ea typeface="DejaVu Sans"/>
              </a:rPr>
              <a:t>Extienden la clase base "BroadcastReceiver".</a:t>
            </a:r>
          </a:p>
          <a:p>
            <a:pPr eaLnBrk="1" hangingPunct="1"/>
            <a:endParaRPr kumimoji="0" lang="es-AR" altLang="es-AR" sz="1800" b="0" i="0" u="none" strike="noStrike" kern="1200" cap="none" spc="0" normalizeH="0" baseline="0" noProof="1">
              <a:solidFill>
                <a:srgbClr val="FFFFFF"/>
              </a:solidFill>
              <a:latin typeface="Calibri (Cuerpo)"/>
              <a:ea typeface="DejaVu Sans"/>
            </a:endParaRPr>
          </a:p>
          <a:p>
            <a:pPr marL="342900" lvl="1" indent="-342900"/>
            <a:r>
              <a:rPr lang="x-none" altLang="es-AR" sz="1800" noProof="1">
                <a:solidFill>
                  <a:srgbClr val="FFFFFF"/>
                </a:solidFill>
                <a:latin typeface="Calibri (Cuerpo)"/>
                <a:ea typeface="DejaVu Sans"/>
              </a:rPr>
              <a:t>Otras aplicaciones pueden iniciar broadcasts</a:t>
            </a:r>
          </a:p>
          <a:p>
            <a:pPr eaLnBrk="1" hangingPunct="1"/>
            <a:endParaRPr kumimoji="0" lang="x-none" altLang="es-AR" sz="1800" b="0" i="0" u="none" strike="noStrike" kern="1200" cap="none" spc="0" normalizeH="0" baseline="0" noProof="1">
              <a:solidFill>
                <a:srgbClr val="FFFFFF"/>
              </a:solidFill>
              <a:latin typeface="Calibri (Cuerpo)"/>
              <a:ea typeface="DejaVu Sans"/>
            </a:endParaRPr>
          </a:p>
          <a:p>
            <a:pPr marL="0" indent="0" eaLnBrk="1" hangingPunct="1">
              <a:buNone/>
            </a:pPr>
            <a:r>
              <a:rPr kumimoji="0" lang="es-AR" altLang="es-AR" sz="1800" b="0" i="0" u="none" strike="noStrike" kern="1200" cap="none" spc="0" normalizeH="0" baseline="0" noProof="1">
                <a:solidFill>
                  <a:srgbClr val="FFFFFF"/>
                </a:solidFill>
                <a:latin typeface="Calibri (Cuerpo)"/>
                <a:ea typeface="DejaVu Sans"/>
              </a:rPr>
              <a:t> </a:t>
            </a:r>
            <a:r>
              <a:rPr kumimoji="0" lang="x-none" altLang="es-AR" sz="1800" b="0" i="0" u="none" strike="noStrike" kern="1200" cap="none" spc="0" normalizeH="0" baseline="0" noProof="1">
                <a:solidFill>
                  <a:srgbClr val="FFFFFF"/>
                </a:solidFill>
                <a:latin typeface="Calibri (Cuerpo)"/>
                <a:ea typeface="DejaVu Sans"/>
              </a:rPr>
              <a:t>Ejemplos:</a:t>
            </a:r>
          </a:p>
          <a:p>
            <a:pPr lvl="1" eaLnBrk="1" hangingPunct="1"/>
            <a:r>
              <a:rPr kumimoji="0" lang="x-none" altLang="es-AR" sz="1800" b="0" i="0" u="none" strike="noStrike" kern="1200" cap="none" spc="0" normalizeH="0" baseline="0" noProof="1">
                <a:solidFill>
                  <a:srgbClr val="FFFFFF"/>
                </a:solidFill>
                <a:latin typeface="Calibri (Cuerpo)"/>
                <a:ea typeface="DejaVu Sans"/>
              </a:rPr>
              <a:t>batteria baja, cable de carga conectado, shutdown, cambio de timezone, etc.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8" name="Picture 27">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30" name="Picture 29">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32" name="Rectangle 31">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6" name="Rectangle 35">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40" name="Rectangle 39">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518181" y="4710483"/>
            <a:ext cx="6100108" cy="940240"/>
          </a:xfrm>
        </p:spPr>
        <p:txBody>
          <a:bodyPr vert="horz" lIns="91440" tIns="45720" rIns="91440" bIns="45720" rtlCol="0" anchor="b">
            <a:normAutofit/>
          </a:bodyPr>
          <a:lstStyle/>
          <a:p>
            <a:pPr algn="r"/>
            <a:br>
              <a:rPr kumimoji="0" lang="en-US" altLang="es-AR" sz="2900" b="0" i="0" u="none" strike="noStrike" cap="none" spc="0" normalizeH="0" baseline="0" noProof="1"/>
            </a:br>
            <a:r>
              <a:rPr kumimoji="0" lang="en-US" altLang="es-AR" sz="2900" b="0" i="0" u="none" strike="noStrike" cap="none" spc="0" normalizeH="0" baseline="0" noProof="1"/>
              <a:t>Declaración en Manifest</a:t>
            </a:r>
          </a:p>
        </p:txBody>
      </p:sp>
      <p:pic>
        <p:nvPicPr>
          <p:cNvPr id="3" name="Imagen 2">
            <a:extLst>
              <a:ext uri="{FF2B5EF4-FFF2-40B4-BE49-F238E27FC236}">
                <a16:creationId xmlns:a16="http://schemas.microsoft.com/office/drawing/2014/main" id="{3458C9EC-19C5-4A89-A265-273D38A6B7C0}"/>
              </a:ext>
            </a:extLst>
          </p:cNvPr>
          <p:cNvPicPr>
            <a:picLocks noChangeAspect="1"/>
          </p:cNvPicPr>
          <p:nvPr/>
        </p:nvPicPr>
        <p:blipFill rotWithShape="1">
          <a:blip r:embed="rId5"/>
          <a:srcRect t="26758" r="3" b="3"/>
          <a:stretch/>
        </p:blipFill>
        <p:spPr>
          <a:xfrm>
            <a:off x="177713" y="936984"/>
            <a:ext cx="4273638" cy="3312236"/>
          </a:xfrm>
          <a:prstGeom prst="rect">
            <a:avLst/>
          </a:prstGeom>
          <a:ln>
            <a:noFill/>
          </a:ln>
          <a:effectLst/>
        </p:spPr>
      </p:pic>
      <p:pic>
        <p:nvPicPr>
          <p:cNvPr id="7" name="Imagen 6">
            <a:extLst>
              <a:ext uri="{FF2B5EF4-FFF2-40B4-BE49-F238E27FC236}">
                <a16:creationId xmlns:a16="http://schemas.microsoft.com/office/drawing/2014/main" id="{6FE6DCB9-3FF8-4BB1-9394-310318006FE1}"/>
              </a:ext>
            </a:extLst>
          </p:cNvPr>
          <p:cNvPicPr>
            <a:picLocks noChangeAspect="1"/>
          </p:cNvPicPr>
          <p:nvPr/>
        </p:nvPicPr>
        <p:blipFill rotWithShape="1">
          <a:blip r:embed="rId6"/>
          <a:srcRect r="21056" b="2"/>
          <a:stretch/>
        </p:blipFill>
        <p:spPr>
          <a:xfrm>
            <a:off x="4692649" y="936982"/>
            <a:ext cx="4134174" cy="3312236"/>
          </a:xfrm>
          <a:prstGeom prst="rect">
            <a:avLst/>
          </a:prstGeom>
          <a:ln>
            <a:noFill/>
          </a:ln>
          <a:effectLst/>
        </p:spPr>
      </p:pic>
      <p:sp>
        <p:nvSpPr>
          <p:cNvPr id="44" name="Rectangle 43">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380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5" name="Picture 14">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7" name="Picture 16">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9" name="Rectangle 18">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27" name="Rectangle 26">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518181" y="4710483"/>
            <a:ext cx="6100108" cy="940240"/>
          </a:xfrm>
        </p:spPr>
        <p:txBody>
          <a:bodyPr vert="horz" lIns="91440" tIns="45720" rIns="91440" bIns="45720" rtlCol="0" anchor="b">
            <a:normAutofit/>
          </a:bodyPr>
          <a:lstStyle/>
          <a:p>
            <a:pPr algn="r"/>
            <a:br>
              <a:rPr kumimoji="0" lang="en-US" altLang="es-AR" sz="2900" b="0" i="0" u="none" strike="noStrike" cap="none" spc="0" normalizeH="0" baseline="0" noProof="1"/>
            </a:br>
            <a:r>
              <a:rPr kumimoji="0" lang="en-US" altLang="es-AR" sz="2900" b="0" i="0" u="none" strike="noStrike" cap="none" spc="0" normalizeH="0" baseline="0" noProof="1"/>
              <a:t>Declaración en Contexto</a:t>
            </a:r>
          </a:p>
        </p:txBody>
      </p:sp>
      <p:pic>
        <p:nvPicPr>
          <p:cNvPr id="4" name="Imagen 3">
            <a:extLst>
              <a:ext uri="{FF2B5EF4-FFF2-40B4-BE49-F238E27FC236}">
                <a16:creationId xmlns:a16="http://schemas.microsoft.com/office/drawing/2014/main" id="{A2454EF4-4075-48D8-84FC-C15117CA8C01}"/>
              </a:ext>
            </a:extLst>
          </p:cNvPr>
          <p:cNvPicPr>
            <a:picLocks noChangeAspect="1"/>
          </p:cNvPicPr>
          <p:nvPr/>
        </p:nvPicPr>
        <p:blipFill>
          <a:blip r:embed="rId5"/>
          <a:stretch>
            <a:fillRect/>
          </a:stretch>
        </p:blipFill>
        <p:spPr>
          <a:xfrm>
            <a:off x="150458" y="161271"/>
            <a:ext cx="4204770" cy="4089139"/>
          </a:xfrm>
          <a:prstGeom prst="rect">
            <a:avLst/>
          </a:prstGeom>
          <a:ln>
            <a:noFill/>
          </a:ln>
          <a:effectLst/>
        </p:spPr>
      </p:pic>
      <p:pic>
        <p:nvPicPr>
          <p:cNvPr id="8" name="Imagen 7">
            <a:extLst>
              <a:ext uri="{FF2B5EF4-FFF2-40B4-BE49-F238E27FC236}">
                <a16:creationId xmlns:a16="http://schemas.microsoft.com/office/drawing/2014/main" id="{4351EB7D-2172-40AB-B25C-6F2807DB406F}"/>
              </a:ext>
            </a:extLst>
          </p:cNvPr>
          <p:cNvPicPr>
            <a:picLocks noChangeAspect="1"/>
          </p:cNvPicPr>
          <p:nvPr/>
        </p:nvPicPr>
        <p:blipFill>
          <a:blip r:embed="rId6"/>
          <a:stretch>
            <a:fillRect/>
          </a:stretch>
        </p:blipFill>
        <p:spPr>
          <a:xfrm>
            <a:off x="4507799" y="163638"/>
            <a:ext cx="4481248" cy="4089139"/>
          </a:xfrm>
          <a:prstGeom prst="rect">
            <a:avLst/>
          </a:prstGeom>
          <a:ln>
            <a:noFill/>
          </a:ln>
          <a:effectLst/>
        </p:spPr>
      </p:pic>
      <p:sp>
        <p:nvSpPr>
          <p:cNvPr id="31" name="Rectangle 30">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057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1275" name="Rectangle 11274">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77" name="Picture 11276">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279" name="Rectangle 11278">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81" name="Picture 11280">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11283" name="Rectangle 11282">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268" name="Rectangle 2"/>
          <p:cNvSpPr>
            <a:spLocks noGrp="1"/>
          </p:cNvSpPr>
          <p:nvPr>
            <p:ph type="title"/>
          </p:nvPr>
        </p:nvSpPr>
        <p:spPr>
          <a:xfrm>
            <a:off x="510240" y="2063262"/>
            <a:ext cx="2804460" cy="2661052"/>
          </a:xfrm>
        </p:spPr>
        <p:txBody>
          <a:bodyPr vert="horz" lIns="91440" tIns="45720" rIns="91440" bIns="45720">
            <a:normAutofit/>
          </a:bodyPr>
          <a:lstStyle/>
          <a:p>
            <a:pPr algn="r" eaLnBrk="1" hangingPunct="1"/>
            <a:r>
              <a:rPr kumimoji="0" lang="x-none" altLang="es-AR" sz="3800" b="0" i="0" u="none" strike="noStrike" kern="1200" cap="none" spc="0" normalizeH="0" baseline="0" noProof="1">
                <a:latin typeface="Constantia"/>
                <a:ea typeface="DejaVu Sans"/>
                <a:cs typeface="+mn-cs"/>
              </a:rPr>
              <a:t>Content Providers</a:t>
            </a:r>
          </a:p>
        </p:txBody>
      </p:sp>
      <p:graphicFrame>
        <p:nvGraphicFramePr>
          <p:cNvPr id="11271" name="Rectangle 3">
            <a:extLst>
              <a:ext uri="{FF2B5EF4-FFF2-40B4-BE49-F238E27FC236}">
                <a16:creationId xmlns:a16="http://schemas.microsoft.com/office/drawing/2014/main" id="{3EDF879E-0895-3D47-7EC8-272B419C5925}"/>
              </a:ext>
            </a:extLst>
          </p:cNvPr>
          <p:cNvGraphicFramePr>
            <a:graphicFrameLocks noGrp="1"/>
          </p:cNvGraphicFramePr>
          <p:nvPr>
            <p:ph idx="1"/>
            <p:extLst>
              <p:ext uri="{D42A27DB-BD31-4B8C-83A1-F6EECF244321}">
                <p14:modId xmlns:p14="http://schemas.microsoft.com/office/powerpoint/2010/main" val="2425437972"/>
              </p:ext>
            </p:extLst>
          </p:nvPr>
        </p:nvGraphicFramePr>
        <p:xfrm>
          <a:off x="3963591" y="639763"/>
          <a:ext cx="4695825" cy="55784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 name="Picture 4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3" name="Picture 4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45" name="Rectangle 4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9" name="Rectangle 48">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53" name="Rectangle 52">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Content Providers</a:t>
            </a:r>
          </a:p>
        </p:txBody>
      </p:sp>
      <p:pic>
        <p:nvPicPr>
          <p:cNvPr id="7" name="Imagen 6">
            <a:extLst>
              <a:ext uri="{FF2B5EF4-FFF2-40B4-BE49-F238E27FC236}">
                <a16:creationId xmlns:a16="http://schemas.microsoft.com/office/drawing/2014/main" id="{B78B3E36-892E-42F4-A20E-8F46E9A84712}"/>
              </a:ext>
            </a:extLst>
          </p:cNvPr>
          <p:cNvPicPr>
            <a:picLocks noChangeAspect="1"/>
          </p:cNvPicPr>
          <p:nvPr/>
        </p:nvPicPr>
        <p:blipFill>
          <a:blip r:embed="rId5"/>
          <a:stretch>
            <a:fillRect/>
          </a:stretch>
        </p:blipFill>
        <p:spPr>
          <a:xfrm>
            <a:off x="475707" y="1567574"/>
            <a:ext cx="8188233" cy="2681645"/>
          </a:xfrm>
          <a:prstGeom prst="rect">
            <a:avLst/>
          </a:prstGeom>
          <a:ln>
            <a:noFill/>
          </a:ln>
          <a:effectLst>
            <a:outerShdw blurRad="76200" dist="63500" dir="5040000" algn="tl" rotWithShape="0">
              <a:srgbClr val="000000">
                <a:alpha val="41000"/>
              </a:srgbClr>
            </a:outerShdw>
          </a:effectLst>
        </p:spPr>
      </p:pic>
      <p:sp>
        <p:nvSpPr>
          <p:cNvPr id="57" name="Rectangle 56">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 name="Rectangle 58">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038024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8103"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1" y="321733"/>
            <a:ext cx="6942425" cy="845983"/>
          </a:xfrm>
          <a:effectLst>
            <a:outerShdw blurRad="88900" dist="38100" dir="2700000" algn="tl" rotWithShape="0">
              <a:prstClr val="black">
                <a:alpha val="30000"/>
              </a:prstClr>
            </a:outerShdw>
          </a:effectLst>
        </p:spPr>
        <p:txBody>
          <a:bodyPr vert="horz" lIns="91440" tIns="45720" rIns="91440" bIns="45720" anchor="b">
            <a:normAutofit/>
          </a:bodyPr>
          <a:lstStyle/>
          <a:p>
            <a:pPr eaLnBrk="1" hangingPunct="1"/>
            <a:r>
              <a:rPr kumimoji="0" lang="es-AR" altLang="es-AR" b="0" i="0" u="none" strike="noStrike" kern="1200" cap="none" spc="0" normalizeH="0" baseline="0" noProof="1">
                <a:latin typeface="Constantia"/>
                <a:ea typeface="DejaVu Sans"/>
                <a:cs typeface="+mn-cs"/>
              </a:rPr>
              <a:t>Shared Preferences</a:t>
            </a:r>
            <a:endParaRPr kumimoji="0" lang="x-none" altLang="es-AR" b="0" i="0" u="none" strike="noStrike" kern="1200" cap="none" spc="0" normalizeH="0" baseline="0" noProof="1">
              <a:latin typeface="Constantia"/>
              <a:ea typeface="DejaVu Sans"/>
              <a:cs typeface="+mn-cs"/>
            </a:endParaRPr>
          </a:p>
        </p:txBody>
      </p:sp>
      <p:pic>
        <p:nvPicPr>
          <p:cNvPr id="17" name="Picture 16">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7939369" y="2846786"/>
            <a:ext cx="1202248" cy="144270"/>
          </a:xfrm>
          <a:prstGeom prst="rect">
            <a:avLst/>
          </a:prstGeom>
        </p:spPr>
      </p:pic>
      <p:pic>
        <p:nvPicPr>
          <p:cNvPr id="19" name="Picture 18">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51041"/>
            <a:ext cx="7452665" cy="321164"/>
          </a:xfrm>
          <a:prstGeom prst="rect">
            <a:avLst/>
          </a:prstGeom>
        </p:spPr>
      </p:pic>
      <p:sp>
        <p:nvSpPr>
          <p:cNvPr id="21" name="Rectangle 20">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7452665"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9BC41880-522E-46E7-9CAB-27364B4ADE16}"/>
              </a:ext>
            </a:extLst>
          </p:cNvPr>
          <p:cNvSpPr>
            <a:spLocks noGrp="1"/>
          </p:cNvSpPr>
          <p:nvPr>
            <p:ph idx="1"/>
          </p:nvPr>
        </p:nvSpPr>
        <p:spPr>
          <a:xfrm>
            <a:off x="510240" y="1960966"/>
            <a:ext cx="6450792" cy="3418626"/>
          </a:xfrm>
        </p:spPr>
        <p:txBody>
          <a:bodyPr vert="horz" lIns="91440" tIns="45720" rIns="91440" bIns="45720" anchor="t">
            <a:normAutofit/>
          </a:bodyPr>
          <a:lstStyle/>
          <a:p>
            <a:pPr eaLnBrk="1" hangingPunct="1"/>
            <a:r>
              <a:rPr kumimoji="0" lang="es-AR" altLang="es-AR" sz="2000" b="0" i="0" u="none" strike="noStrike" kern="1200" cap="none" spc="0" normalizeH="0" baseline="0" noProof="1">
                <a:solidFill>
                  <a:srgbClr val="FFFFFF"/>
                </a:solidFill>
                <a:latin typeface="Calibri (Cuerpo)"/>
                <a:ea typeface="DejaVu Sans"/>
              </a:rPr>
              <a:t>Permite la persistencia de colecciones relativamente pequeñas.</a:t>
            </a:r>
          </a:p>
          <a:p>
            <a:pPr eaLnBrk="1" hangingPunct="1"/>
            <a:r>
              <a:rPr kumimoji="0" lang="es-AR" altLang="es-AR" sz="2000" b="0" i="0" u="none" strike="noStrike" kern="1200" cap="none" spc="0" normalizeH="0" baseline="0" noProof="1">
                <a:solidFill>
                  <a:srgbClr val="FFFFFF"/>
                </a:solidFill>
                <a:latin typeface="Calibri (Cuerpo)"/>
                <a:ea typeface="DejaVu Sans"/>
              </a:rPr>
              <a:t>Apunta a archivo de almacenamiento por Key-Value.</a:t>
            </a:r>
          </a:p>
          <a:p>
            <a:pPr eaLnBrk="1" hangingPunct="1"/>
            <a:r>
              <a:rPr lang="es-AR" altLang="es-AR" sz="2000" noProof="1">
                <a:solidFill>
                  <a:srgbClr val="FFFFFF"/>
                </a:solidFill>
                <a:latin typeface="Calibri (Cuerpo)"/>
                <a:ea typeface="DejaVu Sans"/>
              </a:rPr>
              <a:t>Accesible desde el contexto de la aplicación.</a:t>
            </a:r>
            <a:endParaRPr kumimoji="0" lang="x-none" altLang="es-AR" sz="2000" b="0" i="0" u="none" strike="noStrike" kern="1200" cap="none" spc="0" normalizeH="0" baseline="0" noProof="1">
              <a:solidFill>
                <a:srgbClr val="FFFFFF"/>
              </a:solidFill>
              <a:latin typeface="Calibri (Cuerpo)"/>
              <a:ea typeface="DejaVu Sans"/>
            </a:endParaRPr>
          </a:p>
        </p:txBody>
      </p:sp>
      <p:sp>
        <p:nvSpPr>
          <p:cNvPr id="23" name="Rectangle 22">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148944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7302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Rectangle 16">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0" y="4714194"/>
            <a:ext cx="6097015" cy="1311176"/>
          </a:xfrm>
        </p:spPr>
        <p:txBody>
          <a:bodyPr vert="horz" lIns="91440" tIns="45720" rIns="91440" bIns="45720" anchor="b">
            <a:normAutofit/>
          </a:bodyPr>
          <a:lstStyle/>
          <a:p>
            <a:pPr algn="r" eaLnBrk="1" hangingPunct="1"/>
            <a:r>
              <a:rPr kumimoji="0" lang="es-AR" altLang="es-AR" sz="4200" b="0" i="0" u="none" strike="noStrike" kern="1200" cap="none" spc="0" normalizeH="0" baseline="0" noProof="1">
                <a:latin typeface="Constantia"/>
                <a:ea typeface="DejaVu Sans"/>
                <a:cs typeface="+mn-cs"/>
              </a:rPr>
              <a:t>Shared Preferences</a:t>
            </a:r>
            <a:endParaRPr kumimoji="0" lang="x-none" altLang="es-AR" sz="4200" b="0" i="0" u="none" strike="noStrike" kern="1200" cap="none" spc="0" normalizeH="0" baseline="0" noProof="1">
              <a:latin typeface="Constantia"/>
              <a:ea typeface="DejaVu Sans"/>
              <a:cs typeface="+mn-cs"/>
            </a:endParaRPr>
          </a:p>
        </p:txBody>
      </p:sp>
      <p:sp>
        <p:nvSpPr>
          <p:cNvPr id="19" name="Rectangle 18">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Texto&#10;&#10;Descripción generada automáticamente">
            <a:extLst>
              <a:ext uri="{FF2B5EF4-FFF2-40B4-BE49-F238E27FC236}">
                <a16:creationId xmlns:a16="http://schemas.microsoft.com/office/drawing/2014/main" id="{370F5F3F-1059-4E4F-B1B8-F61E9A301DD5}"/>
              </a:ext>
            </a:extLst>
          </p:cNvPr>
          <p:cNvPicPr>
            <a:picLocks noChangeAspect="1"/>
          </p:cNvPicPr>
          <p:nvPr/>
        </p:nvPicPr>
        <p:blipFill>
          <a:blip r:embed="rId5"/>
          <a:stretch>
            <a:fillRect/>
          </a:stretch>
        </p:blipFill>
        <p:spPr>
          <a:xfrm>
            <a:off x="465534" y="730514"/>
            <a:ext cx="8198644" cy="1556704"/>
          </a:xfrm>
          <a:prstGeom prst="rect">
            <a:avLst/>
          </a:prstGeom>
        </p:spPr>
      </p:pic>
      <p:pic>
        <p:nvPicPr>
          <p:cNvPr id="8" name="Imagen 7">
            <a:extLst>
              <a:ext uri="{FF2B5EF4-FFF2-40B4-BE49-F238E27FC236}">
                <a16:creationId xmlns:a16="http://schemas.microsoft.com/office/drawing/2014/main" id="{4CB34FD6-E91A-4018-BDF6-E02CBD60A34B}"/>
              </a:ext>
            </a:extLst>
          </p:cNvPr>
          <p:cNvPicPr>
            <a:picLocks noChangeAspect="1"/>
          </p:cNvPicPr>
          <p:nvPr/>
        </p:nvPicPr>
        <p:blipFill>
          <a:blip r:embed="rId6"/>
          <a:stretch>
            <a:fillRect/>
          </a:stretch>
        </p:blipFill>
        <p:spPr>
          <a:xfrm>
            <a:off x="465534" y="3383749"/>
            <a:ext cx="8198644" cy="779999"/>
          </a:xfrm>
          <a:prstGeom prst="rect">
            <a:avLst/>
          </a:prstGeom>
        </p:spPr>
      </p:pic>
    </p:spTree>
    <p:extLst>
      <p:ext uri="{BB962C8B-B14F-4D97-AF65-F5344CB8AC3E}">
        <p14:creationId xmlns:p14="http://schemas.microsoft.com/office/powerpoint/2010/main" val="1622463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12322" name="Rectangle 12321">
            <a:extLst>
              <a:ext uri="{FF2B5EF4-FFF2-40B4-BE49-F238E27FC236}">
                <a16:creationId xmlns:a16="http://schemas.microsoft.com/office/drawing/2014/main" id="{C7F36C09-16BA-4141-A705-C6B5B5A40B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1332" y="0"/>
            <a:ext cx="6882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324" name="Picture 12323">
            <a:extLst>
              <a:ext uri="{FF2B5EF4-FFF2-40B4-BE49-F238E27FC236}">
                <a16:creationId xmlns:a16="http://schemas.microsoft.com/office/drawing/2014/main" id="{C9CE521D-42CE-4CD9-AFFE-37255AC0A6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326" name="Rectangle 12325">
            <a:extLst>
              <a:ext uri="{FF2B5EF4-FFF2-40B4-BE49-F238E27FC236}">
                <a16:creationId xmlns:a16="http://schemas.microsoft.com/office/drawing/2014/main" id="{460C2540-36DC-4C0A-A9C0-231ED365D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1332"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2" name="Rectangle 2"/>
          <p:cNvSpPr>
            <a:spLocks noGrp="1"/>
          </p:cNvSpPr>
          <p:nvPr>
            <p:ph type="title"/>
          </p:nvPr>
        </p:nvSpPr>
        <p:spPr>
          <a:xfrm>
            <a:off x="191117" y="523251"/>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chemeClr val="accent1"/>
                </a:solidFill>
                <a:latin typeface="Constantia"/>
                <a:ea typeface="DejaVu Sans"/>
                <a:cs typeface="+mn-cs"/>
              </a:rPr>
              <a:t>Intents</a:t>
            </a:r>
          </a:p>
        </p:txBody>
      </p:sp>
      <p:sp>
        <p:nvSpPr>
          <p:cNvPr id="12321" name="Rectangle 3"/>
          <p:cNvSpPr>
            <a:spLocks noGrp="1"/>
          </p:cNvSpPr>
          <p:nvPr>
            <p:ph idx="1"/>
          </p:nvPr>
        </p:nvSpPr>
        <p:spPr>
          <a:xfrm>
            <a:off x="191117" y="1839532"/>
            <a:ext cx="7739908" cy="672728"/>
          </a:xfrm>
        </p:spPr>
        <p:txBody>
          <a:bodyPr vert="horz" lIns="91440" tIns="45720" rIns="91440" bIns="45720">
            <a:normAutofit/>
          </a:bodyPr>
          <a:lstStyle/>
          <a:p>
            <a:pPr marL="0" indent="0" eaLnBrk="1" hangingPunct="1">
              <a:buNone/>
            </a:pPr>
            <a:r>
              <a:rPr lang="es-AR" altLang="es-AR" sz="1800" noProof="1">
                <a:latin typeface="Calibri (Cuerpo)"/>
                <a:ea typeface="DejaVu Sans"/>
              </a:rPr>
              <a:t>Objeto que permite la navegación y el envio de mensajes entre componentes</a:t>
            </a:r>
          </a:p>
        </p:txBody>
      </p:sp>
      <p:sp>
        <p:nvSpPr>
          <p:cNvPr id="2" name="CuadroTexto 1">
            <a:extLst>
              <a:ext uri="{FF2B5EF4-FFF2-40B4-BE49-F238E27FC236}">
                <a16:creationId xmlns:a16="http://schemas.microsoft.com/office/drawing/2014/main" id="{33F7BA1D-AF78-6119-5EAE-6D8E306E0212}"/>
              </a:ext>
            </a:extLst>
          </p:cNvPr>
          <p:cNvSpPr txBox="1"/>
          <p:nvPr/>
        </p:nvSpPr>
        <p:spPr>
          <a:xfrm>
            <a:off x="191117" y="2742236"/>
            <a:ext cx="8079098" cy="3880421"/>
          </a:xfrm>
          <a:prstGeom prst="rect">
            <a:avLst/>
          </a:prstGeom>
        </p:spPr>
        <p:txBody>
          <a:bodyPr vert="horz" lIns="91440" tIns="45720" rIns="91440" bIns="45720" rtlCol="0">
            <a:normAutofit lnSpcReduction="10000"/>
          </a:bodyPr>
          <a:lstStyle>
            <a:lvl1pPr indent="0" defTabSz="914400">
              <a:lnSpc>
                <a:spcPct val="90000"/>
              </a:lnSpc>
              <a:spcBef>
                <a:spcPts val="1000"/>
              </a:spcBef>
              <a:buFont typeface="Arial" panose="020B0604020202020204" pitchFamily="34" charset="0"/>
              <a:buNone/>
              <a:defRPr>
                <a:latin typeface="Constantia"/>
                <a:ea typeface="DejaVu Sans"/>
              </a:defRPr>
            </a:lvl1pPr>
            <a:lvl2pPr marL="685800" indent="-228600" defTabSz="914400">
              <a:lnSpc>
                <a:spcPct val="90000"/>
              </a:lnSpc>
              <a:spcBef>
                <a:spcPts val="500"/>
              </a:spcBef>
              <a:buFont typeface="Arial" panose="020B0604020202020204" pitchFamily="34" charset="0"/>
              <a:buChar char="•"/>
              <a:defRPr sz="2000"/>
            </a:lvl2pPr>
            <a:lvl3pPr marL="1143000" indent="-228600" defTabSz="914400">
              <a:lnSpc>
                <a:spcPct val="90000"/>
              </a:lnSpc>
              <a:spcBef>
                <a:spcPts val="500"/>
              </a:spcBef>
              <a:buFont typeface="Arial" panose="020B0604020202020204" pitchFamily="34" charset="0"/>
              <a:buChar char="•"/>
            </a:lvl3pPr>
            <a:lvl4pPr marL="1600200" indent="-228600" defTabSz="914400">
              <a:lnSpc>
                <a:spcPct val="90000"/>
              </a:lnSpc>
              <a:spcBef>
                <a:spcPts val="500"/>
              </a:spcBef>
              <a:buFont typeface="Arial" panose="020B0604020202020204" pitchFamily="34" charset="0"/>
              <a:buChar char="•"/>
              <a:defRPr sz="1600"/>
            </a:lvl4pPr>
            <a:lvl5pPr marL="2057400" indent="-228600" defTabSz="914400">
              <a:lnSpc>
                <a:spcPct val="90000"/>
              </a:lnSpc>
              <a:spcBef>
                <a:spcPts val="500"/>
              </a:spcBef>
              <a:buFont typeface="Arial" panose="020B0604020202020204" pitchFamily="34" charset="0"/>
              <a:buChar char="•"/>
              <a:defRPr sz="1600"/>
            </a:lvl5pPr>
            <a:lvl6pPr marL="2514600" indent="-228600" defTabSz="914400">
              <a:lnSpc>
                <a:spcPct val="90000"/>
              </a:lnSpc>
              <a:spcBef>
                <a:spcPts val="500"/>
              </a:spcBef>
              <a:buFont typeface="Arial" panose="020B0604020202020204" pitchFamily="34" charset="0"/>
              <a:buChar char="•"/>
              <a:defRPr sz="1400"/>
            </a:lvl6pPr>
            <a:lvl7pPr marL="2971800" indent="-228600" defTabSz="914400">
              <a:lnSpc>
                <a:spcPct val="90000"/>
              </a:lnSpc>
              <a:spcBef>
                <a:spcPts val="500"/>
              </a:spcBef>
              <a:buFont typeface="Arial" panose="020B0604020202020204" pitchFamily="34" charset="0"/>
              <a:buChar char="•"/>
              <a:defRPr sz="1400"/>
            </a:lvl7pPr>
            <a:lvl8pPr marL="3429000" indent="-228600" defTabSz="914400">
              <a:lnSpc>
                <a:spcPct val="90000"/>
              </a:lnSpc>
              <a:spcBef>
                <a:spcPts val="500"/>
              </a:spcBef>
              <a:buFont typeface="Arial" panose="020B0604020202020204" pitchFamily="34" charset="0"/>
              <a:buChar char="•"/>
              <a:defRPr sz="1400"/>
            </a:lvl8pPr>
            <a:lvl9pPr marL="3886200" indent="-228600" defTabSz="914400">
              <a:lnSpc>
                <a:spcPct val="90000"/>
              </a:lnSpc>
              <a:spcBef>
                <a:spcPts val="500"/>
              </a:spcBef>
              <a:buFont typeface="Arial" panose="020B0604020202020204" pitchFamily="34" charset="0"/>
              <a:buChar char="•"/>
              <a:defRPr sz="1400"/>
            </a:lvl9pPr>
          </a:lstStyle>
          <a:p>
            <a:r>
              <a:rPr lang="es-AR" dirty="0">
                <a:latin typeface="Calibri (Cuerpo)"/>
              </a:rPr>
              <a:t>Tipos de </a:t>
            </a:r>
            <a:r>
              <a:rPr lang="es-AR" dirty="0" err="1">
                <a:latin typeface="Calibri (Cuerpo)"/>
              </a:rPr>
              <a:t>Intents</a:t>
            </a:r>
            <a:r>
              <a:rPr lang="es-AR" dirty="0">
                <a:latin typeface="Calibri (Cuerpo)"/>
              </a:rPr>
              <a:t>:</a:t>
            </a:r>
          </a:p>
          <a:p>
            <a:r>
              <a:rPr lang="es-AR" dirty="0">
                <a:latin typeface="Calibri (Cuerpo)"/>
              </a:rPr>
              <a:t>Los </a:t>
            </a:r>
            <a:r>
              <a:rPr lang="es-AR" dirty="0" err="1">
                <a:latin typeface="Calibri (Cuerpo)"/>
              </a:rPr>
              <a:t>intents</a:t>
            </a:r>
            <a:r>
              <a:rPr lang="es-AR" dirty="0">
                <a:latin typeface="Calibri (Cuerpo)"/>
              </a:rPr>
              <a:t> </a:t>
            </a:r>
            <a:r>
              <a:rPr lang="es-AR" b="1" dirty="0">
                <a:solidFill>
                  <a:srgbClr val="FFFF00"/>
                </a:solidFill>
                <a:latin typeface="Calibri (Cuerpo)"/>
              </a:rPr>
              <a:t>explícitas</a:t>
            </a:r>
            <a:r>
              <a:rPr lang="es-AR" dirty="0">
                <a:latin typeface="Calibri (Cuerpo)"/>
              </a:rPr>
              <a:t> especifican qué aplicación las administrará, ya sea incluyendo el nombre del paquete de la app de destino o el nombre de clase del componente completamente calificado. </a:t>
            </a:r>
          </a:p>
          <a:p>
            <a:r>
              <a:rPr lang="es-AR" dirty="0" err="1">
                <a:solidFill>
                  <a:srgbClr val="FFFF00"/>
                </a:solidFill>
                <a:latin typeface="Calibri (Cuerpo)"/>
              </a:rPr>
              <a:t>Intent</a:t>
            </a:r>
            <a:r>
              <a:rPr lang="es-AR" dirty="0">
                <a:solidFill>
                  <a:srgbClr val="FFFF00"/>
                </a:solidFill>
                <a:latin typeface="Calibri (Cuerpo)"/>
              </a:rPr>
              <a:t> </a:t>
            </a:r>
            <a:r>
              <a:rPr lang="es-AR" dirty="0" err="1">
                <a:solidFill>
                  <a:srgbClr val="FFFF00"/>
                </a:solidFill>
                <a:latin typeface="Calibri (Cuerpo)"/>
              </a:rPr>
              <a:t>intent</a:t>
            </a:r>
            <a:r>
              <a:rPr lang="es-AR" dirty="0">
                <a:solidFill>
                  <a:srgbClr val="FFFF00"/>
                </a:solidFill>
                <a:latin typeface="Calibri (Cuerpo)"/>
              </a:rPr>
              <a:t> = new </a:t>
            </a:r>
            <a:r>
              <a:rPr lang="es-AR" dirty="0" err="1">
                <a:solidFill>
                  <a:srgbClr val="FFFF00"/>
                </a:solidFill>
                <a:latin typeface="Calibri (Cuerpo)"/>
              </a:rPr>
              <a:t>Intent</a:t>
            </a:r>
            <a:r>
              <a:rPr lang="es-AR" dirty="0">
                <a:solidFill>
                  <a:srgbClr val="FFFF00"/>
                </a:solidFill>
                <a:latin typeface="Calibri (Cuerpo)"/>
              </a:rPr>
              <a:t>(</a:t>
            </a:r>
            <a:r>
              <a:rPr lang="es-AR" dirty="0" err="1">
                <a:solidFill>
                  <a:srgbClr val="FFFF00"/>
                </a:solidFill>
                <a:latin typeface="Calibri (Cuerpo)"/>
              </a:rPr>
              <a:t>getApplicationContext</a:t>
            </a:r>
            <a:r>
              <a:rPr lang="es-AR" dirty="0">
                <a:solidFill>
                  <a:srgbClr val="FFFF00"/>
                </a:solidFill>
                <a:latin typeface="Calibri (Cuerpo)"/>
              </a:rPr>
              <a:t>(), </a:t>
            </a:r>
            <a:r>
              <a:rPr lang="es-AR" dirty="0" err="1">
                <a:solidFill>
                  <a:srgbClr val="FFFF00"/>
                </a:solidFill>
                <a:latin typeface="Calibri (Cuerpo)"/>
              </a:rPr>
              <a:t>SecondActivity.class</a:t>
            </a:r>
            <a:r>
              <a:rPr lang="es-AR" dirty="0">
                <a:solidFill>
                  <a:srgbClr val="FFFF00"/>
                </a:solidFill>
                <a:latin typeface="Calibri (Cuerpo)"/>
              </a:rPr>
              <a:t>);</a:t>
            </a:r>
          </a:p>
          <a:p>
            <a:r>
              <a:rPr lang="es-AR" dirty="0" err="1">
                <a:solidFill>
                  <a:srgbClr val="FFFF00"/>
                </a:solidFill>
                <a:latin typeface="Calibri (Cuerpo)"/>
              </a:rPr>
              <a:t>startActivity</a:t>
            </a:r>
            <a:r>
              <a:rPr lang="es-AR" dirty="0">
                <a:solidFill>
                  <a:srgbClr val="FFFF00"/>
                </a:solidFill>
                <a:latin typeface="Calibri (Cuerpo)"/>
              </a:rPr>
              <a:t>(</a:t>
            </a:r>
            <a:r>
              <a:rPr lang="es-AR" dirty="0" err="1">
                <a:solidFill>
                  <a:srgbClr val="FFFF00"/>
                </a:solidFill>
                <a:latin typeface="Calibri (Cuerpo)"/>
              </a:rPr>
              <a:t>intent</a:t>
            </a:r>
            <a:r>
              <a:rPr lang="es-AR" dirty="0">
                <a:solidFill>
                  <a:srgbClr val="FFFF00"/>
                </a:solidFill>
                <a:latin typeface="Calibri (Cuerpo)"/>
              </a:rPr>
              <a:t>);</a:t>
            </a:r>
          </a:p>
          <a:p>
            <a:endParaRPr lang="es-AR" dirty="0">
              <a:latin typeface="Calibri (Cuerpo)"/>
            </a:endParaRPr>
          </a:p>
          <a:p>
            <a:r>
              <a:rPr lang="es-AR" dirty="0">
                <a:latin typeface="Calibri (Cuerpo)"/>
              </a:rPr>
              <a:t>Los </a:t>
            </a:r>
            <a:r>
              <a:rPr lang="es-AR" dirty="0" err="1">
                <a:latin typeface="Calibri (Cuerpo)"/>
              </a:rPr>
              <a:t>intents</a:t>
            </a:r>
            <a:r>
              <a:rPr lang="es-AR" dirty="0">
                <a:latin typeface="Calibri (Cuerpo)"/>
              </a:rPr>
              <a:t> </a:t>
            </a:r>
            <a:r>
              <a:rPr lang="es-AR" b="1" dirty="0">
                <a:solidFill>
                  <a:srgbClr val="FFFF00"/>
                </a:solidFill>
                <a:latin typeface="Calibri (Cuerpo)"/>
              </a:rPr>
              <a:t>implícitas</a:t>
            </a:r>
            <a:r>
              <a:rPr lang="es-AR" dirty="0">
                <a:latin typeface="Calibri (Cuerpo)"/>
              </a:rPr>
              <a:t> no nombran el componente específico, pero, en cambio, declaran una acción general para realizar, lo cual permite que un componente de otra aplicación la maneje. </a:t>
            </a:r>
            <a:endParaRPr lang="es-AR" altLang="es-AR" noProof="1">
              <a:latin typeface="Calibri (Cuerpo)"/>
            </a:endParaRPr>
          </a:p>
          <a:p>
            <a:r>
              <a:rPr lang="es-AR" altLang="es-AR" noProof="1">
                <a:solidFill>
                  <a:srgbClr val="FFFF00"/>
                </a:solidFill>
                <a:latin typeface="Calibri (Cuerpo)"/>
              </a:rPr>
              <a:t>Intent intentObj = new Intent(Intent.ACTION_VIEW);</a:t>
            </a:r>
          </a:p>
          <a:p>
            <a:r>
              <a:rPr lang="es-AR" altLang="es-AR" noProof="1">
                <a:solidFill>
                  <a:srgbClr val="FFFF00"/>
                </a:solidFill>
                <a:latin typeface="Calibri (Cuerpo)"/>
              </a:rPr>
              <a:t>startActivity(intentObj);</a:t>
            </a:r>
            <a:endParaRPr lang="x-none" altLang="es-AR" noProof="1">
              <a:solidFill>
                <a:srgbClr val="FFFF00"/>
              </a:solidFill>
              <a:latin typeface="Calibri (Cuerpo)"/>
            </a:endParaRPr>
          </a:p>
          <a:p>
            <a:endParaRPr lang="es-A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6" name="Rectangle 2"/>
          <p:cNvSpPr>
            <a:spLocks noGrp="1"/>
          </p:cNvSpPr>
          <p:nvPr>
            <p:ph type="title"/>
          </p:nvPr>
        </p:nvSpPr>
        <p:spPr>
          <a:xfrm>
            <a:off x="217684" y="603821"/>
            <a:ext cx="7148887" cy="1325563"/>
          </a:xfrm>
        </p:spPr>
        <p:txBody>
          <a:bodyPr vert="horz" lIns="91440" tIns="45720" rIns="91440" bIns="45720">
            <a:normAutofit/>
          </a:bodyPr>
          <a:lstStyle/>
          <a:p>
            <a:pPr eaLnBrk="1" hangingPunct="1"/>
            <a:r>
              <a:rPr kumimoji="0" lang="es-AR" altLang="es-AR" sz="4700" b="0" i="0" u="none" strike="noStrike" kern="1200" cap="none" spc="0" normalizeH="0" baseline="0" noProof="1">
                <a:latin typeface="Constantia"/>
                <a:ea typeface="DejaVu Sans"/>
                <a:cs typeface="+mn-cs"/>
              </a:rPr>
              <a:t>Inicio de </a:t>
            </a:r>
            <a:r>
              <a:rPr kumimoji="0" lang="x-none" altLang="es-AR" sz="4700" b="0" i="0" u="none" strike="noStrike" kern="1200" cap="none" spc="0" normalizeH="0" baseline="0" noProof="1">
                <a:latin typeface="Constantia"/>
                <a:ea typeface="DejaVu Sans"/>
                <a:cs typeface="+mn-cs"/>
              </a:rPr>
              <a:t>componentes</a:t>
            </a:r>
          </a:p>
        </p:txBody>
      </p:sp>
      <p:sp>
        <p:nvSpPr>
          <p:cNvPr id="2" name="CuadroTexto 1">
            <a:extLst>
              <a:ext uri="{FF2B5EF4-FFF2-40B4-BE49-F238E27FC236}">
                <a16:creationId xmlns:a16="http://schemas.microsoft.com/office/drawing/2014/main" id="{0E0D0E41-C7EE-768C-9AAD-E348B1A9B4B0}"/>
              </a:ext>
            </a:extLst>
          </p:cNvPr>
          <p:cNvSpPr txBox="1"/>
          <p:nvPr/>
        </p:nvSpPr>
        <p:spPr>
          <a:xfrm>
            <a:off x="94393" y="2121775"/>
            <a:ext cx="8708634" cy="4132403"/>
          </a:xfrm>
          <a:prstGeom prst="rect">
            <a:avLst/>
          </a:prstGeom>
        </p:spPr>
        <p:txBody>
          <a:bodyPr vert="horz" lIns="91440" tIns="45720" rIns="91440" bIns="45720" rtlCol="0">
            <a:noAutofit/>
          </a:bodyPr>
          <a:lstStyle>
            <a:lvl1pPr marL="228600" indent="-228600" defTabSz="914400">
              <a:lnSpc>
                <a:spcPct val="90000"/>
              </a:lnSpc>
              <a:spcBef>
                <a:spcPts val="1000"/>
              </a:spcBef>
              <a:buFont typeface="Arial" panose="020B0604020202020204" pitchFamily="34" charset="0"/>
              <a:buChar char="•"/>
              <a:defRPr kumimoji="0" sz="1000" b="0" i="0" u="none" strike="noStrike" cap="none" spc="0" normalizeH="0" baseline="0">
                <a:latin typeface="Constantia"/>
                <a:ea typeface="DejaVu Sans"/>
              </a:defRPr>
            </a:lvl1pPr>
            <a:lvl2pPr lvl="1" indent="0" defTabSz="914400">
              <a:lnSpc>
                <a:spcPct val="90000"/>
              </a:lnSpc>
              <a:spcBef>
                <a:spcPts val="500"/>
              </a:spcBef>
              <a:buFont typeface="Arial" panose="020B0604020202020204" pitchFamily="34" charset="0"/>
              <a:buNone/>
              <a:defRPr kumimoji="0" sz="1000" b="0" i="0" u="none" strike="noStrike" cap="none" spc="0" normalizeH="0" baseline="0">
                <a:latin typeface="Constantia"/>
                <a:ea typeface="DejaVu Sans"/>
              </a:defRPr>
            </a:lvl2pPr>
            <a:lvl3pPr marL="1143000" indent="-228600" defTabSz="914400">
              <a:lnSpc>
                <a:spcPct val="90000"/>
              </a:lnSpc>
              <a:spcBef>
                <a:spcPts val="500"/>
              </a:spcBef>
              <a:buFont typeface="Arial" panose="020B0604020202020204" pitchFamily="34" charset="0"/>
              <a:buChar char="•"/>
            </a:lvl3pPr>
            <a:lvl4pPr marL="1600200" indent="-228600" defTabSz="914400">
              <a:lnSpc>
                <a:spcPct val="90000"/>
              </a:lnSpc>
              <a:spcBef>
                <a:spcPts val="500"/>
              </a:spcBef>
              <a:buFont typeface="Arial" panose="020B0604020202020204" pitchFamily="34" charset="0"/>
              <a:buChar char="•"/>
              <a:defRPr sz="1600"/>
            </a:lvl4pPr>
            <a:lvl5pPr marL="2057400" indent="-228600" defTabSz="914400">
              <a:lnSpc>
                <a:spcPct val="90000"/>
              </a:lnSpc>
              <a:spcBef>
                <a:spcPts val="500"/>
              </a:spcBef>
              <a:buFont typeface="Arial" panose="020B0604020202020204" pitchFamily="34" charset="0"/>
              <a:buChar char="•"/>
              <a:defRPr sz="1600"/>
            </a:lvl5pPr>
            <a:lvl6pPr marL="2514600" indent="-228600" defTabSz="914400">
              <a:lnSpc>
                <a:spcPct val="90000"/>
              </a:lnSpc>
              <a:spcBef>
                <a:spcPts val="500"/>
              </a:spcBef>
              <a:buFont typeface="Arial" panose="020B0604020202020204" pitchFamily="34" charset="0"/>
              <a:buChar char="•"/>
              <a:defRPr sz="1400"/>
            </a:lvl6pPr>
            <a:lvl7pPr marL="2971800" indent="-228600" defTabSz="914400">
              <a:lnSpc>
                <a:spcPct val="90000"/>
              </a:lnSpc>
              <a:spcBef>
                <a:spcPts val="500"/>
              </a:spcBef>
              <a:buFont typeface="Arial" panose="020B0604020202020204" pitchFamily="34" charset="0"/>
              <a:buChar char="•"/>
              <a:defRPr sz="1400"/>
            </a:lvl7pPr>
            <a:lvl8pPr marL="3429000" indent="-228600" defTabSz="914400">
              <a:lnSpc>
                <a:spcPct val="90000"/>
              </a:lnSpc>
              <a:spcBef>
                <a:spcPts val="500"/>
              </a:spcBef>
              <a:buFont typeface="Arial" panose="020B0604020202020204" pitchFamily="34" charset="0"/>
              <a:buChar char="•"/>
              <a:defRPr sz="1400"/>
            </a:lvl8pPr>
            <a:lvl9pPr marL="3886200" indent="-228600" defTabSz="914400">
              <a:lnSpc>
                <a:spcPct val="90000"/>
              </a:lnSpc>
              <a:spcBef>
                <a:spcPts val="500"/>
              </a:spcBef>
              <a:buFont typeface="Arial" panose="020B0604020202020204" pitchFamily="34" charset="0"/>
              <a:buChar char="•"/>
              <a:defRPr sz="1400"/>
            </a:lvl9pPr>
          </a:lstStyle>
          <a:p>
            <a:r>
              <a:rPr lang="x-none" altLang="es-AR" sz="2000" noProof="1">
                <a:latin typeface="Calibri (Cuerpo)"/>
              </a:rPr>
              <a:t>Las </a:t>
            </a:r>
            <a:r>
              <a:rPr lang="x-none" altLang="es-AR" sz="2000" b="1" noProof="1">
                <a:solidFill>
                  <a:srgbClr val="FFFF00"/>
                </a:solidFill>
                <a:latin typeface="Calibri (Cuerpo)"/>
              </a:rPr>
              <a:t>Activities</a:t>
            </a:r>
            <a:r>
              <a:rPr lang="x-none" altLang="es-AR" sz="2000" noProof="1">
                <a:latin typeface="Calibri (Cuerpo)"/>
              </a:rPr>
              <a:t>, los </a:t>
            </a:r>
            <a:r>
              <a:rPr lang="x-none" altLang="es-AR" sz="2000" b="1" noProof="1">
                <a:solidFill>
                  <a:srgbClr val="FFFF00"/>
                </a:solidFill>
                <a:latin typeface="Calibri (Cuerpo)"/>
              </a:rPr>
              <a:t>Services</a:t>
            </a:r>
            <a:r>
              <a:rPr lang="x-none" altLang="es-AR" sz="2000" noProof="1">
                <a:latin typeface="Calibri (Cuerpo)"/>
              </a:rPr>
              <a:t> y los </a:t>
            </a:r>
            <a:r>
              <a:rPr lang="x-none" altLang="es-AR" sz="2000" b="1" noProof="1">
                <a:solidFill>
                  <a:srgbClr val="FFFF00"/>
                </a:solidFill>
                <a:latin typeface="Calibri (Cuerpo)"/>
              </a:rPr>
              <a:t>Broadcast</a:t>
            </a:r>
            <a:r>
              <a:rPr lang="es-AR" altLang="es-AR" sz="2000" b="1" noProof="1">
                <a:solidFill>
                  <a:srgbClr val="FFFF00"/>
                </a:solidFill>
                <a:latin typeface="Calibri (Cuerpo)"/>
              </a:rPr>
              <a:t> </a:t>
            </a:r>
            <a:r>
              <a:rPr lang="x-none" altLang="es-AR" sz="2000" b="1" noProof="1">
                <a:solidFill>
                  <a:srgbClr val="FFFF00"/>
                </a:solidFill>
                <a:latin typeface="Calibri (Cuerpo)"/>
              </a:rPr>
              <a:t>Receivers </a:t>
            </a:r>
            <a:r>
              <a:rPr lang="x-none" altLang="es-AR" sz="2000" noProof="1">
                <a:latin typeface="Calibri (Cuerpo)"/>
              </a:rPr>
              <a:t>son iniciados por </a:t>
            </a:r>
            <a:r>
              <a:rPr lang="x-none" altLang="es-AR" sz="2000" b="1" noProof="1">
                <a:solidFill>
                  <a:srgbClr val="FFFF00"/>
                </a:solidFill>
                <a:latin typeface="Calibri (Cuerpo)"/>
              </a:rPr>
              <a:t>Intents</a:t>
            </a:r>
            <a:r>
              <a:rPr lang="x-none" altLang="es-AR" sz="2000" noProof="1">
                <a:latin typeface="Calibri (Cuerpo)"/>
              </a:rPr>
              <a:t>. </a:t>
            </a:r>
          </a:p>
          <a:p>
            <a:r>
              <a:rPr lang="x-none" altLang="es-AR" sz="2000" noProof="1">
                <a:latin typeface="Calibri (Cuerpo)"/>
              </a:rPr>
              <a:t>Una </a:t>
            </a:r>
            <a:r>
              <a:rPr lang="es-AR" altLang="es-AR" sz="2000" b="1" noProof="1">
                <a:solidFill>
                  <a:srgbClr val="FFFF00"/>
                </a:solidFill>
                <a:latin typeface="Calibri (Cuerpo)"/>
              </a:rPr>
              <a:t>A</a:t>
            </a:r>
            <a:r>
              <a:rPr lang="x-none" altLang="es-AR" sz="2000" b="1" noProof="1">
                <a:solidFill>
                  <a:srgbClr val="FFFF00"/>
                </a:solidFill>
                <a:latin typeface="Calibri (Cuerpo)"/>
              </a:rPr>
              <a:t>ctivity </a:t>
            </a:r>
            <a:r>
              <a:rPr lang="x-none" altLang="es-AR" sz="2000" noProof="1">
                <a:latin typeface="Calibri (Cuerpo)"/>
              </a:rPr>
              <a:t>es iniciada por: </a:t>
            </a:r>
            <a:endParaRPr lang="es-AR" altLang="es-AR" sz="2000" noProof="1">
              <a:latin typeface="Calibri (Cuerpo)"/>
            </a:endParaRPr>
          </a:p>
          <a:p>
            <a:pPr lvl="1"/>
            <a:r>
              <a:rPr lang="x-none" altLang="es-AR" sz="2000" noProof="1">
                <a:solidFill>
                  <a:srgbClr val="FFFF00"/>
                </a:solidFill>
                <a:latin typeface="Calibri (Cuerpo)"/>
              </a:rPr>
              <a:t>Context.startActivity(Intent intent) </a:t>
            </a:r>
            <a:endParaRPr lang="es-AR" altLang="es-AR" sz="2000" noProof="1">
              <a:solidFill>
                <a:srgbClr val="FFFF00"/>
              </a:solidFill>
              <a:latin typeface="Calibri (Cuerpo)"/>
            </a:endParaRPr>
          </a:p>
          <a:p>
            <a:pPr lvl="1"/>
            <a:r>
              <a:rPr lang="x-none" altLang="es-AR" sz="2000" noProof="1">
                <a:solidFill>
                  <a:srgbClr val="FFFF00"/>
                </a:solidFill>
                <a:latin typeface="Calibri (Cuerpo)"/>
              </a:rPr>
              <a:t>Activity.startActivityForResult(Intent intent, int RequestCode)</a:t>
            </a:r>
            <a:endParaRPr lang="es-AR" altLang="es-AR" sz="2000" noProof="1">
              <a:solidFill>
                <a:srgbClr val="FFFF00"/>
              </a:solidFill>
              <a:latin typeface="Calibri (Cuerpo)"/>
            </a:endParaRPr>
          </a:p>
          <a:p>
            <a:r>
              <a:rPr lang="x-none" altLang="es-AR" sz="2000" noProof="1">
                <a:latin typeface="Calibri (Cuerpo)"/>
              </a:rPr>
              <a:t>Un </a:t>
            </a:r>
            <a:r>
              <a:rPr lang="es-AR" altLang="es-AR" sz="2000" b="1" noProof="1">
                <a:solidFill>
                  <a:srgbClr val="FFFF00"/>
                </a:solidFill>
                <a:latin typeface="Calibri (Cuerpo)"/>
              </a:rPr>
              <a:t>S</a:t>
            </a:r>
            <a:r>
              <a:rPr lang="x-none" altLang="es-AR" sz="2000" b="1" noProof="1">
                <a:solidFill>
                  <a:srgbClr val="FFFF00"/>
                </a:solidFill>
                <a:latin typeface="Calibri (Cuerpo)"/>
              </a:rPr>
              <a:t>ervice </a:t>
            </a:r>
            <a:r>
              <a:rPr lang="x-none" altLang="es-AR" sz="2000" noProof="1">
                <a:latin typeface="Calibri (Cuerpo)"/>
              </a:rPr>
              <a:t>es iniciado por</a:t>
            </a:r>
            <a:r>
              <a:rPr lang="es-AR" altLang="es-AR" sz="2000" noProof="1">
                <a:latin typeface="Calibri (Cuerpo)"/>
              </a:rPr>
              <a:t> un </a:t>
            </a:r>
            <a:r>
              <a:rPr lang="es-AR" altLang="es-AR" sz="2000" b="1" noProof="1">
                <a:solidFill>
                  <a:srgbClr val="FFFF00"/>
                </a:solidFill>
                <a:latin typeface="Calibri (Cuerpo)"/>
              </a:rPr>
              <a:t>Intent</a:t>
            </a:r>
            <a:r>
              <a:rPr lang="x-none" altLang="es-AR" sz="2000" noProof="1">
                <a:latin typeface="Calibri (Cuerpo)"/>
              </a:rPr>
              <a:t>:</a:t>
            </a:r>
            <a:endParaRPr lang="es-AR" altLang="es-AR" sz="2000" noProof="1">
              <a:latin typeface="Calibri (Cuerpo)"/>
            </a:endParaRPr>
          </a:p>
          <a:p>
            <a:pPr lvl="1"/>
            <a:r>
              <a:rPr lang="x-none" altLang="es-AR" sz="2000" noProof="1">
                <a:solidFill>
                  <a:srgbClr val="FFFF00"/>
                </a:solidFill>
                <a:latin typeface="Calibri (Cuerpo)"/>
              </a:rPr>
              <a:t>Context.startService(Intent service)</a:t>
            </a:r>
            <a:endParaRPr lang="es-AR" altLang="es-AR" sz="2000" noProof="1">
              <a:solidFill>
                <a:srgbClr val="FFFF00"/>
              </a:solidFill>
              <a:latin typeface="Calibri (Cuerpo)"/>
            </a:endParaRPr>
          </a:p>
          <a:p>
            <a:r>
              <a:rPr lang="x-none" altLang="es-AR" sz="2000" noProof="1">
                <a:latin typeface="Calibri (Cuerpo)"/>
              </a:rPr>
              <a:t>Una aplicación puede iniciar un </a:t>
            </a:r>
            <a:r>
              <a:rPr lang="es-AR" altLang="es-AR" sz="2000" b="1" noProof="1">
                <a:solidFill>
                  <a:srgbClr val="FFFF00"/>
                </a:solidFill>
                <a:latin typeface="Calibri (Cuerpo)"/>
              </a:rPr>
              <a:t>B</a:t>
            </a:r>
            <a:r>
              <a:rPr lang="x-none" altLang="es-AR" sz="2000" b="1" noProof="1">
                <a:solidFill>
                  <a:srgbClr val="FFFF00"/>
                </a:solidFill>
                <a:latin typeface="Calibri (Cuerpo)"/>
              </a:rPr>
              <a:t>roadcast </a:t>
            </a:r>
            <a:r>
              <a:rPr lang="x-none" altLang="es-AR" sz="2000" noProof="1">
                <a:latin typeface="Calibri (Cuerpo)"/>
              </a:rPr>
              <a:t>usando un </a:t>
            </a:r>
            <a:r>
              <a:rPr lang="x-none" altLang="es-AR" sz="2000" b="1" noProof="1">
                <a:solidFill>
                  <a:srgbClr val="FFFF00"/>
                </a:solidFill>
                <a:latin typeface="Calibri (Cuerpo)"/>
              </a:rPr>
              <a:t>Intent</a:t>
            </a:r>
            <a:r>
              <a:rPr lang="x-none" altLang="es-AR" sz="2000" noProof="1">
                <a:latin typeface="Calibri (Cuerpo)"/>
              </a:rPr>
              <a:t>:</a:t>
            </a:r>
            <a:endParaRPr lang="es-AR" altLang="es-AR" sz="2000" noProof="1">
              <a:latin typeface="Calibri (Cuerpo)"/>
            </a:endParaRPr>
          </a:p>
          <a:p>
            <a:pPr lvl="1"/>
            <a:r>
              <a:rPr lang="x-none" altLang="es-AR" sz="2000" noProof="1">
                <a:solidFill>
                  <a:srgbClr val="FFFF00"/>
                </a:solidFill>
                <a:latin typeface="Calibri (Cuerpo)"/>
              </a:rPr>
              <a:t>Context.sendBroadcast(Intent intent)</a:t>
            </a:r>
            <a:endParaRPr lang="es-AR" altLang="es-AR" sz="2000" noProof="1">
              <a:solidFill>
                <a:srgbClr val="FFFF00"/>
              </a:solidFill>
              <a:latin typeface="Calibri (Cuerpo)"/>
            </a:endParaRPr>
          </a:p>
          <a:p>
            <a:pPr lvl="1"/>
            <a:r>
              <a:rPr lang="x-none" altLang="es-AR" sz="2000" noProof="1">
                <a:solidFill>
                  <a:srgbClr val="FFFF00"/>
                </a:solidFill>
                <a:latin typeface="Calibri (Cuerpo)"/>
              </a:rPr>
              <a:t>Context.sendOrderedBroadcast()</a:t>
            </a:r>
            <a:endParaRPr lang="es-AR" altLang="es-AR" sz="2000" noProof="1">
              <a:solidFill>
                <a:srgbClr val="FFFF00"/>
              </a:solidFill>
              <a:latin typeface="Calibri (Cuerpo)"/>
            </a:endParaRPr>
          </a:p>
          <a:p>
            <a:pPr lvl="1"/>
            <a:r>
              <a:rPr lang="x-none" altLang="es-AR" sz="2000" noProof="1">
                <a:solidFill>
                  <a:srgbClr val="FFFF00"/>
                </a:solidFill>
                <a:latin typeface="Calibri (Cuerpo)"/>
              </a:rPr>
              <a:t>Context.sendStickyBroadcast() </a:t>
            </a:r>
          </a:p>
          <a:p>
            <a:endParaRPr lang="es-AR" altLang="es-AR" sz="2000" noProof="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6" name="Rectangle 2"/>
          <p:cNvSpPr>
            <a:spLocks noGrp="1"/>
          </p:cNvSpPr>
          <p:nvPr>
            <p:ph type="title"/>
          </p:nvPr>
        </p:nvSpPr>
        <p:spPr>
          <a:xfrm>
            <a:off x="217684" y="603821"/>
            <a:ext cx="7148887" cy="1325563"/>
          </a:xfrm>
        </p:spPr>
        <p:txBody>
          <a:bodyPr vert="horz" lIns="91440" tIns="45720" rIns="91440" bIns="45720">
            <a:normAutofit fontScale="90000"/>
          </a:bodyPr>
          <a:lstStyle/>
          <a:p>
            <a:pPr eaLnBrk="1" hangingPunct="1"/>
            <a:r>
              <a:rPr kumimoji="0" lang="es-AR" altLang="es-AR" sz="4700" b="0" i="0" u="none" strike="noStrike" kern="1200" cap="none" spc="0" normalizeH="0" baseline="0" noProof="1">
                <a:latin typeface="Constantia"/>
                <a:ea typeface="DejaVu Sans"/>
                <a:cs typeface="+mn-cs"/>
              </a:rPr>
              <a:t>Finalización de</a:t>
            </a:r>
            <a:r>
              <a:rPr kumimoji="0" lang="x-none" altLang="es-AR" sz="4700" b="0" i="0" u="none" strike="noStrike" kern="1200" cap="none" spc="0" normalizeH="0" baseline="0" noProof="1">
                <a:latin typeface="Constantia"/>
                <a:ea typeface="DejaVu Sans"/>
                <a:cs typeface="+mn-cs"/>
              </a:rPr>
              <a:t> componentes</a:t>
            </a:r>
          </a:p>
        </p:txBody>
      </p:sp>
      <p:sp>
        <p:nvSpPr>
          <p:cNvPr id="13317" name="Rectangle 3"/>
          <p:cNvSpPr>
            <a:spLocks noGrp="1"/>
          </p:cNvSpPr>
          <p:nvPr>
            <p:ph idx="1"/>
          </p:nvPr>
        </p:nvSpPr>
        <p:spPr>
          <a:xfrm>
            <a:off x="217684" y="2214080"/>
            <a:ext cx="7826981" cy="3282593"/>
          </a:xfrm>
        </p:spPr>
        <p:txBody>
          <a:bodyPr vert="horz" lIns="91440" tIns="45720" rIns="91440" bIns="45720" rtlCol="0">
            <a:noAutofit/>
          </a:bodyPr>
          <a:lstStyle/>
          <a:p>
            <a:r>
              <a:rPr lang="x-none" altLang="es-AR" sz="2000" b="1" noProof="1">
                <a:solidFill>
                  <a:srgbClr val="FFFF00"/>
                </a:solidFill>
                <a:latin typeface="Calibri (Cuerpo)"/>
              </a:rPr>
              <a:t>Activities</a:t>
            </a:r>
          </a:p>
          <a:p>
            <a:pPr marL="457200" lvl="1" indent="0">
              <a:buNone/>
            </a:pPr>
            <a:r>
              <a:rPr lang="x-none" altLang="es-AR" noProof="1">
                <a:latin typeface="Calibri (Cuerpo)"/>
              </a:rPr>
              <a:t>Pueden finalizar su ejecución mediante el método </a:t>
            </a:r>
            <a:r>
              <a:rPr lang="x-none" altLang="es-AR" noProof="1">
                <a:solidFill>
                  <a:srgbClr val="FFFF00"/>
                </a:solidFill>
                <a:latin typeface="Calibri (Cuerpo)"/>
              </a:rPr>
              <a:t>finish()</a:t>
            </a:r>
          </a:p>
          <a:p>
            <a:pPr marL="457200" lvl="1" indent="0">
              <a:buNone/>
            </a:pPr>
            <a:r>
              <a:rPr lang="x-none" altLang="es-AR" noProof="1">
                <a:latin typeface="Calibri (Cuerpo)"/>
              </a:rPr>
              <a:t>Pueden terminar otras activities mediante </a:t>
            </a:r>
            <a:r>
              <a:rPr lang="x-none" altLang="es-AR" noProof="1">
                <a:solidFill>
                  <a:srgbClr val="FFFF00"/>
                </a:solidFill>
                <a:latin typeface="Calibri (Cuerpo)"/>
              </a:rPr>
              <a:t>finishActivity()</a:t>
            </a:r>
          </a:p>
          <a:p>
            <a:r>
              <a:rPr lang="x-none" altLang="es-AR" sz="2000" b="1" noProof="1">
                <a:solidFill>
                  <a:srgbClr val="FFFF00"/>
                </a:solidFill>
                <a:latin typeface="Calibri (Cuerpo)"/>
              </a:rPr>
              <a:t>Services</a:t>
            </a:r>
          </a:p>
          <a:p>
            <a:pPr marL="457200" lvl="1" indent="0">
              <a:buNone/>
            </a:pPr>
            <a:r>
              <a:rPr lang="x-none" altLang="es-AR" noProof="1">
                <a:latin typeface="Calibri (Cuerpo)"/>
                <a:sym typeface="+mn-ea"/>
              </a:rPr>
              <a:t>Pueden finalizar su ejecución mediante el método </a:t>
            </a:r>
            <a:r>
              <a:rPr lang="x-none" altLang="es-AR" noProof="1">
                <a:solidFill>
                  <a:srgbClr val="FFFF00"/>
                </a:solidFill>
                <a:latin typeface="Calibri (Cuerpo)"/>
              </a:rPr>
              <a:t>stopSelf()</a:t>
            </a:r>
          </a:p>
          <a:p>
            <a:pPr marL="457200" lvl="1" indent="0">
              <a:buNone/>
            </a:pPr>
            <a:r>
              <a:rPr lang="x-none" altLang="es-AR" noProof="1">
                <a:latin typeface="Calibri (Cuerpo)"/>
                <a:sym typeface="+mn-ea"/>
              </a:rPr>
              <a:t>Pueden terminar otros services mediante </a:t>
            </a:r>
            <a:r>
              <a:rPr lang="x-none" altLang="es-AR" noProof="1">
                <a:solidFill>
                  <a:srgbClr val="FFFF00"/>
                </a:solidFill>
                <a:latin typeface="Calibri (Cuerpo)"/>
              </a:rPr>
              <a:t>Context.stopService()</a:t>
            </a:r>
          </a:p>
          <a:p>
            <a:r>
              <a:rPr lang="x-none" altLang="es-AR" sz="2000" b="1" noProof="1">
                <a:solidFill>
                  <a:srgbClr val="FFFF00"/>
                </a:solidFill>
                <a:latin typeface="Calibri (Cuerpo)"/>
                <a:sym typeface="+mn-ea"/>
              </a:rPr>
              <a:t>Content Resolvers</a:t>
            </a:r>
            <a:r>
              <a:rPr lang="x-none" altLang="es-AR" sz="2000" noProof="1">
                <a:latin typeface="Calibri (Cuerpo)"/>
                <a:sym typeface="+mn-ea"/>
              </a:rPr>
              <a:t> </a:t>
            </a:r>
            <a:r>
              <a:rPr lang="es-AR" altLang="es-AR" sz="2000" noProof="1">
                <a:latin typeface="Calibri (Cuerpo)"/>
                <a:sym typeface="+mn-ea"/>
              </a:rPr>
              <a:t>y </a:t>
            </a:r>
            <a:r>
              <a:rPr lang="x-none" altLang="es-AR" sz="2000" b="1" noProof="1">
                <a:solidFill>
                  <a:srgbClr val="FFFF00"/>
                </a:solidFill>
                <a:latin typeface="Calibri (Cuerpo)"/>
              </a:rPr>
              <a:t>Broadcast Receivers</a:t>
            </a:r>
            <a:endParaRPr lang="es-AR" altLang="es-AR" sz="2000" b="1" noProof="1">
              <a:solidFill>
                <a:srgbClr val="FFFF00"/>
              </a:solidFill>
              <a:latin typeface="Calibri (Cuerpo)"/>
              <a:sym typeface="+mn-ea"/>
            </a:endParaRPr>
          </a:p>
          <a:p>
            <a:pPr marL="457200" lvl="1" indent="0">
              <a:buNone/>
            </a:pPr>
            <a:r>
              <a:rPr lang="x-none" altLang="es-AR" noProof="1">
                <a:latin typeface="Calibri (Cuerpo)"/>
              </a:rPr>
              <a:t>Están activos solo cuando responden a los </a:t>
            </a:r>
            <a:r>
              <a:rPr lang="x-none" altLang="es-AR" sz="2000" b="1" noProof="1">
                <a:solidFill>
                  <a:srgbClr val="FFFF00"/>
                </a:solidFill>
                <a:latin typeface="Calibri (Cuerpo)"/>
                <a:sym typeface="+mn-ea"/>
              </a:rPr>
              <a:t>Content Resolvers</a:t>
            </a:r>
            <a:r>
              <a:rPr lang="x-none" altLang="es-AR" sz="2000" noProof="1">
                <a:latin typeface="Calibri (Cuerpo)"/>
                <a:sym typeface="+mn-ea"/>
              </a:rPr>
              <a:t> </a:t>
            </a:r>
            <a:r>
              <a:rPr lang="es-AR" altLang="es-AR" sz="2000" noProof="1">
                <a:latin typeface="Calibri (Cuerpo)"/>
                <a:sym typeface="+mn-ea"/>
              </a:rPr>
              <a:t>y </a:t>
            </a:r>
            <a:r>
              <a:rPr lang="x-none" altLang="es-AR" sz="2000" b="1" noProof="1">
                <a:solidFill>
                  <a:srgbClr val="FFFF00"/>
                </a:solidFill>
                <a:latin typeface="Calibri (Cuerpo)"/>
              </a:rPr>
              <a:t>Broadcast Receivers</a:t>
            </a:r>
            <a:endParaRPr lang="es-AR" altLang="es-AR" sz="2000" b="1" noProof="1">
              <a:solidFill>
                <a:srgbClr val="FFFF00"/>
              </a:solidFill>
              <a:latin typeface="Calibri (Cuerpo)"/>
              <a:sym typeface="+mn-ea"/>
            </a:endParaRPr>
          </a:p>
          <a:p>
            <a:pPr marL="457200" lvl="1" indent="0">
              <a:buNone/>
            </a:pPr>
            <a:endParaRPr lang="x-none" altLang="es-AR" noProof="1">
              <a:latin typeface="Constantia"/>
            </a:endParaRPr>
          </a:p>
        </p:txBody>
      </p:sp>
    </p:spTree>
    <p:extLst>
      <p:ext uri="{BB962C8B-B14F-4D97-AF65-F5344CB8AC3E}">
        <p14:creationId xmlns:p14="http://schemas.microsoft.com/office/powerpoint/2010/main" val="148736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17" name="Picture 216">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19" name="Picture 218">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221" name="Picture 220">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223" name="Rectangle 222">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Rectangle 224">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27" name="Rectangle 226">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284" y="0"/>
            <a:ext cx="30517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1" name="Rectangle 230">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6726063"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2" name="CustomShape 2"/>
          <p:cNvSpPr/>
          <p:nvPr/>
        </p:nvSpPr>
        <p:spPr>
          <a:xfrm>
            <a:off x="482600" y="1286929"/>
            <a:ext cx="5756237" cy="4284129"/>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7000" strike="noStrike">
                <a:latin typeface="+mj-lt"/>
                <a:ea typeface="+mj-ea"/>
                <a:cs typeface="+mj-cs"/>
              </a:rPr>
              <a:t>Algunos Ejemplos</a:t>
            </a:r>
          </a:p>
        </p:txBody>
      </p:sp>
    </p:spTree>
    <p:extLst>
      <p:ext uri="{BB962C8B-B14F-4D97-AF65-F5344CB8AC3E}">
        <p14:creationId xmlns:p14="http://schemas.microsoft.com/office/powerpoint/2010/main" val="3588866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3321" name="Picture 13320">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323" name="Picture 13322">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325" name="Picture 13324">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3327" name="Rectangle 13326">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329" name="Rectangle 13328">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331" name="Rectangle 13330">
            <a:extLst>
              <a:ext uri="{FF2B5EF4-FFF2-40B4-BE49-F238E27FC236}">
                <a16:creationId xmlns:a16="http://schemas.microsoft.com/office/drawing/2014/main" id="{87C031CB-DEB3-405F-9996-5322C24A6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33" name="Picture 13332">
            <a:extLst>
              <a:ext uri="{FF2B5EF4-FFF2-40B4-BE49-F238E27FC236}">
                <a16:creationId xmlns:a16="http://schemas.microsoft.com/office/drawing/2014/main" id="{92031F0E-C3FA-4DAF-BD13-4AC665CFF0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335" name="Picture 13334">
            <a:extLst>
              <a:ext uri="{FF2B5EF4-FFF2-40B4-BE49-F238E27FC236}">
                <a16:creationId xmlns:a16="http://schemas.microsoft.com/office/drawing/2014/main" id="{BE685C68-BF28-4330-A4FE-33ABD88511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349629"/>
            <a:ext cx="8644465" cy="275942"/>
          </a:xfrm>
          <a:prstGeom prst="rect">
            <a:avLst/>
          </a:prstGeom>
        </p:spPr>
      </p:pic>
      <p:sp>
        <p:nvSpPr>
          <p:cNvPr id="13337" name="Rectangle 13336">
            <a:extLst>
              <a:ext uri="{FF2B5EF4-FFF2-40B4-BE49-F238E27FC236}">
                <a16:creationId xmlns:a16="http://schemas.microsoft.com/office/drawing/2014/main" id="{273350E1-40B5-47D9-8DDD-3C2A17B4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8644466" cy="537949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16" name="Rectangle 2"/>
          <p:cNvSpPr>
            <a:spLocks noGrp="1"/>
          </p:cNvSpPr>
          <p:nvPr>
            <p:ph type="title"/>
          </p:nvPr>
        </p:nvSpPr>
        <p:spPr>
          <a:xfrm>
            <a:off x="3047334" y="1997765"/>
            <a:ext cx="4404669" cy="2696635"/>
          </a:xfrm>
        </p:spPr>
        <p:txBody>
          <a:bodyPr vert="horz" lIns="91440" tIns="45720" rIns="91440" bIns="45720" rtlCol="0" anchor="b">
            <a:normAutofit/>
          </a:bodyPr>
          <a:lstStyle/>
          <a:p>
            <a:pPr algn="r"/>
            <a:r>
              <a:rPr kumimoji="0" lang="en-US" altLang="es-AR" sz="5200" b="0" i="0" u="none" strike="noStrike" cap="none" spc="0" normalizeH="0" baseline="0" noProof="1">
                <a:solidFill>
                  <a:srgbClr val="FFFFFF"/>
                </a:solidFill>
              </a:rPr>
              <a:t>Tareas en segundo plano</a:t>
            </a:r>
          </a:p>
        </p:txBody>
      </p:sp>
      <p:pic>
        <p:nvPicPr>
          <p:cNvPr id="13339" name="Picture 13338">
            <a:extLst>
              <a:ext uri="{FF2B5EF4-FFF2-40B4-BE49-F238E27FC236}">
                <a16:creationId xmlns:a16="http://schemas.microsoft.com/office/drawing/2014/main" id="{A1500D0A-0DCA-4E06-8B25-618E6299CC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4686838"/>
            <a:ext cx="1202248" cy="144270"/>
          </a:xfrm>
          <a:prstGeom prst="rect">
            <a:avLst/>
          </a:prstGeom>
        </p:spPr>
      </p:pic>
      <p:sp>
        <p:nvSpPr>
          <p:cNvPr id="13341" name="Rectangle 13340">
            <a:extLst>
              <a:ext uri="{FF2B5EF4-FFF2-40B4-BE49-F238E27FC236}">
                <a16:creationId xmlns:a16="http://schemas.microsoft.com/office/drawing/2014/main" id="{108AC4DC-69B5-4DD1-84BC-850C5A286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3034068"/>
            <a:ext cx="1202248"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4972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5141" name="Rectangle 5129">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43" name="Picture 5131">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5145" name="Picture 5133">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5146" name="Rectangle 5135">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4"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es-AR" b="0" i="0" u="none" strike="noStrike" kern="1200" cap="none" spc="0" normalizeH="0" baseline="0" noProof="1">
                <a:solidFill>
                  <a:srgbClr val="FFFFFF"/>
                </a:solidFill>
                <a:latin typeface="Constantia"/>
                <a:ea typeface="DejaVu Sans"/>
                <a:cs typeface="+mn-cs"/>
              </a:rPr>
              <a:t>Aplica</a:t>
            </a:r>
            <a:r>
              <a:rPr kumimoji="0" lang="x-none" altLang="es-AR" b="0" i="0" u="none" strike="noStrike" kern="1200" cap="none" spc="0" normalizeH="0" baseline="0" noProof="1">
                <a:solidFill>
                  <a:srgbClr val="FFFFFF"/>
                </a:solidFill>
                <a:latin typeface="Constantia"/>
                <a:ea typeface="DejaVu Sans"/>
                <a:cs typeface="+mn-cs"/>
              </a:rPr>
              <a:t>c</a:t>
            </a:r>
            <a:r>
              <a:rPr kumimoji="0" lang="es-AR" b="0" i="0" u="none" strike="noStrike" kern="1200" cap="none" spc="0" normalizeH="0" baseline="0" noProof="1">
                <a:solidFill>
                  <a:srgbClr val="FFFFFF"/>
                </a:solidFill>
                <a:latin typeface="Constantia"/>
                <a:ea typeface="DejaVu Sans"/>
                <a:cs typeface="+mn-cs"/>
              </a:rPr>
              <a:t>ion</a:t>
            </a:r>
            <a:r>
              <a:rPr kumimoji="0" lang="x-none" altLang="es-AR" b="0" i="0" u="none" strike="noStrike" kern="1200" cap="none" spc="0" normalizeH="0" baseline="0" noProof="1">
                <a:solidFill>
                  <a:srgbClr val="FFFFFF"/>
                </a:solidFill>
                <a:latin typeface="Constantia"/>
                <a:ea typeface="DejaVu Sans"/>
                <a:cs typeface="+mn-cs"/>
              </a:rPr>
              <a:t>e</a:t>
            </a:r>
            <a:r>
              <a:rPr kumimoji="0" lang="es-AR" b="0" i="0" u="none" strike="noStrike" kern="1200" cap="none" spc="0" normalizeH="0" baseline="0" noProof="1">
                <a:solidFill>
                  <a:srgbClr val="FFFFFF"/>
                </a:solidFill>
                <a:latin typeface="Constantia"/>
                <a:ea typeface="DejaVu Sans"/>
                <a:cs typeface="+mn-cs"/>
              </a:rPr>
              <a:t>s</a:t>
            </a:r>
            <a:br>
              <a:rPr kumimoji="0" lang="es-AR" b="0" i="0" u="none" strike="noStrike" kern="1200" cap="none" spc="0" normalizeH="0" baseline="0" noProof="1">
                <a:solidFill>
                  <a:srgbClr val="FFFFFF"/>
                </a:solidFill>
                <a:latin typeface="Constantia"/>
                <a:ea typeface="DejaVu Sans"/>
                <a:cs typeface="+mn-cs"/>
              </a:rPr>
            </a:br>
            <a:r>
              <a:rPr kumimoji="0" lang="es-AR" b="0" i="0" u="none" strike="noStrike" kern="1200" cap="none" spc="0" normalizeH="0" baseline="0" noProof="1">
                <a:solidFill>
                  <a:srgbClr val="FFFFFF"/>
                </a:solidFill>
                <a:latin typeface="Constantia"/>
                <a:ea typeface="DejaVu Sans"/>
                <a:cs typeface="+mn-cs"/>
              </a:rPr>
              <a:t>Principios Básicos</a:t>
            </a:r>
          </a:p>
        </p:txBody>
      </p:sp>
      <p:pic>
        <p:nvPicPr>
          <p:cNvPr id="5147" name="Picture 5137">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5140" name="Rectangle 5139">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142" name="Picture 5141">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5144" name="Rectangle 5143">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5" name="Rectangle 3"/>
          <p:cNvSpPr>
            <a:spLocks noGrp="1"/>
          </p:cNvSpPr>
          <p:nvPr>
            <p:ph idx="1"/>
          </p:nvPr>
        </p:nvSpPr>
        <p:spPr>
          <a:xfrm>
            <a:off x="510241" y="2437831"/>
            <a:ext cx="6835517" cy="3150308"/>
          </a:xfrm>
        </p:spPr>
        <p:txBody>
          <a:bodyPr vert="horz" lIns="91440" tIns="45720" rIns="91440" bIns="45720">
            <a:normAutofit/>
          </a:bodyPr>
          <a:lstStyle/>
          <a:p>
            <a:pPr marL="0" marR="0" lvl="1" rtl="0" eaLnBrk="1" fontAlgn="auto" latinLnBrk="0" hangingPunct="1">
              <a:buNone/>
            </a:pPr>
            <a:r>
              <a:rPr kumimoji="0" lang="x-none" altLang="es-AR" sz="1800" b="0" i="0" u="none" strike="noStrike" kern="1200" cap="none" spc="0" normalizeH="0" baseline="0" noProof="1">
                <a:solidFill>
                  <a:srgbClr val="FFFFFF"/>
                </a:solidFill>
                <a:latin typeface="Calibri (Cuerpo)"/>
                <a:ea typeface="DejaVu Sans"/>
              </a:rPr>
              <a:t>Cada</a:t>
            </a:r>
            <a:r>
              <a:rPr kumimoji="0" lang="es-AR" sz="1800" b="0" i="0" u="none" strike="noStrike" kern="1200" cap="none" spc="0" normalizeH="0" baseline="0" noProof="1">
                <a:solidFill>
                  <a:srgbClr val="FFFFFF"/>
                </a:solidFill>
                <a:latin typeface="Calibri (Cuerpo)"/>
                <a:ea typeface="DejaVu Sans"/>
              </a:rPr>
              <a:t> aplica</a:t>
            </a:r>
            <a:r>
              <a:rPr kumimoji="0" lang="x-none" altLang="es-AR" sz="1800" b="0" i="0" u="none" strike="noStrike" kern="1200" cap="none" spc="0" normalizeH="0" baseline="0" noProof="1">
                <a:solidFill>
                  <a:srgbClr val="FFFFFF"/>
                </a:solidFill>
                <a:latin typeface="Calibri (Cuerpo)"/>
                <a:ea typeface="DejaVu Sans"/>
              </a:rPr>
              <a:t>c</a:t>
            </a:r>
            <a:r>
              <a:rPr kumimoji="0" lang="es-AR" sz="1800" b="0" i="0" u="none" strike="noStrike" kern="1200" cap="none" spc="0" normalizeH="0" baseline="0" noProof="1">
                <a:solidFill>
                  <a:srgbClr val="FFFFFF"/>
                </a:solidFill>
                <a:latin typeface="Calibri (Cuerpo)"/>
                <a:ea typeface="DejaVu Sans"/>
              </a:rPr>
              <a:t>i</a:t>
            </a:r>
            <a:r>
              <a:rPr kumimoji="0" lang="x-none" altLang="es-AR" sz="1800" b="0" i="0" u="none" strike="noStrike" kern="1200" cap="none" spc="0" normalizeH="0" baseline="0" noProof="1">
                <a:solidFill>
                  <a:srgbClr val="FFFFFF"/>
                </a:solidFill>
                <a:latin typeface="Calibri (Cuerpo)"/>
                <a:ea typeface="DejaVu Sans"/>
              </a:rPr>
              <a:t>ó</a:t>
            </a:r>
            <a:r>
              <a:rPr kumimoji="0" lang="es-AR" sz="1800" b="0" i="0" u="none" strike="noStrike" kern="1200" cap="none" spc="0" normalizeH="0" baseline="0" noProof="1">
                <a:solidFill>
                  <a:srgbClr val="FFFFFF"/>
                </a:solidFill>
                <a:latin typeface="Calibri (Cuerpo)"/>
                <a:ea typeface="DejaVu Sans"/>
              </a:rPr>
              <a:t>n </a:t>
            </a:r>
            <a:r>
              <a:rPr kumimoji="0" lang="x-none" altLang="es-AR" sz="1800" b="0" i="0" u="none" strike="noStrike" kern="1200" cap="none" spc="0" normalizeH="0" baseline="0" noProof="1">
                <a:solidFill>
                  <a:srgbClr val="FFFFFF"/>
                </a:solidFill>
                <a:latin typeface="Calibri (Cuerpo)"/>
                <a:ea typeface="DejaVu Sans"/>
              </a:rPr>
              <a:t>tiene su propio proceso</a:t>
            </a:r>
            <a:r>
              <a:rPr kumimoji="0" lang="es-AR" altLang="es-AR" sz="1800" b="0" i="0" u="none" strike="noStrike" kern="1200" cap="none" spc="0" normalizeH="0" baseline="0" noProof="1">
                <a:solidFill>
                  <a:srgbClr val="FFFFFF"/>
                </a:solidFill>
                <a:latin typeface="Calibri (Cuerpo)"/>
                <a:ea typeface="DejaVu Sans"/>
              </a:rPr>
              <a:t>, PID, </a:t>
            </a:r>
            <a:r>
              <a:rPr kumimoji="0" lang="x-none" altLang="es-AR" sz="1800" b="0" i="0" u="none" strike="noStrike" kern="1200" cap="none" spc="0" normalizeH="0" baseline="0" noProof="1">
                <a:solidFill>
                  <a:srgbClr val="FFFFFF"/>
                </a:solidFill>
                <a:latin typeface="Calibri (Cuerpo)"/>
                <a:ea typeface="DejaVu Sans"/>
              </a:rPr>
              <a:t>y puede tener multiples threads.</a:t>
            </a:r>
            <a:r>
              <a:rPr kumimoji="0" lang="es-AR" altLang="es-AR" sz="1800" b="0" i="0" u="none" strike="noStrike" kern="1200" cap="none" spc="0" normalizeH="0" baseline="0" noProof="1">
                <a:solidFill>
                  <a:srgbClr val="FFFFFF"/>
                </a:solidFill>
                <a:latin typeface="Calibri (Cuerpo)"/>
                <a:ea typeface="DejaVu Sans"/>
              </a:rPr>
              <a:t> </a:t>
            </a:r>
            <a:endParaRPr kumimoji="0" lang="x-none" altLang="es-AR" sz="1800" b="0" i="0" u="none" strike="noStrike" kern="1200" cap="none" spc="0" normalizeH="0" baseline="0" noProof="1">
              <a:solidFill>
                <a:srgbClr val="FFFFFF"/>
              </a:solidFill>
              <a:latin typeface="Calibri (Cuerpo)"/>
              <a:ea typeface="DejaVu Sans"/>
            </a:endParaRPr>
          </a:p>
          <a:p>
            <a:pPr marL="0" marR="0" lvl="1" rtl="0" eaLnBrk="1" fontAlgn="auto" latinLnBrk="0" hangingPunct="1">
              <a:buNone/>
            </a:pPr>
            <a:endParaRPr kumimoji="0" lang="x-none" altLang="es-AR" sz="1800" b="0" i="0" u="none" strike="noStrike" kern="1200" cap="none" spc="0" normalizeH="0" baseline="0" noProof="1">
              <a:solidFill>
                <a:srgbClr val="FFFFFF"/>
              </a:solidFill>
              <a:latin typeface="Calibri (Cuerpo)"/>
              <a:ea typeface="DejaVu Sans"/>
            </a:endParaRPr>
          </a:p>
          <a:p>
            <a:pPr marL="0" marR="0" lvl="1" rtl="0" eaLnBrk="1" fontAlgn="auto" latinLnBrk="0" hangingPunct="1">
              <a:buNone/>
            </a:pPr>
            <a:r>
              <a:rPr kumimoji="0" lang="x-none" altLang="es-AR" sz="1800" b="0" i="0" u="none" strike="noStrike" kern="1200" cap="none" spc="0" normalizeH="0" baseline="0" noProof="1">
                <a:solidFill>
                  <a:srgbClr val="FFFFFF"/>
                </a:solidFill>
                <a:latin typeface="Calibri (Cuerpo)"/>
                <a:ea typeface="DejaVu Sans"/>
              </a:rPr>
              <a:t>Cada proceso tiene su propia y separada VM.</a:t>
            </a:r>
          </a:p>
          <a:p>
            <a:pPr marL="0" marR="0" lvl="1" rtl="0" eaLnBrk="1" fontAlgn="auto" latinLnBrk="0" hangingPunct="1">
              <a:buNone/>
            </a:pPr>
            <a:endParaRPr kumimoji="0" lang="x-none" altLang="es-AR" sz="1800" b="0" i="0" u="none" strike="noStrike" kern="1200" cap="none" spc="0" normalizeH="0" baseline="0" noProof="1">
              <a:solidFill>
                <a:srgbClr val="FFFFFF"/>
              </a:solidFill>
              <a:latin typeface="Calibri (Cuerpo)"/>
              <a:ea typeface="DejaVu Sans"/>
            </a:endParaRPr>
          </a:p>
          <a:p>
            <a:pPr marL="0" marR="0" lvl="1" rtl="0" eaLnBrk="1" fontAlgn="auto" latinLnBrk="0" hangingPunct="1">
              <a:buNone/>
            </a:pPr>
            <a:r>
              <a:rPr kumimoji="0" lang="es-AR" altLang="es-AR" sz="1800" b="0" i="0" u="none" strike="noStrike" kern="1200" cap="none" spc="0" normalizeH="0" baseline="0" noProof="1">
                <a:solidFill>
                  <a:srgbClr val="FFFFFF"/>
                </a:solidFill>
                <a:latin typeface="Calibri (Cuerpo)"/>
                <a:ea typeface="DejaVu Sans"/>
              </a:rPr>
              <a:t>A c</a:t>
            </a:r>
            <a:r>
              <a:rPr kumimoji="0" lang="x-none" altLang="es-AR" sz="1800" b="0" i="0" u="none" strike="noStrike" kern="1200" cap="none" spc="0" normalizeH="0" baseline="0" noProof="1">
                <a:solidFill>
                  <a:srgbClr val="FFFFFF"/>
                </a:solidFill>
                <a:latin typeface="Calibri (Cuerpo)"/>
                <a:ea typeface="DejaVu Sans"/>
              </a:rPr>
              <a:t>ada</a:t>
            </a:r>
            <a:r>
              <a:rPr kumimoji="0" lang="es-AR" sz="1800" b="0" i="0" u="none" strike="noStrike" kern="1200" cap="none" spc="0" normalizeH="0" baseline="0" noProof="1">
                <a:solidFill>
                  <a:srgbClr val="FFFFFF"/>
                </a:solidFill>
                <a:latin typeface="Calibri (Cuerpo)"/>
                <a:ea typeface="DejaVu Sans"/>
              </a:rPr>
              <a:t> aplica</a:t>
            </a:r>
            <a:r>
              <a:rPr kumimoji="0" lang="x-none" altLang="es-AR" sz="1800" b="0" i="0" u="none" strike="noStrike" kern="1200" cap="none" spc="0" normalizeH="0" baseline="0" noProof="1">
                <a:solidFill>
                  <a:srgbClr val="FFFFFF"/>
                </a:solidFill>
                <a:latin typeface="Calibri (Cuerpo)"/>
                <a:ea typeface="DejaVu Sans"/>
              </a:rPr>
              <a:t>c</a:t>
            </a:r>
            <a:r>
              <a:rPr kumimoji="0" lang="es-AR" sz="1800" b="0" i="0" u="none" strike="noStrike" kern="1200" cap="none" spc="0" normalizeH="0" baseline="0" noProof="1">
                <a:solidFill>
                  <a:srgbClr val="FFFFFF"/>
                </a:solidFill>
                <a:latin typeface="Calibri (Cuerpo)"/>
                <a:ea typeface="DejaVu Sans"/>
              </a:rPr>
              <a:t>i</a:t>
            </a:r>
            <a:r>
              <a:rPr kumimoji="0" lang="x-none" altLang="es-AR" sz="1800" b="0" i="0" u="none" strike="noStrike" kern="1200" cap="none" spc="0" normalizeH="0" baseline="0" noProof="1">
                <a:solidFill>
                  <a:srgbClr val="FFFFFF"/>
                </a:solidFill>
                <a:latin typeface="Calibri (Cuerpo)"/>
                <a:ea typeface="DejaVu Sans"/>
              </a:rPr>
              <a:t>ó</a:t>
            </a:r>
            <a:r>
              <a:rPr kumimoji="0" lang="es-AR" sz="1800" b="0" i="0" u="none" strike="noStrike" kern="1200" cap="none" spc="0" normalizeH="0" baseline="0" noProof="1">
                <a:solidFill>
                  <a:srgbClr val="FFFFFF"/>
                </a:solidFill>
                <a:latin typeface="Calibri (Cuerpo)"/>
                <a:ea typeface="DejaVu Sans"/>
              </a:rPr>
              <a:t>n se le asign</a:t>
            </a:r>
            <a:r>
              <a:rPr kumimoji="0" lang="x-none" altLang="es-AR" sz="1800" b="0" i="0" u="none" strike="noStrike" kern="1200" cap="none" spc="0" normalizeH="0" baseline="0" noProof="1">
                <a:solidFill>
                  <a:srgbClr val="FFFFFF"/>
                </a:solidFill>
                <a:latin typeface="Calibri (Cuerpo)"/>
                <a:ea typeface="DejaVu Sans"/>
              </a:rPr>
              <a:t>a</a:t>
            </a:r>
            <a:r>
              <a:rPr kumimoji="0" lang="es-AR" sz="1800" b="0" i="0" u="none" strike="noStrike" kern="1200" cap="none" spc="0" normalizeH="0" baseline="0" noProof="1">
                <a:solidFill>
                  <a:srgbClr val="FFFFFF"/>
                </a:solidFill>
                <a:latin typeface="Calibri (Cuerpo)"/>
                <a:ea typeface="DejaVu Sans"/>
              </a:rPr>
              <a:t>d</a:t>
            </a:r>
            <a:r>
              <a:rPr kumimoji="0" lang="x-none" altLang="es-AR" sz="1800" b="0" i="0" u="none" strike="noStrike" kern="1200" cap="none" spc="0" normalizeH="0" baseline="0" noProof="1">
                <a:solidFill>
                  <a:srgbClr val="FFFFFF"/>
                </a:solidFill>
                <a:latin typeface="Calibri (Cuerpo)"/>
                <a:ea typeface="DejaVu Sans"/>
              </a:rPr>
              <a:t>a</a:t>
            </a:r>
            <a:r>
              <a:rPr kumimoji="0" lang="es-AR" altLang="es-AR" sz="1800" b="0" i="0" u="none" strike="noStrike" kern="1200" cap="none" spc="0" normalizeH="0" baseline="0" noProof="1">
                <a:solidFill>
                  <a:srgbClr val="FFFFFF"/>
                </a:solidFill>
                <a:latin typeface="Calibri (Cuerpo)"/>
                <a:ea typeface="DejaVu Sans"/>
              </a:rPr>
              <a:t> </a:t>
            </a:r>
            <a:r>
              <a:rPr kumimoji="0" lang="x-none" altLang="es-AR" sz="1800" b="0" i="0" u="none" strike="noStrike" kern="1200" cap="none" spc="0" normalizeH="0" baseline="0" noProof="1">
                <a:solidFill>
                  <a:srgbClr val="FFFFFF"/>
                </a:solidFill>
                <a:latin typeface="Calibri (Cuerpo)"/>
                <a:ea typeface="DejaVu Sans"/>
              </a:rPr>
              <a:t>un unico "</a:t>
            </a:r>
            <a:r>
              <a:rPr kumimoji="0" lang="es-AR" sz="1800" b="0" i="0" u="none" strike="noStrike" kern="1200" cap="none" spc="0" normalizeH="0" baseline="0" noProof="1">
                <a:solidFill>
                  <a:srgbClr val="FFFFFF"/>
                </a:solidFill>
                <a:latin typeface="Calibri (Cuerpo)"/>
                <a:ea typeface="DejaVu Sans"/>
              </a:rPr>
              <a:t>Linux </a:t>
            </a:r>
            <a:r>
              <a:rPr lang="es-AR" sz="1800" noProof="1">
                <a:solidFill>
                  <a:srgbClr val="FFFFFF"/>
                </a:solidFill>
                <a:latin typeface="Calibri (Cuerpo)"/>
                <a:ea typeface="DejaVu Sans"/>
              </a:rPr>
              <a:t>User</a:t>
            </a:r>
            <a:r>
              <a:rPr kumimoji="0" lang="es-AR" sz="1800" b="0" i="0" u="none" strike="noStrike" kern="1200" cap="none" spc="0" normalizeH="0" baseline="0" noProof="1">
                <a:solidFill>
                  <a:srgbClr val="FFFFFF"/>
                </a:solidFill>
                <a:latin typeface="Calibri (Cuerpo)"/>
                <a:ea typeface="DejaVu Sans"/>
              </a:rPr>
              <a:t> ID - UID</a:t>
            </a:r>
            <a:r>
              <a:rPr kumimoji="0" lang="x-none" altLang="es-AR" sz="1800" b="0" i="0" u="none" strike="noStrike" kern="1200" cap="none" spc="0" normalizeH="0" baseline="0" noProof="1">
                <a:solidFill>
                  <a:srgbClr val="FFFFFF"/>
                </a:solidFill>
                <a:latin typeface="Calibri (Cuerpo)"/>
                <a:ea typeface="DejaVu Sans"/>
              </a:rPr>
              <a:t>"</a:t>
            </a:r>
            <a:r>
              <a:rPr kumimoji="0" lang="es-AR" sz="1800" b="0" i="0" u="none" strike="noStrike" kern="1200" cap="none" spc="0" normalizeH="0" baseline="0" noProof="1">
                <a:solidFill>
                  <a:srgbClr val="FFFFFF"/>
                </a:solidFill>
                <a:latin typeface="Calibri (Cuerpo)"/>
                <a:ea typeface="DejaVu Sans"/>
              </a:rPr>
              <a:t> – </a:t>
            </a:r>
            <a:r>
              <a:rPr kumimoji="0" lang="x-none" altLang="es-AR" sz="1800" b="0" i="0" u="none" strike="noStrike" kern="1200" cap="none" spc="0" normalizeH="0" baseline="0" noProof="1">
                <a:solidFill>
                  <a:srgbClr val="FFFFFF"/>
                </a:solidFill>
                <a:latin typeface="Calibri (Cuerpo)"/>
                <a:ea typeface="DejaVu Sans"/>
              </a:rPr>
              <a:t>por</a:t>
            </a:r>
            <a:r>
              <a:rPr kumimoji="0" lang="es-AR" sz="1800" b="0" i="0" u="none" strike="noStrike" kern="1200" cap="none" spc="0" normalizeH="0" baseline="0" noProof="1">
                <a:solidFill>
                  <a:srgbClr val="FFFFFF"/>
                </a:solidFill>
                <a:latin typeface="Calibri (Cuerpo)"/>
                <a:ea typeface="DejaVu Sans"/>
              </a:rPr>
              <a:t> default </a:t>
            </a:r>
            <a:r>
              <a:rPr kumimoji="0" lang="x-none" altLang="es-AR" sz="1800" b="0" i="0" u="none" strike="noStrike" kern="1200" cap="none" spc="0" normalizeH="0" baseline="0" noProof="1">
                <a:solidFill>
                  <a:srgbClr val="FFFFFF"/>
                </a:solidFill>
                <a:latin typeface="Calibri (Cuerpo)"/>
                <a:ea typeface="DejaVu Sans"/>
              </a:rPr>
              <a:t>los archivos de cada aplicación son solo visibles por esa aplicación pero pueden explicitamente exportarse a otras aplicaciones.</a:t>
            </a:r>
            <a:endParaRPr kumimoji="0" lang="es-AR" sz="1800" b="0" i="0" u="none" strike="noStrike" kern="1200" cap="none" spc="0" normalizeH="0" baseline="0" noProof="1">
              <a:solidFill>
                <a:srgbClr val="FFFFFF"/>
              </a:solidFill>
              <a:latin typeface="Calibri (Cuerpo)"/>
              <a:ea typeface="DejaVu Sans"/>
            </a:endParaRPr>
          </a:p>
        </p:txBody>
      </p:sp>
    </p:spTree>
    <p:extLst>
      <p:ext uri="{BB962C8B-B14F-4D97-AF65-F5344CB8AC3E}">
        <p14:creationId xmlns:p14="http://schemas.microsoft.com/office/powerpoint/2010/main" val="2304824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5124" name="Rectangle 2"/>
          <p:cNvSpPr>
            <a:spLocks noGrp="1"/>
          </p:cNvSpPr>
          <p:nvPr>
            <p:ph type="title"/>
          </p:nvPr>
        </p:nvSpPr>
        <p:spPr>
          <a:xfrm>
            <a:off x="510240" y="753228"/>
            <a:ext cx="7210396" cy="1080938"/>
          </a:xfrm>
        </p:spPr>
        <p:txBody>
          <a:bodyPr vert="horz" lIns="91440" tIns="45720" rIns="91440" bIns="45720" rtlCol="0" anchor="ctr">
            <a:normAutofit/>
          </a:bodyPr>
          <a:lstStyle/>
          <a:p>
            <a:r>
              <a:rPr kumimoji="0" lang="en-US" b="0" i="0" u="none" strike="noStrike" cap="none" spc="0" normalizeH="0" baseline="0" noProof="1"/>
              <a:t>Aplica</a:t>
            </a:r>
            <a:r>
              <a:rPr kumimoji="0" lang="en-US" altLang="es-AR" b="0" i="0" u="none" strike="noStrike" cap="none" spc="0" normalizeH="0" baseline="0" noProof="1"/>
              <a:t>c</a:t>
            </a:r>
            <a:r>
              <a:rPr kumimoji="0" lang="en-US" b="0" i="0" u="none" strike="noStrike" cap="none" spc="0" normalizeH="0" baseline="0" noProof="1"/>
              <a:t>ion</a:t>
            </a:r>
            <a:r>
              <a:rPr kumimoji="0" lang="en-US" altLang="es-AR" b="0" i="0" u="none" strike="noStrike" cap="none" spc="0" normalizeH="0" baseline="0" noProof="1"/>
              <a:t>e</a:t>
            </a:r>
            <a:r>
              <a:rPr kumimoji="0" lang="en-US" b="0" i="0" u="none" strike="noStrike" cap="none" spc="0" normalizeH="0" baseline="0" noProof="1"/>
              <a:t>s</a:t>
            </a:r>
            <a:br>
              <a:rPr kumimoji="0" lang="en-US" b="0" i="0" u="none" strike="noStrike" cap="none" spc="0" normalizeH="0" baseline="0" noProof="1"/>
            </a:br>
            <a:r>
              <a:rPr kumimoji="0" lang="en-US" b="0" i="0" u="none" strike="noStrike" cap="none" spc="0" normalizeH="0" baseline="0" noProof="1"/>
              <a:t>Principios Básicos</a:t>
            </a:r>
          </a:p>
        </p:txBody>
      </p:sp>
      <p:sp>
        <p:nvSpPr>
          <p:cNvPr id="5" name="Rectangle 2">
            <a:extLst>
              <a:ext uri="{FF2B5EF4-FFF2-40B4-BE49-F238E27FC236}">
                <a16:creationId xmlns:a16="http://schemas.microsoft.com/office/drawing/2014/main" id="{15E6E0EF-C2AB-430E-8C04-7E34915D4B5D}"/>
              </a:ext>
            </a:extLst>
          </p:cNvPr>
          <p:cNvSpPr txBox="1">
            <a:spLocks/>
          </p:cNvSpPr>
          <p:nvPr/>
        </p:nvSpPr>
        <p:spPr>
          <a:xfrm>
            <a:off x="143838" y="2095928"/>
            <a:ext cx="8856324" cy="308225"/>
          </a:xfrm>
          <a:prstGeom prst="rect">
            <a:avLst/>
          </a:prstGeom>
        </p:spPr>
        <p:txBody>
          <a:bodyPr vert="horz" lIns="91440" tIns="45720" rIns="91440" bIns="45720" rtlCol="0">
            <a:normAutofit fontScale="92500"/>
          </a:bodyPr>
          <a:lst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defTabSz="914400">
              <a:spcAft>
                <a:spcPts val="600"/>
              </a:spcAft>
            </a:pPr>
            <a:r>
              <a:rPr lang="en-US" sz="1600" noProof="1">
                <a:solidFill>
                  <a:schemeClr val="tx1"/>
                </a:solidFill>
                <a:latin typeface="+mn-lt"/>
                <a:ea typeface="+mn-ea"/>
                <a:cs typeface="+mn-cs"/>
              </a:rPr>
              <a:t>ps -eT -o USER,PID,TID,ELAPSED,TIME+,%CPU,%MEM,STAT,CMDLINE,CMD,MAJFL | grep ^u | grep teams | more</a:t>
            </a:r>
          </a:p>
        </p:txBody>
      </p:sp>
      <p:pic>
        <p:nvPicPr>
          <p:cNvPr id="13" name="Imagen 12">
            <a:extLst>
              <a:ext uri="{FF2B5EF4-FFF2-40B4-BE49-F238E27FC236}">
                <a16:creationId xmlns:a16="http://schemas.microsoft.com/office/drawing/2014/main" id="{C3A31F8B-3D5B-4AF0-BDEB-A83DBD04975A}"/>
              </a:ext>
            </a:extLst>
          </p:cNvPr>
          <p:cNvPicPr>
            <a:picLocks noChangeAspect="1"/>
          </p:cNvPicPr>
          <p:nvPr/>
        </p:nvPicPr>
        <p:blipFill>
          <a:blip r:embed="rId3"/>
          <a:stretch>
            <a:fillRect/>
          </a:stretch>
        </p:blipFill>
        <p:spPr>
          <a:xfrm>
            <a:off x="1761087" y="2404153"/>
            <a:ext cx="5621825" cy="4342859"/>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162219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6" name="Picture 15">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8" name="Rectangle 17">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2" name="Rectangle 21">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284" y="0"/>
            <a:ext cx="30517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6726063"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1">
            <a:extLst>
              <a:ext uri="{FF2B5EF4-FFF2-40B4-BE49-F238E27FC236}">
                <a16:creationId xmlns:a16="http://schemas.microsoft.com/office/drawing/2014/main" id="{60774D6E-C412-4D5A-B64F-B2B3DC8BDE5B}"/>
              </a:ext>
            </a:extLst>
          </p:cNvPr>
          <p:cNvSpPr>
            <a:spLocks noGrp="1" noChangeArrowheads="1"/>
          </p:cNvSpPr>
          <p:nvPr>
            <p:ph type="title"/>
          </p:nvPr>
        </p:nvSpPr>
        <p:spPr bwMode="auto">
          <a:xfrm>
            <a:off x="482600" y="1286929"/>
            <a:ext cx="5756237" cy="4284129"/>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spcAft>
                <a:spcPct val="0"/>
              </a:spcAft>
              <a:buClrTx/>
              <a:buSzTx/>
              <a:tabLst/>
            </a:pPr>
            <a:r>
              <a:rPr kumimoji="0" lang="en-US" altLang="es-AR" sz="1800" b="0" i="0" u="none" strike="noStrike" cap="none" normalizeH="0" baseline="0" dirty="0" err="1">
                <a:ln>
                  <a:noFill/>
                </a:ln>
                <a:effectLst/>
                <a:latin typeface="Calibri (Cuerpo)"/>
              </a:rPr>
              <a:t>Cuando</a:t>
            </a:r>
            <a:r>
              <a:rPr kumimoji="0" lang="en-US" altLang="es-AR" sz="1800" b="0" i="0" u="none" strike="noStrike" cap="none" normalizeH="0" baseline="0" dirty="0">
                <a:ln>
                  <a:noFill/>
                </a:ln>
                <a:effectLst/>
                <a:latin typeface="Calibri (Cuerpo)"/>
              </a:rPr>
              <a:t> se </a:t>
            </a:r>
            <a:r>
              <a:rPr kumimoji="0" lang="en-US" altLang="es-AR" sz="1800" b="0" i="0" u="none" strike="noStrike" cap="none" normalizeH="0" baseline="0" dirty="0" err="1">
                <a:ln>
                  <a:noFill/>
                </a:ln>
                <a:effectLst/>
                <a:latin typeface="Calibri (Cuerpo)"/>
              </a:rPr>
              <a:t>inicia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una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aplicación</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el</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sistema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crea</a:t>
            </a:r>
            <a:r>
              <a:rPr kumimoji="0" lang="en-US" altLang="es-AR" sz="1800" b="0" i="0" u="none" strike="noStrike" cap="none" normalizeH="0" baseline="0" dirty="0">
                <a:ln>
                  <a:noFill/>
                </a:ln>
                <a:effectLst/>
                <a:latin typeface="Calibri (Cuerpo)"/>
              </a:rPr>
              <a:t> un </a:t>
            </a:r>
            <a:r>
              <a:rPr kumimoji="0" lang="en-US" altLang="es-AR" sz="1800" b="0" i="0" u="none" strike="noStrike" cap="none" normalizeH="0" baseline="0" dirty="0" err="1">
                <a:ln>
                  <a:noFill/>
                </a:ln>
                <a:effectLst/>
                <a:latin typeface="Calibri (Cuerpo)"/>
              </a:rPr>
              <a:t>subproceso</a:t>
            </a:r>
            <a:r>
              <a:rPr kumimoji="0" lang="en-US" altLang="es-AR" sz="1800" b="0" i="0" u="none" strike="noStrike" cap="none" normalizeH="0" baseline="0" dirty="0">
                <a:ln>
                  <a:noFill/>
                </a:ln>
                <a:effectLst/>
                <a:latin typeface="Calibri (Cuerpo)"/>
              </a:rPr>
              <a:t> de </a:t>
            </a:r>
            <a:r>
              <a:rPr kumimoji="0" lang="en-US" altLang="es-AR" sz="1800" b="0" i="0" u="none" strike="noStrike" cap="none" normalizeH="0" baseline="0" dirty="0" err="1">
                <a:ln>
                  <a:noFill/>
                </a:ln>
                <a:effectLst/>
                <a:latin typeface="Calibri (Cuerpo)"/>
              </a:rPr>
              <a:t>ejecución</a:t>
            </a:r>
            <a:r>
              <a:rPr kumimoji="0" lang="en-US" altLang="es-AR" sz="1800" b="0" i="0" u="none" strike="noStrike" cap="none" normalizeH="0" baseline="0" dirty="0">
                <a:ln>
                  <a:noFill/>
                </a:ln>
                <a:effectLst/>
                <a:latin typeface="Calibri (Cuerpo)"/>
              </a:rPr>
              <a:t>, que se </a:t>
            </a:r>
            <a:r>
              <a:rPr kumimoji="0" lang="en-US" altLang="es-AR" sz="1800" b="0" i="0" u="none" strike="noStrike" cap="none" normalizeH="0" baseline="0" dirty="0" err="1">
                <a:ln>
                  <a:noFill/>
                </a:ln>
                <a:effectLst/>
                <a:latin typeface="Calibri (Cuerpo)"/>
              </a:rPr>
              <a:t>denomina</a:t>
            </a:r>
            <a:r>
              <a:rPr kumimoji="0" lang="en-US" altLang="es-AR" sz="1800" b="0" i="0" u="none" strike="noStrike" cap="none" normalizeH="0" baseline="0" dirty="0">
                <a:ln>
                  <a:noFill/>
                </a:ln>
                <a:effectLst/>
                <a:latin typeface="Calibri (Cuerpo)"/>
              </a:rPr>
              <a:t> "principal". </a:t>
            </a:r>
            <a:br>
              <a:rPr kumimoji="0" lang="en-US" altLang="es-AR" sz="1800" b="0" i="0" u="none" strike="noStrike" cap="none" normalizeH="0" baseline="0" dirty="0">
                <a:ln>
                  <a:noFill/>
                </a:ln>
                <a:effectLst/>
                <a:latin typeface="Calibri (Cuerpo)"/>
              </a:rPr>
            </a:br>
            <a:br>
              <a:rPr kumimoji="0" lang="en-US" altLang="es-AR" sz="1800" b="0" i="0" u="none" strike="noStrike" cap="none" normalizeH="0" baseline="0" dirty="0">
                <a:ln>
                  <a:noFill/>
                </a:ln>
                <a:effectLst/>
                <a:latin typeface="Calibri (Cuerpo)"/>
              </a:rPr>
            </a:br>
            <a:r>
              <a:rPr kumimoji="0" lang="en-US" altLang="es-AR" sz="1800" b="0" i="0" u="none" strike="noStrike" cap="none" normalizeH="0" baseline="0" dirty="0">
                <a:ln>
                  <a:noFill/>
                </a:ln>
                <a:effectLst/>
                <a:latin typeface="Calibri (Cuerpo)"/>
              </a:rPr>
              <a:t>Este </a:t>
            </a:r>
            <a:r>
              <a:rPr kumimoji="0" lang="en-US" altLang="es-AR" sz="1800" b="0" i="0" u="none" strike="noStrike" cap="none" normalizeH="0" baseline="0" dirty="0" err="1">
                <a:ln>
                  <a:noFill/>
                </a:ln>
                <a:effectLst/>
                <a:latin typeface="Calibri (Cuerpo)"/>
              </a:rPr>
              <a:t>subproceso</a:t>
            </a:r>
            <a:r>
              <a:rPr kumimoji="0" lang="en-US" altLang="es-AR" sz="1800" b="0" i="0" u="none" strike="noStrike" cap="none" normalizeH="0" baseline="0" dirty="0">
                <a:ln>
                  <a:noFill/>
                </a:ln>
                <a:effectLst/>
                <a:latin typeface="Calibri (Cuerpo)"/>
              </a:rPr>
              <a:t> es </a:t>
            </a:r>
            <a:r>
              <a:rPr kumimoji="0" lang="en-US" altLang="es-AR" sz="1800" b="0" i="0" u="none" strike="noStrike" cap="none" normalizeH="0" baseline="0" dirty="0" err="1">
                <a:ln>
                  <a:noFill/>
                </a:ln>
                <a:effectLst/>
                <a:latin typeface="Calibri (Cuerpo)"/>
              </a:rPr>
              <a:t>muy</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importante</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porque</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está</a:t>
            </a:r>
            <a:r>
              <a:rPr kumimoji="0" lang="en-US" altLang="es-AR" sz="1800" b="0" i="0" u="none" strike="noStrike" cap="none" normalizeH="0" baseline="0" dirty="0">
                <a:ln>
                  <a:noFill/>
                </a:ln>
                <a:effectLst/>
                <a:latin typeface="Calibri (Cuerpo)"/>
              </a:rPr>
              <a:t> a cargo de </a:t>
            </a:r>
            <a:r>
              <a:rPr kumimoji="0" lang="en-US" altLang="es-AR" sz="1800" b="0" i="0" u="none" strike="noStrike" cap="none" normalizeH="0" baseline="0" dirty="0" err="1">
                <a:ln>
                  <a:noFill/>
                </a:ln>
                <a:effectLst/>
                <a:latin typeface="Calibri (Cuerpo)"/>
              </a:rPr>
              <a:t>distribuir</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eventos</a:t>
            </a:r>
            <a:r>
              <a:rPr kumimoji="0" lang="en-US" altLang="es-AR" sz="1800" b="0" i="0" u="none" strike="noStrike" cap="none" normalizeH="0" baseline="0" dirty="0">
                <a:ln>
                  <a:noFill/>
                </a:ln>
                <a:effectLst/>
                <a:latin typeface="Calibri (Cuerpo)"/>
              </a:rPr>
              <a:t> a </a:t>
            </a:r>
            <a:r>
              <a:rPr kumimoji="0" lang="en-US" altLang="es-AR" sz="1800" b="0" i="0" u="none" strike="noStrike" cap="none" normalizeH="0" baseline="0" dirty="0" err="1">
                <a:ln>
                  <a:noFill/>
                </a:ln>
                <a:effectLst/>
                <a:latin typeface="Calibri (Cuerpo)"/>
              </a:rPr>
              <a:t>los</a:t>
            </a:r>
            <a:r>
              <a:rPr kumimoji="0" lang="en-US" altLang="es-AR" sz="1800" b="0" i="0" u="none" strike="noStrike" cap="none" normalizeH="0" baseline="0" dirty="0">
                <a:ln>
                  <a:noFill/>
                </a:ln>
                <a:effectLst/>
                <a:latin typeface="Calibri (Cuerpo)"/>
              </a:rPr>
              <a:t> widgets </a:t>
            </a:r>
            <a:r>
              <a:rPr kumimoji="0" lang="en-US" altLang="es-AR" sz="1800" b="0" i="0" u="none" strike="noStrike" cap="none" normalizeH="0" baseline="0" dirty="0" err="1">
                <a:ln>
                  <a:noFill/>
                </a:ln>
                <a:effectLst/>
                <a:latin typeface="Calibri (Cuerpo)"/>
              </a:rPr>
              <a:t>correspondientes</a:t>
            </a:r>
            <a:r>
              <a:rPr kumimoji="0" lang="en-US" altLang="es-AR" sz="1800" b="0" i="0" u="none" strike="noStrike" cap="none" normalizeH="0" baseline="0" dirty="0">
                <a:ln>
                  <a:noFill/>
                </a:ln>
                <a:effectLst/>
                <a:latin typeface="Calibri (Cuerpo)"/>
              </a:rPr>
              <a:t> de la </a:t>
            </a:r>
            <a:r>
              <a:rPr kumimoji="0" lang="en-US" altLang="es-AR" sz="1800" b="0" i="0" u="none" strike="noStrike" cap="none" normalizeH="0" baseline="0" dirty="0" err="1">
                <a:ln>
                  <a:noFill/>
                </a:ln>
                <a:effectLst/>
                <a:latin typeface="Calibri (Cuerpo)"/>
              </a:rPr>
              <a:t>interfaz</a:t>
            </a:r>
            <a:r>
              <a:rPr kumimoji="0" lang="en-US" altLang="es-AR" sz="1800" b="0" i="0" u="none" strike="noStrike" cap="none" normalizeH="0" baseline="0" dirty="0">
                <a:ln>
                  <a:noFill/>
                </a:ln>
                <a:effectLst/>
                <a:latin typeface="Calibri (Cuerpo)"/>
              </a:rPr>
              <a:t> de </a:t>
            </a:r>
            <a:r>
              <a:rPr kumimoji="0" lang="en-US" altLang="es-AR" sz="1800" b="0" i="0" u="none" strike="noStrike" cap="none" normalizeH="0" baseline="0" dirty="0" err="1">
                <a:ln>
                  <a:noFill/>
                </a:ln>
                <a:effectLst/>
                <a:latin typeface="Calibri (Cuerpo)"/>
              </a:rPr>
              <a:t>usuario</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incluidos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los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eventos</a:t>
            </a:r>
            <a:r>
              <a:rPr kumimoji="0" lang="en-US" altLang="es-AR" sz="1800" b="0" i="0" u="none" strike="noStrike" cap="none" normalizeH="0" baseline="0" dirty="0">
                <a:ln>
                  <a:noFill/>
                </a:ln>
                <a:effectLst/>
                <a:latin typeface="Calibri (Cuerpo)"/>
              </a:rPr>
              <a:t> de </a:t>
            </a:r>
            <a:r>
              <a:rPr kumimoji="0" lang="en-US" altLang="es-AR" sz="1800" b="0" i="0" u="none" strike="noStrike" cap="none" normalizeH="0" baseline="0" dirty="0" err="1">
                <a:ln>
                  <a:noFill/>
                </a:ln>
                <a:effectLst/>
                <a:latin typeface="Calibri (Cuerpo)"/>
              </a:rPr>
              <a:t>dibujo</a:t>
            </a:r>
            <a:r>
              <a:rPr kumimoji="0" lang="en-US" altLang="es-AR" sz="1800" b="0" i="0" u="none" strike="noStrike" cap="none" normalizeH="0" baseline="0" dirty="0">
                <a:ln>
                  <a:noFill/>
                </a:ln>
                <a:effectLst/>
                <a:latin typeface="Calibri (Cuerpo)"/>
              </a:rPr>
              <a:t>.</a:t>
            </a:r>
            <a:br>
              <a:rPr kumimoji="0" lang="en-US" altLang="es-AR" sz="1800" b="0" i="0" u="none" strike="noStrike" cap="none" normalizeH="0" baseline="0" dirty="0">
                <a:ln>
                  <a:noFill/>
                </a:ln>
                <a:effectLst/>
                <a:latin typeface="Calibri (Cuerpo)"/>
              </a:rPr>
            </a:br>
            <a:br>
              <a:rPr kumimoji="0" lang="en-US" altLang="es-AR" sz="1800" b="0" i="0" u="none" strike="noStrike" cap="none" normalizeH="0" baseline="0" dirty="0">
                <a:ln>
                  <a:noFill/>
                </a:ln>
                <a:effectLst/>
                <a:latin typeface="Calibri (Cuerpo)"/>
              </a:rPr>
            </a:br>
            <a:r>
              <a:rPr kumimoji="0" lang="en-US" altLang="es-AR" sz="1800" b="0" i="0" u="none" strike="noStrike" cap="none" normalizeH="0" baseline="0" dirty="0">
                <a:ln>
                  <a:noFill/>
                </a:ln>
                <a:effectLst/>
                <a:latin typeface="Calibri (Cuerpo)"/>
              </a:rPr>
              <a:t>Por </a:t>
            </a:r>
            <a:r>
              <a:rPr kumimoji="0" lang="en-US" altLang="es-AR" sz="1800" b="0" i="0" u="none" strike="noStrike" cap="none" normalizeH="0" baseline="0" dirty="0" err="1">
                <a:ln>
                  <a:noFill/>
                </a:ln>
                <a:effectLst/>
                <a:latin typeface="Calibri (Cuerpo)"/>
              </a:rPr>
              <a:t>esto</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el</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subproceso</a:t>
            </a:r>
            <a:r>
              <a:rPr kumimoji="0" lang="en-US" altLang="es-AR" sz="1800" b="0" i="0" u="none" strike="noStrike" cap="none" normalizeH="0" baseline="0" dirty="0">
                <a:ln>
                  <a:noFill/>
                </a:ln>
                <a:effectLst/>
                <a:latin typeface="Calibri (Cuerpo)"/>
              </a:rPr>
              <a:t> principal </a:t>
            </a:r>
            <a:r>
              <a:rPr kumimoji="0" lang="en-US" altLang="es-AR" sz="1800" b="0" i="0" u="none" strike="noStrike" cap="none" normalizeH="0" baseline="0" dirty="0" err="1">
                <a:ln>
                  <a:noFill/>
                </a:ln>
                <a:effectLst/>
                <a:latin typeface="Calibri (Cuerpo)"/>
              </a:rPr>
              <a:t>también</a:t>
            </a:r>
            <a:r>
              <a:rPr kumimoji="0" lang="en-US" altLang="es-AR" sz="1800" b="0" i="0" u="none" strike="noStrike" cap="none" normalizeH="0" baseline="0" dirty="0">
                <a:ln>
                  <a:noFill/>
                </a:ln>
                <a:effectLst/>
                <a:latin typeface="Calibri (Cuerpo)"/>
              </a:rPr>
              <a:t> se </a:t>
            </a:r>
            <a:r>
              <a:rPr kumimoji="0" lang="en-US" altLang="es-AR" sz="1800" b="0" i="0" u="none" strike="noStrike" cap="none" normalizeH="0" baseline="0" dirty="0" err="1">
                <a:ln>
                  <a:noFill/>
                </a:ln>
                <a:effectLst/>
                <a:latin typeface="Calibri (Cuerpo)"/>
              </a:rPr>
              <a:t>suele</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denominar</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subproceso</a:t>
            </a:r>
            <a:r>
              <a:rPr kumimoji="0" lang="en-US" altLang="es-AR" sz="1800" b="0" i="0" u="none" strike="noStrike" cap="none" normalizeH="0" baseline="0" dirty="0">
                <a:ln>
                  <a:noFill/>
                </a:ln>
                <a:effectLst/>
                <a:latin typeface="Calibri (Cuerpo)"/>
              </a:rPr>
              <a:t> de IU. Sin embargo, </a:t>
            </a:r>
            <a:r>
              <a:rPr kumimoji="0" lang="en-US" altLang="es-AR" sz="1800" b="0" i="0" u="none" strike="noStrike" cap="none" normalizeH="0" baseline="0" dirty="0" err="1">
                <a:ln>
                  <a:noFill/>
                </a:ln>
                <a:effectLst/>
                <a:latin typeface="Calibri (Cuerpo)"/>
              </a:rPr>
              <a:t>en</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circunstancias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especiales</a:t>
            </a:r>
            <a:r>
              <a:rPr kumimoji="0" lang="en-US" altLang="es-AR" sz="1800" b="0" i="0" u="none" strike="noStrike" cap="none" normalizeH="0" baseline="0" dirty="0">
                <a:ln>
                  <a:noFill/>
                </a:ln>
                <a:effectLst/>
                <a:latin typeface="Calibri (Cuerpo)"/>
              </a:rPr>
              <a:t>, es </a:t>
            </a:r>
            <a:r>
              <a:rPr kumimoji="0" lang="en-US" altLang="es-AR" sz="1800" b="0" i="0" u="none" strike="noStrike" cap="none" normalizeH="0" baseline="0" dirty="0" err="1">
                <a:ln>
                  <a:noFill/>
                </a:ln>
                <a:effectLst/>
                <a:latin typeface="Calibri (Cuerpo)"/>
              </a:rPr>
              <a:t>posible</a:t>
            </a:r>
            <a:r>
              <a:rPr kumimoji="0" lang="en-US" altLang="es-AR" sz="1800" b="0" i="0" u="none" strike="noStrike" cap="none" normalizeH="0" baseline="0" dirty="0">
                <a:ln>
                  <a:noFill/>
                </a:ln>
                <a:effectLst/>
                <a:latin typeface="Calibri (Cuerpo)"/>
              </a:rPr>
              <a:t> que </a:t>
            </a:r>
            <a:r>
              <a:rPr kumimoji="0" lang="en-US" altLang="es-AR" sz="1800" b="0" i="0" u="none" strike="noStrike" cap="none" normalizeH="0" baseline="0" dirty="0" err="1">
                <a:ln>
                  <a:noFill/>
                </a:ln>
                <a:effectLst/>
                <a:latin typeface="Calibri (Cuerpo)"/>
              </a:rPr>
              <a:t>el</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subproceso</a:t>
            </a:r>
            <a:r>
              <a:rPr kumimoji="0" lang="en-US" altLang="es-AR" sz="1800" b="0" i="0" u="none" strike="noStrike" cap="none" normalizeH="0" baseline="0" dirty="0">
                <a:ln>
                  <a:noFill/>
                </a:ln>
                <a:effectLst/>
                <a:latin typeface="Calibri (Cuerpo)"/>
              </a:rPr>
              <a:t> principal de </a:t>
            </a:r>
            <a:r>
              <a:rPr kumimoji="0" lang="en-US" altLang="es-AR" sz="1800" b="0" i="0" u="none" strike="noStrike" cap="none" normalizeH="0" baseline="0" dirty="0" err="1">
                <a:ln>
                  <a:noFill/>
                </a:ln>
                <a:effectLst/>
                <a:latin typeface="Calibri (Cuerpo)"/>
              </a:rPr>
              <a:t>una</a:t>
            </a:r>
            <a:r>
              <a:rPr kumimoji="0" lang="en-US" altLang="es-AR" sz="1800" b="0" i="0" u="none" strike="noStrike" cap="none" normalizeH="0" baseline="0" dirty="0">
                <a:ln>
                  <a:noFill/>
                </a:ln>
                <a:effectLst/>
                <a:latin typeface="Calibri (Cuerpo)"/>
              </a:rPr>
              <a:t> app no sea </a:t>
            </a:r>
            <a:r>
              <a:rPr kumimoji="0" lang="en-US" altLang="es-AR" sz="1800" b="0" i="0" u="none" strike="noStrike" cap="none" normalizeH="0" baseline="0" dirty="0" err="1">
                <a:ln>
                  <a:noFill/>
                </a:ln>
                <a:effectLst/>
                <a:latin typeface="Calibri (Cuerpo)"/>
              </a:rPr>
              <a:t>el</a:t>
            </a:r>
            <a:r>
              <a:rPr kumimoji="0" lang="en-US" altLang="es-AR" sz="1800" b="0" i="0" u="none" strike="noStrike" cap="none" normalizeH="0" baseline="0" dirty="0">
                <a:ln>
                  <a:noFill/>
                </a:ln>
                <a:effectLst/>
                <a:latin typeface="Calibri (Cuerpo)"/>
              </a:rPr>
              <a:t> de la IU. </a:t>
            </a:r>
            <a:br>
              <a:rPr kumimoji="0" lang="en-US" altLang="es-AR" sz="1800" b="0" i="0" u="none" strike="noStrike" cap="none" normalizeH="0" baseline="0" dirty="0">
                <a:ln>
                  <a:noFill/>
                </a:ln>
                <a:effectLst/>
                <a:latin typeface="Calibri (Cuerpo)"/>
              </a:rPr>
            </a:br>
            <a:br>
              <a:rPr kumimoji="0" lang="en-US" altLang="es-AR" sz="1800" b="0" i="0" u="none" strike="noStrike" cap="none" normalizeH="0" baseline="0" dirty="0">
                <a:ln>
                  <a:noFill/>
                </a:ln>
                <a:effectLst/>
                <a:latin typeface="Calibri (Cuerpo)"/>
              </a:rPr>
            </a:br>
            <a:r>
              <a:rPr kumimoji="0" lang="en-US" altLang="es-AR" sz="1800" b="0" i="0" u="none" strike="noStrike" cap="none" normalizeH="0" baseline="0" dirty="0">
                <a:ln>
                  <a:noFill/>
                </a:ln>
                <a:effectLst/>
                <a:latin typeface="Calibri (Cuerpo)"/>
              </a:rPr>
              <a:t>Para </a:t>
            </a:r>
            <a:r>
              <a:rPr kumimoji="0" lang="en-US" altLang="es-AR" sz="1800" b="0" i="0" u="none" strike="noStrike" cap="none" normalizeH="0" baseline="0" dirty="0" err="1">
                <a:ln>
                  <a:noFill/>
                </a:ln>
                <a:effectLst/>
                <a:latin typeface="Calibri (Cuerpo)"/>
              </a:rPr>
              <a:t>obtener</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más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información</a:t>
            </a:r>
            <a:r>
              <a:rPr kumimoji="0" lang="en-US" altLang="es-AR" sz="1800" b="0" i="0" u="none" strike="noStrike" cap="none" normalizeH="0" baseline="0" dirty="0">
                <a:ln>
                  <a:noFill/>
                </a:ln>
                <a:effectLst/>
                <a:latin typeface="Calibri (Cuerpo)"/>
              </a:rPr>
              <a:t>, consulta </a:t>
            </a:r>
            <a:r>
              <a:rPr kumimoji="0" lang="en-US" altLang="es-AR" sz="1800" b="0" i="0" u="none" strike="noStrike" cap="none" normalizeH="0" baseline="0" dirty="0" err="1">
                <a:ln>
                  <a:noFill/>
                </a:ln>
                <a:effectLst/>
                <a:latin typeface="Calibri (Cuerpo)"/>
                <a:hlinkClick r:id="rId5"/>
              </a:rPr>
              <a:t>Anotaciones</a:t>
            </a:r>
            <a:r>
              <a:rPr kumimoji="0" lang="en-US" altLang="es-AR" sz="1800" b="0" i="0" u="none" strike="noStrike" cap="none" normalizeH="0" baseline="0" dirty="0">
                <a:ln>
                  <a:noFill/>
                </a:ln>
                <a:effectLst/>
                <a:latin typeface="Calibri (Cuerpo)"/>
                <a:hlinkClick r:id="rId5"/>
              </a:rPr>
              <a:t> de </a:t>
            </a:r>
            <a:r>
              <a:rPr kumimoji="0" lang="en-US" altLang="es-AR" sz="1800" b="0" i="0" u="none" strike="noStrike" cap="none" normalizeH="0" baseline="0" dirty="0" err="1">
                <a:ln>
                  <a:noFill/>
                </a:ln>
                <a:effectLst/>
                <a:latin typeface="Calibri (Cuerpo)"/>
                <a:hlinkClick r:id="rId5"/>
              </a:rPr>
              <a:t>los</a:t>
            </a:r>
            <a:r>
              <a:rPr kumimoji="0" lang="en-US" altLang="es-AR" sz="1800" b="0" i="0" u="none" strike="noStrike" cap="none" normalizeH="0" baseline="0" dirty="0">
                <a:ln>
                  <a:noFill/>
                </a:ln>
                <a:effectLst/>
                <a:latin typeface="Calibri (Cuerpo)"/>
                <a:hlinkClick r:id="rId5"/>
              </a:rPr>
              <a:t> </a:t>
            </a:r>
            <a:r>
              <a:rPr kumimoji="0" lang="en-US" altLang="es-AR" sz="1800" b="0" i="0" u="none" strike="noStrike" cap="none" normalizeH="0" baseline="0" dirty="0" err="1">
                <a:ln>
                  <a:noFill/>
                </a:ln>
                <a:effectLst/>
                <a:latin typeface="Calibri (Cuerpo)"/>
                <a:hlinkClick r:id="rId5"/>
              </a:rPr>
              <a:t>subprocesos</a:t>
            </a:r>
            <a:r>
              <a:rPr kumimoji="0" lang="en-US" altLang="es-AR" sz="1800" b="0" i="0" u="none" strike="noStrike" cap="none" normalizeH="0" baseline="0" dirty="0">
                <a:ln>
                  <a:noFill/>
                </a:ln>
                <a:effectLst/>
                <a:latin typeface="Calibri (Cuerpo)"/>
              </a:rPr>
              <a:t>. </a:t>
            </a:r>
          </a:p>
        </p:txBody>
      </p:sp>
    </p:spTree>
    <p:extLst>
      <p:ext uri="{BB962C8B-B14F-4D97-AF65-F5344CB8AC3E}">
        <p14:creationId xmlns:p14="http://schemas.microsoft.com/office/powerpoint/2010/main" val="395657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284" y="0"/>
            <a:ext cx="30517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6726063"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482600" y="1286929"/>
            <a:ext cx="5756237" cy="4284129"/>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spcAft>
                <a:spcPct val="0"/>
              </a:spcAft>
              <a:buClrTx/>
              <a:buSzTx/>
              <a:tabLst/>
            </a:pPr>
            <a:r>
              <a:rPr kumimoji="0" lang="en-US" altLang="es-AR" sz="1800" b="0" i="0" u="none" strike="noStrike" cap="none" normalizeH="0" baseline="0" dirty="0">
                <a:ln>
                  <a:noFill/>
                </a:ln>
                <a:effectLst/>
                <a:latin typeface="Calibri (Cuerpo)"/>
              </a:rPr>
              <a:t>El </a:t>
            </a:r>
            <a:r>
              <a:rPr kumimoji="0" lang="en-US" altLang="es-AR" sz="1800" b="0" i="0" u="none" strike="noStrike" cap="none" normalizeH="0" baseline="0" dirty="0" err="1">
                <a:ln>
                  <a:noFill/>
                </a:ln>
                <a:effectLst/>
                <a:latin typeface="Calibri (Cuerpo)"/>
              </a:rPr>
              <a:t>sistema</a:t>
            </a:r>
            <a:r>
              <a:rPr kumimoji="0" lang="en-US" altLang="es-AR" sz="1800" b="1" i="0" u="none" strike="noStrike" cap="none" normalizeH="0" baseline="0" dirty="0">
                <a:ln>
                  <a:noFill/>
                </a:ln>
                <a:solidFill>
                  <a:srgbClr val="FFFF00"/>
                </a:solidFill>
                <a:effectLst/>
                <a:latin typeface="Calibri (Cuerpo)"/>
              </a:rPr>
              <a:t> </a:t>
            </a:r>
            <a:r>
              <a:rPr kumimoji="0" lang="en-US" altLang="es-AR" sz="1800" b="1" u="none" strike="noStrike" cap="none" normalizeH="0" baseline="0" dirty="0">
                <a:ln>
                  <a:noFill/>
                </a:ln>
                <a:solidFill>
                  <a:srgbClr val="FFFF00"/>
                </a:solidFill>
                <a:effectLst/>
                <a:latin typeface="Calibri (Cuerpo)"/>
              </a:rPr>
              <a:t>NO</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crea</a:t>
            </a:r>
            <a:r>
              <a:rPr kumimoji="0" lang="en-US" altLang="es-AR" sz="1800" b="1" i="0" u="none" strike="noStrike" cap="none" normalizeH="0" baseline="0" dirty="0">
                <a:ln>
                  <a:noFill/>
                </a:ln>
                <a:solidFill>
                  <a:srgbClr val="FFFF00"/>
                </a:solidFill>
                <a:effectLst/>
                <a:latin typeface="Calibri (Cuerpo)"/>
              </a:rPr>
              <a:t> un </a:t>
            </a:r>
            <a:r>
              <a:rPr kumimoji="0" lang="en-US" altLang="es-AR" sz="1800" b="1" i="0" u="none" strike="noStrike" cap="none" normalizeH="0" baseline="0" dirty="0" err="1">
                <a:ln>
                  <a:noFill/>
                </a:ln>
                <a:solidFill>
                  <a:srgbClr val="FFFF00"/>
                </a:solidFill>
                <a:effectLst/>
                <a:latin typeface="Calibri (Cuerpo)"/>
              </a:rPr>
              <a:t>subproceso</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separado</a:t>
            </a:r>
            <a:r>
              <a:rPr kumimoji="0" lang="en-US" altLang="es-AR" sz="1800" b="1" i="0" u="none" strike="noStrike" cap="none" normalizeH="0" baseline="0" dirty="0">
                <a:ln>
                  <a:noFill/>
                </a:ln>
                <a:solidFill>
                  <a:srgbClr val="FFFF00"/>
                </a:solidFill>
                <a:effectLst/>
                <a:latin typeface="Calibri (Cuerpo)"/>
              </a:rPr>
              <a:t> </a:t>
            </a:r>
            <a:r>
              <a:rPr kumimoji="0" lang="en-US" altLang="es-AR" sz="1800" b="0" i="0" u="none" strike="noStrike" cap="none" normalizeH="0" baseline="0" dirty="0">
                <a:ln>
                  <a:noFill/>
                </a:ln>
                <a:effectLst/>
                <a:latin typeface="Calibri (Cuerpo)"/>
              </a:rPr>
              <a:t>para </a:t>
            </a:r>
            <a:r>
              <a:rPr kumimoji="0" lang="en-US" altLang="es-AR" sz="1800" b="0" i="0" u="none" strike="noStrike" cap="none" normalizeH="0" baseline="0" dirty="0" err="1">
                <a:ln>
                  <a:noFill/>
                </a:ln>
                <a:effectLst/>
                <a:latin typeface="Calibri (Cuerpo)"/>
              </a:rPr>
              <a:t>cada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instancia</a:t>
            </a:r>
            <a:r>
              <a:rPr kumimoji="0" lang="en-US" altLang="es-AR" sz="1800" b="0" i="0" u="none" strike="noStrike" cap="none" normalizeH="0" baseline="0" dirty="0">
                <a:ln>
                  <a:noFill/>
                </a:ln>
                <a:effectLst/>
                <a:latin typeface="Calibri (Cuerpo)"/>
              </a:rPr>
              <a:t> de un </a:t>
            </a:r>
            <a:r>
              <a:rPr kumimoji="0" lang="en-US" altLang="es-AR" sz="1800" b="0" i="0" u="none" strike="noStrike" cap="none" normalizeH="0" baseline="0" dirty="0" err="1">
                <a:ln>
                  <a:noFill/>
                </a:ln>
                <a:effectLst/>
                <a:latin typeface="Calibri (Cuerpo)"/>
              </a:rPr>
              <a:t>componente</a:t>
            </a:r>
            <a:r>
              <a:rPr lang="en-US" altLang="es-AR" sz="1800" dirty="0">
                <a:latin typeface="Calibri (Cuerpo)"/>
              </a:rPr>
              <a:t>.</a:t>
            </a:r>
            <a:r>
              <a:rPr kumimoji="0" lang="en-US" altLang="es-AR" sz="1800" b="0" i="0" u="none" strike="noStrike" cap="none" normalizeH="0" baseline="0" dirty="0">
                <a:ln>
                  <a:noFill/>
                </a:ln>
                <a:effectLst/>
                <a:latin typeface="Calibri (Cuerpo)"/>
              </a:rPr>
              <a:t> </a:t>
            </a:r>
            <a:br>
              <a:rPr kumimoji="0" lang="en-US" altLang="es-AR" sz="1800" b="0" i="0" u="none" strike="noStrike" cap="none" normalizeH="0" baseline="0" dirty="0">
                <a:ln>
                  <a:noFill/>
                </a:ln>
                <a:effectLst/>
                <a:latin typeface="Calibri (Cuerpo)"/>
              </a:rPr>
            </a:br>
            <a:br>
              <a:rPr kumimoji="0" lang="en-US" altLang="es-AR" sz="1800" b="0" i="0" u="none" strike="noStrike" cap="none" normalizeH="0" baseline="0" dirty="0">
                <a:ln>
                  <a:noFill/>
                </a:ln>
                <a:effectLst/>
                <a:latin typeface="Calibri (Cuerpo)"/>
              </a:rPr>
            </a:br>
            <a:r>
              <a:rPr kumimoji="0" lang="en-US" altLang="es-AR" sz="1800" b="0" i="0" u="none" strike="noStrike" cap="none" normalizeH="0" baseline="0" dirty="0">
                <a:ln>
                  <a:noFill/>
                </a:ln>
                <a:effectLst/>
                <a:latin typeface="Calibri (Cuerpo)"/>
              </a:rPr>
              <a:t>Se </a:t>
            </a:r>
            <a:r>
              <a:rPr kumimoji="0" lang="en-US" altLang="es-AR" sz="1800" b="0" i="0" u="none" strike="noStrike" cap="none" normalizeH="0" baseline="0" dirty="0" err="1">
                <a:ln>
                  <a:noFill/>
                </a:ln>
                <a:effectLst/>
                <a:latin typeface="Calibri (Cuerpo)"/>
              </a:rPr>
              <a:t>crean</a:t>
            </a:r>
            <a:r>
              <a:rPr kumimoji="0" lang="en-US" altLang="es-AR" sz="1800" b="0" i="0" u="none" strike="noStrike" cap="none" normalizeH="0" baseline="0" dirty="0">
                <a:ln>
                  <a:noFill/>
                </a:ln>
                <a:effectLst/>
                <a:latin typeface="Calibri (Cuerpo)"/>
              </a:rPr>
              <a:t> las </a:t>
            </a:r>
            <a:r>
              <a:rPr kumimoji="0" lang="en-US" altLang="es-AR" sz="1800" b="0" i="0" u="none" strike="noStrike" cap="none" normalizeH="0" baseline="0" dirty="0" err="1">
                <a:ln>
                  <a:noFill/>
                </a:ln>
                <a:effectLst/>
                <a:latin typeface="Calibri (Cuerpo)"/>
              </a:rPr>
              <a:t>instancias</a:t>
            </a:r>
            <a:r>
              <a:rPr kumimoji="0" lang="en-US" altLang="es-AR" sz="1800" b="0" i="0" u="none" strike="noStrike" cap="none" normalizeH="0" baseline="0" dirty="0">
                <a:ln>
                  <a:noFill/>
                </a:ln>
                <a:effectLst/>
                <a:latin typeface="Calibri (Cuerpo)"/>
              </a:rPr>
              <a:t> de </a:t>
            </a:r>
            <a:r>
              <a:rPr kumimoji="0" lang="en-US" altLang="es-AR" sz="1800" b="0" i="0" u="none" strike="noStrike" cap="none" normalizeH="0" baseline="0" dirty="0" err="1">
                <a:ln>
                  <a:noFill/>
                </a:ln>
                <a:effectLst/>
                <a:latin typeface="Calibri (Cuerpo)"/>
              </a:rPr>
              <a:t>todos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los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componentes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en</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el</a:t>
            </a:r>
            <a:r>
              <a:rPr kumimoji="0" lang="en-US" altLang="es-AR" sz="1800" b="0" i="0" u="none" strike="noStrike" cap="none" normalizeH="0" baseline="0" dirty="0">
                <a:ln>
                  <a:noFill/>
                </a:ln>
                <a:effectLst/>
                <a:latin typeface="Calibri (Cuerpo)"/>
              </a:rPr>
              <a:t> </a:t>
            </a:r>
            <a:r>
              <a:rPr kumimoji="0" lang="en-US" altLang="es-AR" sz="1800" b="1" i="0" u="none" strike="noStrike" cap="none" normalizeH="0" baseline="0" dirty="0" err="1">
                <a:ln>
                  <a:noFill/>
                </a:ln>
                <a:solidFill>
                  <a:srgbClr val="FFFF00"/>
                </a:solidFill>
                <a:effectLst/>
                <a:latin typeface="Calibri (Cuerpo)"/>
              </a:rPr>
              <a:t>mismo</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subproceso</a:t>
            </a:r>
            <a:r>
              <a:rPr kumimoji="0" lang="en-US" altLang="es-AR" sz="1800" b="1" i="0" u="none" strike="noStrike" cap="none" normalizeH="0" baseline="0" dirty="0">
                <a:ln>
                  <a:noFill/>
                </a:ln>
                <a:solidFill>
                  <a:srgbClr val="FFFF00"/>
                </a:solidFill>
                <a:effectLst/>
                <a:latin typeface="Calibri (Cuerpo)"/>
              </a:rPr>
              <a:t> de IU </a:t>
            </a:r>
            <a:r>
              <a:rPr kumimoji="0" lang="en-US" altLang="es-AR" sz="1800" b="1" i="0" u="none" strike="noStrike" cap="none" normalizeH="0" baseline="0" dirty="0" err="1">
                <a:ln>
                  <a:noFill/>
                </a:ln>
                <a:solidFill>
                  <a:srgbClr val="FFFF00"/>
                </a:solidFill>
                <a:effectLst/>
                <a:latin typeface="Calibri (Cuerpo)"/>
              </a:rPr>
              <a:t>si</a:t>
            </a:r>
            <a:r>
              <a:rPr kumimoji="0" lang="en-US" altLang="es-AR" sz="1800" b="1" i="0" u="none" strike="noStrike" cap="none" normalizeH="0" baseline="0" dirty="0">
                <a:ln>
                  <a:noFill/>
                </a:ln>
                <a:solidFill>
                  <a:srgbClr val="FFFF00"/>
                </a:solidFill>
                <a:effectLst/>
                <a:latin typeface="Calibri (Cuerpo)"/>
              </a:rPr>
              <a:t> no se </a:t>
            </a:r>
            <a:r>
              <a:rPr kumimoji="0" lang="en-US" altLang="es-AR" sz="1800" b="1" i="0" u="none" strike="noStrike" cap="none" normalizeH="0" baseline="0" dirty="0" err="1">
                <a:ln>
                  <a:noFill/>
                </a:ln>
                <a:solidFill>
                  <a:srgbClr val="FFFF00"/>
                </a:solidFill>
                <a:effectLst/>
                <a:latin typeface="Calibri (Cuerpo)"/>
              </a:rPr>
              <a:t>especifica</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explícitamente</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ósea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si</a:t>
            </a:r>
            <a:r>
              <a:rPr kumimoji="0" lang="en-US" altLang="es-AR" sz="1800" b="0" i="0" u="none" strike="noStrike" cap="none" normalizeH="0" baseline="0" dirty="0">
                <a:ln>
                  <a:noFill/>
                </a:ln>
                <a:effectLst/>
                <a:latin typeface="Calibri (Cuerpo)"/>
              </a:rPr>
              <a:t> no se </a:t>
            </a:r>
            <a:r>
              <a:rPr kumimoji="0" lang="en-US" altLang="es-AR" sz="1800" b="0" i="0" u="none" strike="noStrike" cap="none" normalizeH="0" baseline="0" dirty="0" err="1">
                <a:ln>
                  <a:noFill/>
                </a:ln>
                <a:effectLst/>
                <a:latin typeface="Calibri (Cuerpo)"/>
              </a:rPr>
              <a:t>crea</a:t>
            </a:r>
            <a:r>
              <a:rPr kumimoji="0" lang="en-US" altLang="es-AR" sz="1800" b="0" i="0" u="none" strike="noStrike" cap="none" normalizeH="0" baseline="0" dirty="0">
                <a:ln>
                  <a:noFill/>
                </a:ln>
                <a:effectLst/>
                <a:latin typeface="Calibri (Cuerpo)"/>
              </a:rPr>
              <a:t> un nuevo thread</a:t>
            </a:r>
            <a:br>
              <a:rPr kumimoji="0" lang="en-US" altLang="es-AR" sz="1800" b="0" i="0" u="none" strike="noStrike" cap="none" normalizeH="0" baseline="0" dirty="0">
                <a:ln>
                  <a:noFill/>
                </a:ln>
                <a:effectLst/>
                <a:latin typeface="Calibri (Cuerpo)"/>
              </a:rPr>
            </a:br>
            <a:br>
              <a:rPr kumimoji="0" lang="en-US" altLang="es-AR" sz="1800" b="0" i="0" u="none" strike="noStrike" cap="none" normalizeH="0" baseline="0" dirty="0">
                <a:ln>
                  <a:noFill/>
                </a:ln>
                <a:effectLst/>
                <a:latin typeface="Calibri (Cuerpo)"/>
              </a:rPr>
            </a:br>
            <a:r>
              <a:rPr kumimoji="0" lang="en-US" altLang="es-AR" sz="1800" b="0" i="0" u="none" strike="noStrike" cap="none" normalizeH="0" baseline="0" dirty="0">
                <a:ln>
                  <a:noFill/>
                </a:ln>
                <a:effectLst/>
                <a:latin typeface="Calibri (Cuerpo)"/>
              </a:rPr>
              <a:t>Por lo tanto, </a:t>
            </a:r>
            <a:r>
              <a:rPr kumimoji="0" lang="en-US" altLang="es-AR" sz="1800" b="0" i="0" u="none" strike="noStrike" cap="none" normalizeH="0" baseline="0" dirty="0" err="1">
                <a:ln>
                  <a:noFill/>
                </a:ln>
                <a:effectLst/>
                <a:latin typeface="Calibri (Cuerpo)"/>
              </a:rPr>
              <a:t>los</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métodos</a:t>
            </a:r>
            <a:r>
              <a:rPr kumimoji="0" lang="en-US" altLang="es-AR" sz="1800" b="0" i="0" u="none" strike="noStrike" cap="none" normalizeH="0" baseline="0" dirty="0">
                <a:ln>
                  <a:noFill/>
                </a:ln>
                <a:effectLst/>
                <a:latin typeface="Calibri (Cuerpo)"/>
              </a:rPr>
              <a:t> que </a:t>
            </a:r>
            <a:r>
              <a:rPr kumimoji="0" lang="en-US" altLang="es-AR" sz="1800" b="0" i="0" u="none" strike="noStrike" cap="none" normalizeH="0" baseline="0" dirty="0" err="1">
                <a:ln>
                  <a:noFill/>
                </a:ln>
                <a:effectLst/>
                <a:latin typeface="Calibri (Cuerpo)"/>
              </a:rPr>
              <a:t>responden</a:t>
            </a:r>
            <a:r>
              <a:rPr kumimoji="0" lang="en-US" altLang="es-AR" sz="1800" b="0" i="0" u="none" strike="noStrike" cap="none" normalizeH="0" baseline="0" dirty="0">
                <a:ln>
                  <a:noFill/>
                </a:ln>
                <a:effectLst/>
                <a:latin typeface="Calibri (Cuerpo)"/>
              </a:rPr>
              <a:t> a las </a:t>
            </a:r>
            <a:r>
              <a:rPr kumimoji="0" lang="en-US" altLang="es-AR" sz="1800" b="0" i="0" u="none" strike="noStrike" cap="none" normalizeH="0" baseline="0" dirty="0" err="1">
                <a:ln>
                  <a:noFill/>
                </a:ln>
                <a:effectLst/>
                <a:latin typeface="Calibri (Cuerpo)"/>
              </a:rPr>
              <a:t>devoluciones</a:t>
            </a:r>
            <a:r>
              <a:rPr kumimoji="0" lang="en-US" altLang="es-AR" sz="1800" b="0" i="0" u="none" strike="noStrike" cap="none" normalizeH="0" baseline="0" dirty="0">
                <a:ln>
                  <a:noFill/>
                </a:ln>
                <a:effectLst/>
                <a:latin typeface="Calibri (Cuerpo)"/>
              </a:rPr>
              <a:t> de </a:t>
            </a:r>
            <a:r>
              <a:rPr kumimoji="0" lang="en-US" altLang="es-AR" sz="1800" b="0" i="0" u="none" strike="noStrike" cap="none" normalizeH="0" baseline="0" dirty="0" err="1">
                <a:ln>
                  <a:noFill/>
                </a:ln>
                <a:effectLst/>
                <a:latin typeface="Calibri (Cuerpo)"/>
              </a:rPr>
              <a:t>llamada</a:t>
            </a:r>
            <a:r>
              <a:rPr kumimoji="0" lang="en-US" altLang="es-AR" sz="1800" b="0" i="0" u="none" strike="noStrike" cap="none" normalizeH="0" baseline="0" dirty="0">
                <a:ln>
                  <a:noFill/>
                </a:ln>
                <a:effectLst/>
                <a:latin typeface="Calibri (Cuerpo)"/>
              </a:rPr>
              <a:t> del </a:t>
            </a:r>
            <a:r>
              <a:rPr kumimoji="0" lang="en-US" altLang="es-AR" sz="1800" b="0" i="0" u="none" strike="noStrike" cap="none" normalizeH="0" baseline="0" dirty="0" err="1">
                <a:ln>
                  <a:noFill/>
                </a:ln>
                <a:effectLst/>
                <a:latin typeface="Calibri (Cuerpo)"/>
              </a:rPr>
              <a:t>sistema</a:t>
            </a:r>
            <a:r>
              <a:rPr kumimoji="0" lang="en-US" altLang="es-AR" sz="1800" b="0" i="0" u="none" strike="noStrike" cap="none" normalizeH="0" baseline="0" dirty="0">
                <a:ln>
                  <a:noFill/>
                </a:ln>
                <a:effectLst/>
                <a:latin typeface="Calibri (Cuerpo)"/>
              </a:rPr>
              <a:t> (</a:t>
            </a:r>
            <a:r>
              <a:rPr kumimoji="0" lang="en-US" altLang="es-AR" sz="1800" b="0" i="0" u="none" strike="noStrike" cap="none" normalizeH="0" baseline="0" dirty="0" err="1">
                <a:ln>
                  <a:noFill/>
                </a:ln>
                <a:effectLst/>
                <a:latin typeface="Calibri (Cuerpo)"/>
              </a:rPr>
              <a:t>los</a:t>
            </a:r>
            <a:r>
              <a:rPr kumimoji="0" lang="en-US" altLang="es-AR" sz="1800" b="0" i="0" u="none" strike="noStrike" cap="none" normalizeH="0" baseline="0" dirty="0">
                <a:ln>
                  <a:noFill/>
                </a:ln>
                <a:effectLst/>
                <a:latin typeface="Calibri (Cuerpo)"/>
              </a:rPr>
              <a:t> handlers) </a:t>
            </a:r>
            <a:r>
              <a:rPr kumimoji="0" lang="en-US" altLang="es-AR" sz="1800" b="1" i="0" u="none" strike="noStrike" cap="none" normalizeH="0" baseline="0" dirty="0" err="1">
                <a:ln>
                  <a:noFill/>
                </a:ln>
                <a:solidFill>
                  <a:srgbClr val="FFFF00"/>
                </a:solidFill>
                <a:effectLst/>
                <a:latin typeface="Calibri (Cuerpo)"/>
              </a:rPr>
              <a:t>siempre</a:t>
            </a:r>
            <a:r>
              <a:rPr kumimoji="0" lang="en-US" altLang="es-AR" sz="1800" b="1" i="0" u="none" strike="noStrike" cap="none" normalizeH="0" baseline="0" dirty="0">
                <a:ln>
                  <a:noFill/>
                </a:ln>
                <a:solidFill>
                  <a:srgbClr val="FFFF00"/>
                </a:solidFill>
                <a:effectLst/>
                <a:latin typeface="Calibri (Cuerpo)"/>
              </a:rPr>
              <a:t> se </a:t>
            </a:r>
            <a:r>
              <a:rPr kumimoji="0" lang="en-US" altLang="es-AR" sz="1800" b="1" i="0" u="none" strike="noStrike" cap="none" normalizeH="0" baseline="0" dirty="0" err="1">
                <a:ln>
                  <a:noFill/>
                </a:ln>
                <a:solidFill>
                  <a:srgbClr val="FFFF00"/>
                </a:solidFill>
                <a:effectLst/>
                <a:latin typeface="Calibri (Cuerpo)"/>
              </a:rPr>
              <a:t>ejecutan</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en</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el</a:t>
            </a:r>
            <a:r>
              <a:rPr kumimoji="0" lang="en-US" altLang="es-AR" sz="1800" b="1" i="0" u="none" strike="noStrike" cap="none" normalizeH="0" baseline="0" dirty="0">
                <a:ln>
                  <a:noFill/>
                </a:ln>
                <a:solidFill>
                  <a:srgbClr val="FFFF00"/>
                </a:solidFill>
                <a:effectLst/>
                <a:latin typeface="Calibri (Cuerpo)"/>
              </a:rPr>
              <a:t> </a:t>
            </a:r>
            <a:r>
              <a:rPr kumimoji="0" lang="en-US" altLang="es-AR" sz="1800" b="1" i="0" u="none" strike="noStrike" cap="none" normalizeH="0" baseline="0" dirty="0" err="1">
                <a:ln>
                  <a:noFill/>
                </a:ln>
                <a:solidFill>
                  <a:srgbClr val="FFFF00"/>
                </a:solidFill>
                <a:effectLst/>
                <a:latin typeface="Calibri (Cuerpo)"/>
              </a:rPr>
              <a:t>subproceso</a:t>
            </a:r>
            <a:r>
              <a:rPr kumimoji="0" lang="en-US" altLang="es-AR" sz="1800" b="1" i="0" u="none" strike="noStrike" cap="none" normalizeH="0" baseline="0" dirty="0">
                <a:ln>
                  <a:noFill/>
                </a:ln>
                <a:solidFill>
                  <a:srgbClr val="FFFF00"/>
                </a:solidFill>
                <a:effectLst/>
                <a:latin typeface="Calibri (Cuerpo)"/>
              </a:rPr>
              <a:t> de IU del </a:t>
            </a:r>
            <a:r>
              <a:rPr kumimoji="0" lang="en-US" altLang="es-AR" sz="1800" b="1" i="0" u="none" strike="noStrike" cap="none" normalizeH="0" baseline="0" dirty="0" err="1">
                <a:ln>
                  <a:noFill/>
                </a:ln>
                <a:solidFill>
                  <a:srgbClr val="FFFF00"/>
                </a:solidFill>
                <a:effectLst/>
                <a:latin typeface="Calibri (Cuerpo)"/>
              </a:rPr>
              <a:t>proceso</a:t>
            </a:r>
            <a:r>
              <a:rPr kumimoji="0" lang="en-US" altLang="es-AR" sz="1800" b="0" i="0" u="none" strike="noStrike" cap="none" normalizeH="0" baseline="0" dirty="0">
                <a:ln>
                  <a:noFill/>
                </a:ln>
                <a:effectLst/>
                <a:latin typeface="Calibri (Cuerpo)"/>
              </a:rPr>
              <a:t>.</a:t>
            </a:r>
            <a:br>
              <a:rPr kumimoji="0" lang="en-US" altLang="es-AR" sz="1800" b="0" i="0" u="none" strike="noStrike" cap="none" normalizeH="0" baseline="0" dirty="0">
                <a:ln>
                  <a:noFill/>
                </a:ln>
                <a:effectLst/>
                <a:latin typeface="+mj-lt"/>
              </a:rPr>
            </a:br>
            <a:br>
              <a:rPr kumimoji="0" lang="en-US" altLang="es-AR" sz="1800" b="0" i="0" u="none" strike="noStrike" cap="none" normalizeH="0" baseline="0" dirty="0">
                <a:ln>
                  <a:noFill/>
                </a:ln>
                <a:effectLst/>
                <a:latin typeface="+mj-lt"/>
              </a:rPr>
            </a:br>
            <a:endParaRPr kumimoji="0" lang="en-US" altLang="es-AR" sz="1800" b="0" i="0" u="none" strike="noStrike" cap="none" normalizeH="0" baseline="0" dirty="0">
              <a:ln>
                <a:noFill/>
              </a:ln>
              <a:effectLst/>
              <a:latin typeface="+mj-lt"/>
            </a:endParaRPr>
          </a:p>
        </p:txBody>
      </p:sp>
    </p:spTree>
    <p:extLst>
      <p:ext uri="{BB962C8B-B14F-4D97-AF65-F5344CB8AC3E}">
        <p14:creationId xmlns:p14="http://schemas.microsoft.com/office/powerpoint/2010/main" val="2062332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4958515" y="2229492"/>
            <a:ext cx="4062195" cy="3801437"/>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base" hangingPunct="1">
              <a:lnSpc>
                <a:spcPct val="90000"/>
              </a:lnSpc>
              <a:spcAft>
                <a:spcPct val="0"/>
              </a:spcAft>
              <a:buClrTx/>
              <a:buSzTx/>
              <a:tabLst/>
            </a:pPr>
            <a:r>
              <a:rPr lang="en-US" sz="1600" b="0" i="0" dirty="0" err="1">
                <a:latin typeface="Calibri (Cuerpo)"/>
              </a:rPr>
              <a:t>Específicamente</a:t>
            </a:r>
            <a:r>
              <a:rPr lang="en-US" sz="1600" b="0" i="0" dirty="0">
                <a:latin typeface="Calibri (Cuerpo)"/>
              </a:rPr>
              <a:t>, </a:t>
            </a:r>
            <a:r>
              <a:rPr lang="en-US" sz="1600" b="0" i="0" dirty="0" err="1">
                <a:latin typeface="Calibri (Cuerpo)"/>
              </a:rPr>
              <a:t>si</a:t>
            </a:r>
            <a:r>
              <a:rPr lang="en-US" sz="1600" b="0" i="0" dirty="0">
                <a:latin typeface="Calibri (Cuerpo)"/>
              </a:rPr>
              <a:t> </a:t>
            </a:r>
            <a:r>
              <a:rPr lang="en-US" sz="1600" b="0" i="0" dirty="0" err="1">
                <a:latin typeface="Calibri (Cuerpo)"/>
              </a:rPr>
              <a:t>todo</a:t>
            </a:r>
            <a:r>
              <a:rPr lang="en-US" sz="1600" b="0" i="0" dirty="0">
                <a:latin typeface="Calibri (Cuerpo)"/>
              </a:rPr>
              <a:t> </a:t>
            </a:r>
            <a:r>
              <a:rPr lang="en-US" sz="1600" b="0" i="0" dirty="0" err="1">
                <a:latin typeface="Calibri (Cuerpo)"/>
              </a:rPr>
              <a:t>sucede</a:t>
            </a:r>
            <a:r>
              <a:rPr lang="en-US" sz="1600" b="0" i="0" dirty="0">
                <a:latin typeface="Calibri (Cuerpo)"/>
              </a:rPr>
              <a:t> </a:t>
            </a:r>
            <a:r>
              <a:rPr lang="en-US" sz="1600" b="0" i="0" dirty="0" err="1">
                <a:latin typeface="Calibri (Cuerpo)"/>
              </a:rPr>
              <a:t>en</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IU, </a:t>
            </a:r>
            <a:r>
              <a:rPr lang="en-US" sz="1600" b="0" i="0" dirty="0" err="1">
                <a:latin typeface="Calibri (Cuerpo)"/>
              </a:rPr>
              <a:t>realizar</a:t>
            </a:r>
            <a:r>
              <a:rPr lang="en-US" sz="1600" b="0" i="0" dirty="0">
                <a:latin typeface="Calibri (Cuerpo)"/>
              </a:rPr>
              <a:t> </a:t>
            </a:r>
            <a:r>
              <a:rPr lang="en-US" sz="1600" b="0" i="0" dirty="0" err="1">
                <a:latin typeface="Calibri (Cuerpo)"/>
              </a:rPr>
              <a:t>operaciones</a:t>
            </a:r>
            <a:r>
              <a:rPr lang="en-US" sz="1600" b="0" i="0" dirty="0">
                <a:latin typeface="Calibri (Cuerpo)"/>
              </a:rPr>
              <a:t> </a:t>
            </a:r>
            <a:r>
              <a:rPr lang="en-US" sz="1600" b="0" i="0" dirty="0" err="1">
                <a:latin typeface="Calibri (Cuerpo)"/>
              </a:rPr>
              <a:t>prolongadas</a:t>
            </a:r>
            <a:r>
              <a:rPr lang="en-US" sz="1600" b="0" i="0" dirty="0">
                <a:latin typeface="Calibri (Cuerpo)"/>
              </a:rPr>
              <a:t>, </a:t>
            </a:r>
            <a:r>
              <a:rPr lang="en-US" sz="1600" b="0" i="0" dirty="0" err="1">
                <a:latin typeface="Calibri (Cuerpo)"/>
              </a:rPr>
              <a:t>como</a:t>
            </a:r>
            <a:r>
              <a:rPr lang="en-US" sz="1600" b="0" i="0" dirty="0">
                <a:latin typeface="Calibri (Cuerpo)"/>
              </a:rPr>
              <a:t> acceder a la red o </a:t>
            </a:r>
            <a:r>
              <a:rPr lang="en-US" sz="1600" b="0" i="0" dirty="0" err="1">
                <a:latin typeface="Calibri (Cuerpo)"/>
              </a:rPr>
              <a:t>consultar</a:t>
            </a:r>
            <a:r>
              <a:rPr lang="en-US" sz="1600" b="0" i="0" dirty="0">
                <a:latin typeface="Calibri (Cuerpo)"/>
              </a:rPr>
              <a:t> la base de </a:t>
            </a:r>
            <a:r>
              <a:rPr lang="en-US" sz="1600" b="0" i="0" dirty="0" err="1">
                <a:latin typeface="Calibri (Cuerpo)"/>
              </a:rPr>
              <a:t>datos</a:t>
            </a:r>
            <a:r>
              <a:rPr lang="en-US" sz="1600" b="0" i="0" dirty="0">
                <a:latin typeface="Calibri (Cuerpo)"/>
              </a:rPr>
              <a:t>, </a:t>
            </a:r>
            <a:r>
              <a:rPr lang="en-US" sz="1600" b="0" i="0" dirty="0" err="1">
                <a:latin typeface="Calibri (Cuerpo)"/>
              </a:rPr>
              <a:t>bloqueará</a:t>
            </a:r>
            <a:r>
              <a:rPr lang="en-US" sz="1600" b="0" i="0" dirty="0">
                <a:latin typeface="Calibri (Cuerpo)"/>
              </a:rPr>
              <a:t> </a:t>
            </a:r>
            <a:r>
              <a:rPr lang="en-US" sz="1600" b="0" i="0" dirty="0" err="1">
                <a:latin typeface="Calibri (Cuerpo)"/>
              </a:rPr>
              <a:t>toda</a:t>
            </a:r>
            <a:r>
              <a:rPr lang="en-US" sz="1600" b="0" i="0" dirty="0">
                <a:latin typeface="Calibri (Cuerpo)"/>
              </a:rPr>
              <a:t> la IU </a:t>
            </a:r>
            <a:br>
              <a:rPr lang="en-US" sz="1600" b="0" i="0" dirty="0">
                <a:latin typeface="Calibri (Cuerpo)"/>
              </a:rPr>
            </a:br>
            <a:br>
              <a:rPr lang="en-US" sz="1600" b="0" i="0" dirty="0">
                <a:latin typeface="Calibri (Cuerpo)"/>
              </a:rPr>
            </a:br>
            <a:r>
              <a:rPr lang="en-US" sz="1600" b="0" i="0" dirty="0" err="1">
                <a:latin typeface="Calibri (Cuerpo)"/>
              </a:rPr>
              <a:t>Cuando</a:t>
            </a:r>
            <a:r>
              <a:rPr lang="en-US" sz="1600" b="0" i="0" dirty="0">
                <a:latin typeface="Calibri (Cuerpo)"/>
              </a:rPr>
              <a:t> se </a:t>
            </a:r>
            <a:r>
              <a:rPr lang="en-US" sz="1600" b="0" i="0" dirty="0" err="1">
                <a:latin typeface="Calibri (Cuerpo)"/>
              </a:rPr>
              <a:t>bloquea</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la UI, no se </a:t>
            </a:r>
            <a:r>
              <a:rPr lang="en-US" sz="1600" b="0" i="0" dirty="0" err="1">
                <a:latin typeface="Calibri (Cuerpo)"/>
              </a:rPr>
              <a:t>pueden</a:t>
            </a:r>
            <a:r>
              <a:rPr lang="en-US" sz="1600" b="0" i="0" dirty="0">
                <a:latin typeface="Calibri (Cuerpo)"/>
              </a:rPr>
              <a:t> </a:t>
            </a:r>
            <a:r>
              <a:rPr lang="en-US" sz="1600" b="0" i="0" dirty="0" err="1">
                <a:latin typeface="Calibri (Cuerpo)"/>
              </a:rPr>
              <a:t>distribuir</a:t>
            </a:r>
            <a:r>
              <a:rPr lang="en-US" sz="1600" b="0" i="0" dirty="0">
                <a:latin typeface="Calibri (Cuerpo)"/>
              </a:rPr>
              <a:t> </a:t>
            </a:r>
            <a:r>
              <a:rPr lang="en-US" sz="1600" b="0" i="0" dirty="0" err="1">
                <a:latin typeface="Calibri (Cuerpo)"/>
              </a:rPr>
              <a:t>los</a:t>
            </a:r>
            <a:r>
              <a:rPr lang="en-US" sz="1600" b="0" i="0" dirty="0">
                <a:latin typeface="Calibri (Cuerpo)"/>
              </a:rPr>
              <a:t> </a:t>
            </a:r>
            <a:r>
              <a:rPr lang="en-US" sz="1600" b="0" i="0" dirty="0" err="1">
                <a:latin typeface="Calibri (Cuerpo)"/>
              </a:rPr>
              <a:t>eventos</a:t>
            </a:r>
            <a:r>
              <a:rPr lang="en-US" sz="1600" b="0" i="0" dirty="0">
                <a:latin typeface="Calibri (Cuerpo)"/>
              </a:rPr>
              <a:t>, </a:t>
            </a:r>
            <a:r>
              <a:rPr lang="en-US" sz="1600" b="0" i="0" dirty="0" err="1">
                <a:latin typeface="Calibri (Cuerpo)"/>
              </a:rPr>
              <a:t>ni</a:t>
            </a:r>
            <a:r>
              <a:rPr lang="en-US" sz="1600" b="0" i="0" dirty="0">
                <a:latin typeface="Calibri (Cuerpo)"/>
              </a:rPr>
              <a:t> </a:t>
            </a:r>
            <a:r>
              <a:rPr lang="en-US" sz="1600" b="0" i="0" dirty="0" err="1">
                <a:latin typeface="Calibri (Cuerpo)"/>
              </a:rPr>
              <a:t>siquiera</a:t>
            </a:r>
            <a:r>
              <a:rPr lang="en-US" sz="1600" b="0" i="0" dirty="0">
                <a:latin typeface="Calibri (Cuerpo)"/>
              </a:rPr>
              <a:t> </a:t>
            </a:r>
            <a:r>
              <a:rPr lang="en-US" sz="1600" b="0" i="0" dirty="0" err="1">
                <a:latin typeface="Calibri (Cuerpo)"/>
              </a:rPr>
              <a:t>los</a:t>
            </a:r>
            <a:r>
              <a:rPr lang="en-US" sz="1600" b="0" i="0" dirty="0">
                <a:latin typeface="Calibri (Cuerpo)"/>
              </a:rPr>
              <a:t> de </a:t>
            </a:r>
            <a:r>
              <a:rPr lang="en-US" sz="1600" b="0" i="0" dirty="0" err="1">
                <a:latin typeface="Calibri (Cuerpo)"/>
              </a:rPr>
              <a:t>dibujo</a:t>
            </a:r>
            <a:r>
              <a:rPr lang="en-US" sz="1600" b="0" i="0" dirty="0">
                <a:latin typeface="Calibri (Cuerpo)"/>
              </a:rPr>
              <a:t>. </a:t>
            </a:r>
            <a:r>
              <a:rPr lang="en-US" sz="1600" b="0" i="0" dirty="0" err="1">
                <a:latin typeface="Calibri (Cuerpo)"/>
              </a:rPr>
              <a:t>Desde</a:t>
            </a:r>
            <a:r>
              <a:rPr lang="en-US" sz="1600" b="0" i="0" dirty="0">
                <a:latin typeface="Calibri (Cuerpo)"/>
              </a:rPr>
              <a:t> la </a:t>
            </a:r>
            <a:r>
              <a:rPr lang="en-US" sz="1600" b="0" i="0" dirty="0" err="1">
                <a:latin typeface="Calibri (Cuerpo)"/>
              </a:rPr>
              <a:t>perspectiva</a:t>
            </a:r>
            <a:r>
              <a:rPr lang="en-US" sz="1600" b="0" i="0" dirty="0">
                <a:latin typeface="Calibri (Cuerpo)"/>
              </a:rPr>
              <a:t> del </a:t>
            </a:r>
            <a:r>
              <a:rPr lang="en-US" sz="1600" b="0" i="0" dirty="0" err="1">
                <a:latin typeface="Calibri (Cuerpo)"/>
              </a:rPr>
              <a:t>usuario</a:t>
            </a:r>
            <a:r>
              <a:rPr lang="en-US" sz="1600" b="0" i="0" dirty="0">
                <a:latin typeface="Calibri (Cuerpo)"/>
              </a:rPr>
              <a:t>, la </a:t>
            </a:r>
            <a:r>
              <a:rPr lang="en-US" sz="1600" b="0" i="0" dirty="0" err="1">
                <a:latin typeface="Calibri (Cuerpo)"/>
              </a:rPr>
              <a:t>aplicación</a:t>
            </a:r>
            <a:r>
              <a:rPr lang="en-US" sz="1600" b="0" i="0" dirty="0">
                <a:latin typeface="Calibri (Cuerpo)"/>
              </a:rPr>
              <a:t> no </a:t>
            </a:r>
            <a:r>
              <a:rPr lang="en-US" sz="1600" b="0" i="0" dirty="0" err="1">
                <a:latin typeface="Calibri (Cuerpo)"/>
              </a:rPr>
              <a:t>responde</a:t>
            </a:r>
            <a:r>
              <a:rPr lang="en-US" sz="1600" b="0" i="0" dirty="0">
                <a:latin typeface="Calibri (Cuerpo)"/>
              </a:rPr>
              <a:t>. </a:t>
            </a:r>
            <a:r>
              <a:rPr lang="en-US" sz="1600" b="0" i="0" dirty="0" err="1">
                <a:latin typeface="Calibri (Cuerpo)"/>
              </a:rPr>
              <a:t>Aún</a:t>
            </a:r>
            <a:r>
              <a:rPr lang="en-US" sz="1600" b="0" i="0" dirty="0">
                <a:latin typeface="Calibri (Cuerpo)"/>
              </a:rPr>
              <a:t> </a:t>
            </a:r>
            <a:r>
              <a:rPr lang="en-US" sz="1600" b="0" i="0" dirty="0" err="1">
                <a:latin typeface="Calibri (Cuerpo)"/>
              </a:rPr>
              <a:t>peor</a:t>
            </a:r>
            <a:r>
              <a:rPr lang="en-US" sz="1600" b="0" i="0" dirty="0">
                <a:latin typeface="Calibri (Cuerpo)"/>
              </a:rPr>
              <a:t>, </a:t>
            </a:r>
            <a:r>
              <a:rPr lang="en-US" sz="1600" b="0" i="0" dirty="0" err="1">
                <a:latin typeface="Calibri (Cuerpo)"/>
              </a:rPr>
              <a:t>si</a:t>
            </a:r>
            <a:r>
              <a:rPr lang="en-US" sz="1600" b="0" i="0" dirty="0">
                <a:latin typeface="Calibri (Cuerpo)"/>
              </a:rPr>
              <a:t> se </a:t>
            </a:r>
            <a:r>
              <a:rPr lang="en-US" sz="1600" b="0" i="0" dirty="0" err="1">
                <a:latin typeface="Calibri (Cuerpo)"/>
              </a:rPr>
              <a:t>bloquea</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IU </a:t>
            </a:r>
            <a:r>
              <a:rPr lang="en-US" sz="1600" b="0" i="0" dirty="0" err="1">
                <a:latin typeface="Calibri (Cuerpo)"/>
              </a:rPr>
              <a:t>durante</a:t>
            </a:r>
            <a:r>
              <a:rPr lang="en-US" sz="1600" b="0" i="0" dirty="0">
                <a:latin typeface="Calibri (Cuerpo)"/>
              </a:rPr>
              <a:t> </a:t>
            </a:r>
            <a:r>
              <a:rPr lang="en-US" sz="1600" b="0" i="0" dirty="0" err="1">
                <a:latin typeface="Calibri (Cuerpo)"/>
              </a:rPr>
              <a:t>más</a:t>
            </a:r>
            <a:r>
              <a:rPr lang="en-US" sz="1600" b="0" i="0" dirty="0">
                <a:latin typeface="Calibri (Cuerpo)"/>
              </a:rPr>
              <a:t> de </a:t>
            </a:r>
            <a:r>
              <a:rPr lang="en-US" sz="1600" b="0" i="0" dirty="0" err="1">
                <a:latin typeface="Calibri (Cuerpo)"/>
              </a:rPr>
              <a:t>unos</a:t>
            </a:r>
            <a:r>
              <a:rPr lang="en-US" sz="1600" b="0" i="0" dirty="0">
                <a:latin typeface="Calibri (Cuerpo)"/>
              </a:rPr>
              <a:t> </a:t>
            </a:r>
            <a:r>
              <a:rPr lang="en-US" sz="1600" b="0" i="0" dirty="0" err="1">
                <a:latin typeface="Calibri (Cuerpo)"/>
              </a:rPr>
              <a:t>segundos</a:t>
            </a:r>
            <a:r>
              <a:rPr lang="en-US" sz="1600" b="0" i="0" dirty="0">
                <a:latin typeface="Calibri (Cuerpo)"/>
              </a:rPr>
              <a:t> (</a:t>
            </a:r>
            <a:r>
              <a:rPr lang="en-US" sz="1600" b="0" i="0" dirty="0" err="1">
                <a:latin typeface="Calibri (Cuerpo)"/>
              </a:rPr>
              <a:t>específicamente</a:t>
            </a:r>
            <a:r>
              <a:rPr lang="en-US" sz="1600" b="0" i="0" dirty="0">
                <a:latin typeface="Calibri (Cuerpo)"/>
              </a:rPr>
              <a:t>, </a:t>
            </a:r>
            <a:r>
              <a:rPr lang="en-US" sz="1600" b="0" i="0" dirty="0" err="1">
                <a:latin typeface="Calibri (Cuerpo)"/>
              </a:rPr>
              <a:t>unos</a:t>
            </a:r>
            <a:r>
              <a:rPr lang="en-US" sz="1600" b="0" i="0" dirty="0">
                <a:latin typeface="Calibri (Cuerpo)"/>
              </a:rPr>
              <a:t> 5), al </a:t>
            </a:r>
            <a:r>
              <a:rPr lang="en-US" sz="1600" b="0" i="0" dirty="0" err="1">
                <a:latin typeface="Calibri (Cuerpo)"/>
              </a:rPr>
              <a:t>usuario</a:t>
            </a:r>
            <a:r>
              <a:rPr lang="en-US" sz="1600" b="0" i="0" dirty="0">
                <a:latin typeface="Calibri (Cuerpo)"/>
              </a:rPr>
              <a:t> se le </a:t>
            </a:r>
            <a:r>
              <a:rPr lang="en-US" sz="1600" b="0" i="0" dirty="0" err="1">
                <a:latin typeface="Calibri (Cuerpo)"/>
              </a:rPr>
              <a:t>presenta</a:t>
            </a:r>
            <a:r>
              <a:rPr lang="en-US" sz="1600" b="0" i="0" dirty="0">
                <a:latin typeface="Calibri (Cuerpo)"/>
              </a:rPr>
              <a:t> </a:t>
            </a:r>
            <a:r>
              <a:rPr lang="en-US" sz="1600" b="0" i="0" dirty="0" err="1">
                <a:latin typeface="Calibri (Cuerpo)"/>
              </a:rPr>
              <a:t>el</a:t>
            </a:r>
            <a:r>
              <a:rPr lang="en-US" sz="1600" b="0" i="0" dirty="0">
                <a:latin typeface="Calibri (Cuerpo)"/>
              </a:rPr>
              <a:t> infame </a:t>
            </a:r>
            <a:r>
              <a:rPr lang="en-US" sz="1600" b="0" i="0" dirty="0" err="1">
                <a:latin typeface="Calibri (Cuerpo)"/>
              </a:rPr>
              <a:t>cuadro</a:t>
            </a:r>
            <a:r>
              <a:rPr lang="en-US" sz="1600" b="0" i="0" dirty="0">
                <a:latin typeface="Calibri (Cuerpo)"/>
              </a:rPr>
              <a:t> de </a:t>
            </a:r>
            <a:r>
              <a:rPr lang="en-US" sz="1600" b="0" i="0" dirty="0" err="1">
                <a:latin typeface="Calibri (Cuerpo)"/>
              </a:rPr>
              <a:t>diálogo</a:t>
            </a:r>
            <a:r>
              <a:rPr lang="en-US" sz="1600" b="0" i="0" dirty="0">
                <a:latin typeface="Calibri (Cuerpo)"/>
              </a:rPr>
              <a:t> "</a:t>
            </a:r>
            <a:r>
              <a:rPr lang="en-US" sz="1600" b="0" i="0" dirty="0">
                <a:latin typeface="Calibri (Cuerpo)"/>
                <a:hlinkClick r:id="rId2">
                  <a:extLst>
                    <a:ext uri="{A12FA001-AC4F-418D-AE19-62706E023703}">
                      <ahyp:hlinkClr xmlns:ahyp="http://schemas.microsoft.com/office/drawing/2018/hyperlinkcolor" val="tx"/>
                    </a:ext>
                  </a:extLst>
                </a:hlinkClick>
              </a:rPr>
              <a:t>la </a:t>
            </a:r>
            <a:r>
              <a:rPr lang="en-US" sz="1600" b="0" i="0" dirty="0" err="1">
                <a:solidFill>
                  <a:srgbClr val="FFAE3E"/>
                </a:solidFill>
                <a:latin typeface="Calibri (Cuerpo)"/>
                <a:hlinkClick r:id="rId2">
                  <a:extLst>
                    <a:ext uri="{A12FA001-AC4F-418D-AE19-62706E023703}">
                      <ahyp:hlinkClr xmlns:ahyp="http://schemas.microsoft.com/office/drawing/2018/hyperlinkcolor" val="tx"/>
                    </a:ext>
                  </a:extLst>
                </a:hlinkClick>
              </a:rPr>
              <a:t>aplicación</a:t>
            </a:r>
            <a:r>
              <a:rPr lang="en-US" sz="1600" b="0" i="0" dirty="0">
                <a:solidFill>
                  <a:srgbClr val="FFAE3E"/>
                </a:solidFill>
                <a:latin typeface="Calibri (Cuerpo)"/>
                <a:hlinkClick r:id="rId2">
                  <a:extLst>
                    <a:ext uri="{A12FA001-AC4F-418D-AE19-62706E023703}">
                      <ahyp:hlinkClr xmlns:ahyp="http://schemas.microsoft.com/office/drawing/2018/hyperlinkcolor" val="tx"/>
                    </a:ext>
                  </a:extLst>
                </a:hlinkClick>
              </a:rPr>
              <a:t> no </a:t>
            </a:r>
            <a:r>
              <a:rPr lang="en-US" sz="1600" b="0" i="0" dirty="0" err="1">
                <a:solidFill>
                  <a:srgbClr val="FFAE3E"/>
                </a:solidFill>
                <a:latin typeface="Calibri (Cuerpo)"/>
                <a:hlinkClick r:id="rId2">
                  <a:extLst>
                    <a:ext uri="{A12FA001-AC4F-418D-AE19-62706E023703}">
                      <ahyp:hlinkClr xmlns:ahyp="http://schemas.microsoft.com/office/drawing/2018/hyperlinkcolor" val="tx"/>
                    </a:ext>
                  </a:extLst>
                </a:hlinkClick>
              </a:rPr>
              <a:t>responde</a:t>
            </a:r>
            <a:r>
              <a:rPr lang="en-US" sz="1600" b="0" i="0" dirty="0">
                <a:latin typeface="Calibri (Cuerpo)"/>
              </a:rPr>
              <a:t>" (ANR).</a:t>
            </a:r>
            <a:br>
              <a:rPr lang="en-US" sz="1600" b="0" i="0" dirty="0">
                <a:latin typeface="Calibri (Cuerpo)"/>
              </a:rPr>
            </a:br>
            <a:br>
              <a:rPr lang="en-US" sz="1600" b="0" i="0" dirty="0">
                <a:latin typeface="Calibri (Cuerpo)"/>
              </a:rPr>
            </a:br>
            <a:r>
              <a:rPr lang="en-US" sz="1600" b="0" i="0" dirty="0" err="1">
                <a:latin typeface="Calibri (Cuerpo)"/>
              </a:rPr>
              <a:t>Puede</a:t>
            </a:r>
            <a:r>
              <a:rPr lang="en-US" sz="1600" b="0" i="0" dirty="0">
                <a:latin typeface="Calibri (Cuerpo)"/>
              </a:rPr>
              <a:t> que </a:t>
            </a:r>
            <a:r>
              <a:rPr lang="en-US" sz="1600" b="0" i="0" dirty="0" err="1">
                <a:latin typeface="Calibri (Cuerpo)"/>
              </a:rPr>
              <a:t>el</a:t>
            </a:r>
            <a:r>
              <a:rPr lang="en-US" sz="1600" b="0" i="0" dirty="0">
                <a:latin typeface="Calibri (Cuerpo)"/>
              </a:rPr>
              <a:t> </a:t>
            </a:r>
            <a:r>
              <a:rPr lang="en-US" sz="1600" b="0" i="0" dirty="0" err="1">
                <a:latin typeface="Calibri (Cuerpo)"/>
              </a:rPr>
              <a:t>usuario</a:t>
            </a:r>
            <a:r>
              <a:rPr lang="en-US" sz="1600" b="0" i="0" dirty="0">
                <a:latin typeface="Calibri (Cuerpo)"/>
              </a:rPr>
              <a:t> </a:t>
            </a:r>
            <a:r>
              <a:rPr lang="en-US" sz="1600" b="0" i="0" dirty="0" err="1">
                <a:latin typeface="Calibri (Cuerpo)"/>
              </a:rPr>
              <a:t>decida</a:t>
            </a:r>
            <a:r>
              <a:rPr lang="en-US" sz="1600" b="0" i="0" dirty="0">
                <a:latin typeface="Calibri (Cuerpo)"/>
              </a:rPr>
              <a:t> </a:t>
            </a:r>
            <a:r>
              <a:rPr lang="en-US" sz="1600" b="0" i="0" dirty="0" err="1">
                <a:latin typeface="Calibri (Cuerpo)"/>
              </a:rPr>
              <a:t>salir</a:t>
            </a:r>
            <a:r>
              <a:rPr lang="en-US" sz="1600" b="0" i="0" dirty="0">
                <a:latin typeface="Calibri (Cuerpo)"/>
              </a:rPr>
              <a:t> de la </a:t>
            </a:r>
            <a:r>
              <a:rPr lang="en-US" sz="1600" b="0" i="0" dirty="0" err="1">
                <a:latin typeface="Calibri (Cuerpo)"/>
              </a:rPr>
              <a:t>aplicación</a:t>
            </a:r>
            <a:r>
              <a:rPr lang="en-US" sz="1600" b="0" i="0" dirty="0">
                <a:latin typeface="Calibri (Cuerpo)"/>
              </a:rPr>
              <a:t> y </a:t>
            </a:r>
            <a:r>
              <a:rPr lang="en-US" sz="1600" b="0" i="0" dirty="0" err="1">
                <a:latin typeface="Calibri (Cuerpo)"/>
              </a:rPr>
              <a:t>desinstalarla</a:t>
            </a:r>
            <a:r>
              <a:rPr lang="en-US" sz="1600" b="0" i="0" dirty="0">
                <a:latin typeface="Calibri (Cuerpo)"/>
              </a:rPr>
              <a:t> </a:t>
            </a:r>
            <a:r>
              <a:rPr lang="en-US" sz="1600" b="0" i="0" dirty="0" err="1">
                <a:latin typeface="Calibri (Cuerpo)"/>
              </a:rPr>
              <a:t>si</a:t>
            </a:r>
            <a:r>
              <a:rPr lang="en-US" sz="1600" b="0" i="0" dirty="0">
                <a:latin typeface="Calibri (Cuerpo)"/>
              </a:rPr>
              <a:t> no </a:t>
            </a:r>
            <a:r>
              <a:rPr lang="en-US" sz="1600" b="0" i="0" dirty="0" err="1">
                <a:latin typeface="Calibri (Cuerpo)"/>
              </a:rPr>
              <a:t>está</a:t>
            </a:r>
            <a:r>
              <a:rPr lang="en-US" sz="1600" b="0" i="0" dirty="0">
                <a:latin typeface="Calibri (Cuerpo)"/>
              </a:rPr>
              <a:t> </a:t>
            </a:r>
            <a:r>
              <a:rPr lang="en-US" sz="1600" b="0" i="0" dirty="0" err="1">
                <a:latin typeface="Calibri (Cuerpo)"/>
              </a:rPr>
              <a:t>contento</a:t>
            </a:r>
            <a:r>
              <a:rPr lang="en-US" sz="1600" b="0" i="0" dirty="0">
                <a:latin typeface="+mj-lt"/>
              </a:rPr>
              <a:t>.</a:t>
            </a:r>
            <a:endParaRPr kumimoji="0" lang="en-US" altLang="es-AR" sz="1600" b="0" i="0" u="none" strike="noStrike" cap="none" normalizeH="0" baseline="0" dirty="0">
              <a:ln>
                <a:noFill/>
              </a:ln>
              <a:latin typeface="+mj-lt"/>
            </a:endParaRPr>
          </a:p>
        </p:txBody>
      </p:sp>
      <p:pic>
        <p:nvPicPr>
          <p:cNvPr id="6" name="Imagen 5">
            <a:extLst>
              <a:ext uri="{FF2B5EF4-FFF2-40B4-BE49-F238E27FC236}">
                <a16:creationId xmlns:a16="http://schemas.microsoft.com/office/drawing/2014/main" id="{9D525FDF-A614-42DC-B2A9-F2248359DC76}"/>
              </a:ext>
            </a:extLst>
          </p:cNvPr>
          <p:cNvPicPr>
            <a:picLocks noChangeAspect="1"/>
          </p:cNvPicPr>
          <p:nvPr/>
        </p:nvPicPr>
        <p:blipFill rotWithShape="1">
          <a:blip r:embed="rId3"/>
          <a:srcRect t="19209" b="26609"/>
          <a:stretch/>
        </p:blipFill>
        <p:spPr>
          <a:xfrm>
            <a:off x="650018" y="1216968"/>
            <a:ext cx="4062196"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Tree>
    <p:extLst>
      <p:ext uri="{BB962C8B-B14F-4D97-AF65-F5344CB8AC3E}">
        <p14:creationId xmlns:p14="http://schemas.microsoft.com/office/powerpoint/2010/main" val="4094496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5" name="Picture 34">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37" name="Picture 36">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39" name="Rectangle 38">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3" name="Rectangle 42">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47" name="Rectangle 46">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51" name="Rectangle 50">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A703C5E-6CF9-4B6F-879E-73D79680A9A3}"/>
              </a:ext>
            </a:extLst>
          </p:cNvPr>
          <p:cNvSpPr>
            <a:spLocks noGrp="1" noChangeArrowheads="1"/>
          </p:cNvSpPr>
          <p:nvPr>
            <p:ph type="title"/>
          </p:nvPr>
        </p:nvSpPr>
        <p:spPr bwMode="auto">
          <a:xfrm>
            <a:off x="2382" y="1838764"/>
            <a:ext cx="3634670" cy="318047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spcAft>
                <a:spcPct val="0"/>
              </a:spcAft>
              <a:buClrTx/>
              <a:buSzTx/>
              <a:tabLst/>
            </a:pPr>
            <a:r>
              <a:rPr kumimoji="0" lang="en-US" altLang="es-AR" sz="1500" b="0" i="0" u="none" strike="noStrike" cap="none" normalizeH="0" baseline="0" dirty="0" err="1">
                <a:ln>
                  <a:noFill/>
                </a:ln>
                <a:effectLst/>
                <a:latin typeface="Calibri (Cuerpo)"/>
              </a:rPr>
              <a:t>Debido</a:t>
            </a:r>
            <a:r>
              <a:rPr kumimoji="0" lang="en-US" altLang="es-AR" sz="1500" b="0" i="0" u="none" strike="noStrike" cap="none" normalizeH="0" baseline="0" dirty="0">
                <a:ln>
                  <a:noFill/>
                </a:ln>
                <a:effectLst/>
                <a:latin typeface="Calibri (Cuerpo)"/>
              </a:rPr>
              <a:t> al </a:t>
            </a:r>
            <a:r>
              <a:rPr kumimoji="0" lang="en-US" altLang="es-AR" sz="1500" b="0" i="0" u="none" strike="noStrike" cap="none" normalizeH="0" baseline="0" dirty="0" err="1">
                <a:ln>
                  <a:noFill/>
                </a:ln>
                <a:effectLst/>
                <a:latin typeface="Calibri (Cuerpo)"/>
              </a:rPr>
              <a:t>modelo</a:t>
            </a:r>
            <a:r>
              <a:rPr kumimoji="0" lang="en-US" altLang="es-AR" sz="1500" b="0" i="0" u="none" strike="noStrike" cap="none" normalizeH="0" baseline="0" dirty="0">
                <a:ln>
                  <a:noFill/>
                </a:ln>
                <a:effectLst/>
                <a:latin typeface="Calibri (Cuerpo)"/>
              </a:rPr>
              <a:t> de </a:t>
            </a:r>
            <a:r>
              <a:rPr kumimoji="0" lang="en-US" altLang="es-AR" sz="1500" b="0" i="0" u="none" strike="noStrike" cap="none" normalizeH="0" baseline="0" dirty="0" err="1">
                <a:ln>
                  <a:noFill/>
                </a:ln>
                <a:effectLst/>
                <a:latin typeface="Calibri (Cuerpo)"/>
              </a:rPr>
              <a:t>subproceso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único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descrito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previamente</a:t>
            </a:r>
            <a:r>
              <a:rPr kumimoji="0" lang="en-US" altLang="es-AR" sz="1500" b="0" i="0" u="none" strike="noStrike" cap="none" normalizeH="0" baseline="0" dirty="0">
                <a:ln>
                  <a:noFill/>
                </a:ln>
                <a:effectLst/>
                <a:latin typeface="Calibri (Cuerpo)"/>
              </a:rPr>
              <a:t>, es fundamental para la </a:t>
            </a:r>
            <a:r>
              <a:rPr kumimoji="0" lang="en-US" altLang="es-AR" sz="1500" b="0" i="0" u="none" strike="noStrike" cap="none" normalizeH="0" baseline="0" dirty="0" err="1">
                <a:ln>
                  <a:noFill/>
                </a:ln>
                <a:effectLst/>
                <a:latin typeface="Calibri (Cuerpo)"/>
              </a:rPr>
              <a:t>capacidad</a:t>
            </a:r>
            <a:r>
              <a:rPr kumimoji="0" lang="en-US" altLang="es-AR" sz="1500" b="0" i="0" u="none" strike="noStrike" cap="none" normalizeH="0" baseline="0" dirty="0">
                <a:ln>
                  <a:noFill/>
                </a:ln>
                <a:effectLst/>
                <a:latin typeface="Calibri (Cuerpo)"/>
              </a:rPr>
              <a:t> de </a:t>
            </a:r>
            <a:r>
              <a:rPr kumimoji="0" lang="en-US" altLang="es-AR" sz="1500" b="0" i="0" u="none" strike="noStrike" cap="none" normalizeH="0" baseline="0" dirty="0" err="1">
                <a:ln>
                  <a:noFill/>
                </a:ln>
                <a:effectLst/>
                <a:latin typeface="Calibri (Cuerpo)"/>
              </a:rPr>
              <a:t>respuesta</a:t>
            </a:r>
            <a:r>
              <a:rPr kumimoji="0" lang="en-US" altLang="es-AR" sz="1500" b="0" i="0" u="none" strike="noStrike" cap="none" normalizeH="0" baseline="0" dirty="0">
                <a:ln>
                  <a:noFill/>
                </a:ln>
                <a:effectLst/>
                <a:latin typeface="Calibri (Cuerpo)"/>
              </a:rPr>
              <a:t> de la IU de la </a:t>
            </a:r>
            <a:r>
              <a:rPr kumimoji="0" lang="en-US" altLang="es-AR" sz="1500" b="0" i="0" u="none" strike="noStrike" cap="none" normalizeH="0" baseline="0" dirty="0" err="1">
                <a:ln>
                  <a:noFill/>
                </a:ln>
                <a:effectLst/>
                <a:latin typeface="Calibri (Cuerpo)"/>
              </a:rPr>
              <a:t>aplicación</a:t>
            </a:r>
            <a:r>
              <a:rPr kumimoji="0" lang="en-US" altLang="es-AR" sz="1500" b="0" i="0" u="none" strike="noStrike" cap="none" normalizeH="0" baseline="0" dirty="0">
                <a:ln>
                  <a:noFill/>
                </a:ln>
                <a:effectLst/>
                <a:latin typeface="Calibri (Cuerpo)"/>
              </a:rPr>
              <a:t> que no </a:t>
            </a:r>
            <a:r>
              <a:rPr kumimoji="0" lang="en-US" altLang="es-AR" sz="1500" b="0" i="0" u="none" strike="noStrike" cap="none" normalizeH="0" baseline="0" dirty="0" err="1">
                <a:ln>
                  <a:noFill/>
                </a:ln>
                <a:effectLst/>
                <a:latin typeface="Calibri (Cuerpo)"/>
              </a:rPr>
              <a:t>bloquees</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el</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subproceso</a:t>
            </a:r>
            <a:r>
              <a:rPr kumimoji="0" lang="en-US" altLang="es-AR" sz="1500" b="0" i="0" u="none" strike="noStrike" cap="none" normalizeH="0" baseline="0" dirty="0">
                <a:ln>
                  <a:noFill/>
                </a:ln>
                <a:effectLst/>
                <a:latin typeface="Calibri (Cuerpo)"/>
              </a:rPr>
              <a:t> de IU </a:t>
            </a:r>
            <a:br>
              <a:rPr kumimoji="0" lang="en-US" altLang="es-AR" sz="1500" b="0" i="0" u="none" strike="noStrike" cap="none" normalizeH="0" baseline="0" dirty="0">
                <a:ln>
                  <a:noFill/>
                </a:ln>
                <a:effectLst/>
                <a:latin typeface="Calibri (Cuerpo)"/>
              </a:rPr>
            </a:br>
            <a:br>
              <a:rPr kumimoji="0" lang="en-US" altLang="es-AR" sz="1500" b="0" i="0" u="none" strike="noStrike" cap="none" normalizeH="0" baseline="0" dirty="0">
                <a:ln>
                  <a:noFill/>
                </a:ln>
                <a:effectLst/>
                <a:latin typeface="Calibri (Cuerpo)"/>
              </a:rPr>
            </a:br>
            <a:r>
              <a:rPr kumimoji="0" lang="en-US" altLang="es-AR" sz="1500" b="0" i="0" u="none" strike="noStrike" cap="none" normalizeH="0" baseline="0" dirty="0">
                <a:ln>
                  <a:noFill/>
                </a:ln>
                <a:effectLst/>
                <a:latin typeface="Calibri (Cuerpo)"/>
              </a:rPr>
              <a:t>Si </a:t>
            </a:r>
            <a:r>
              <a:rPr kumimoji="0" lang="en-US" altLang="es-AR" sz="1500" b="0" i="0" u="none" strike="noStrike" cap="none" normalizeH="0" baseline="0" dirty="0" err="1">
                <a:ln>
                  <a:noFill/>
                </a:ln>
                <a:effectLst/>
                <a:latin typeface="Calibri (Cuerpo)"/>
              </a:rPr>
              <a:t>tienes</a:t>
            </a:r>
            <a:r>
              <a:rPr kumimoji="0" lang="en-US" altLang="es-AR" sz="1500" b="0" i="0" u="none" strike="noStrike" cap="none" normalizeH="0" baseline="0" dirty="0">
                <a:ln>
                  <a:noFill/>
                </a:ln>
                <a:effectLst/>
                <a:latin typeface="Calibri (Cuerpo)"/>
              </a:rPr>
              <a:t> que </a:t>
            </a:r>
            <a:r>
              <a:rPr kumimoji="0" lang="en-US" altLang="es-AR" sz="1500" b="0" i="0" u="none" strike="noStrike" cap="none" normalizeH="0" baseline="0" dirty="0" err="1">
                <a:ln>
                  <a:noFill/>
                </a:ln>
                <a:effectLst/>
                <a:latin typeface="Calibri (Cuerpo)"/>
              </a:rPr>
              <a:t>realizar</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operaciones</a:t>
            </a:r>
            <a:r>
              <a:rPr kumimoji="0" lang="en-US" altLang="es-AR" sz="1500" b="0" i="0" u="none" strike="noStrike" cap="none" normalizeH="0" baseline="0" dirty="0">
                <a:ln>
                  <a:noFill/>
                </a:ln>
                <a:effectLst/>
                <a:latin typeface="Calibri (Cuerpo)"/>
              </a:rPr>
              <a:t> que no son </a:t>
            </a:r>
            <a:r>
              <a:rPr kumimoji="0" lang="en-US" altLang="es-AR" sz="1500" b="0" i="0" u="none" strike="noStrike" cap="none" normalizeH="0" baseline="0" dirty="0" err="1">
                <a:ln>
                  <a:noFill/>
                </a:ln>
                <a:effectLst/>
                <a:latin typeface="Calibri (Cuerpo)"/>
              </a:rPr>
              <a:t>inmediatas</a:t>
            </a:r>
            <a:r>
              <a:rPr kumimoji="0" lang="en-US" altLang="es-AR" sz="1500" b="0" i="0" u="none" strike="noStrike" cap="none" normalizeH="0" baseline="0" dirty="0">
                <a:ln>
                  <a:noFill/>
                </a:ln>
                <a:effectLst/>
                <a:latin typeface="Calibri (Cuerpo)"/>
              </a:rPr>
              <a:t>, </a:t>
            </a:r>
            <a:r>
              <a:rPr kumimoji="0" lang="en-US" altLang="es-AR" sz="1500" b="1" i="0" u="none" strike="noStrike" cap="none" normalizeH="0" baseline="0" dirty="0" err="1">
                <a:ln>
                  <a:noFill/>
                </a:ln>
                <a:solidFill>
                  <a:srgbClr val="FFFF00"/>
                </a:solidFill>
                <a:effectLst/>
                <a:latin typeface="Calibri (Cuerpo)"/>
              </a:rPr>
              <a:t>debes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asegurarte</a:t>
            </a:r>
            <a:r>
              <a:rPr kumimoji="0" lang="en-US" altLang="es-AR" sz="1500" b="1" i="0" u="none" strike="noStrike" cap="none" normalizeH="0" baseline="0" dirty="0">
                <a:ln>
                  <a:noFill/>
                </a:ln>
                <a:solidFill>
                  <a:srgbClr val="FFFF00"/>
                </a:solidFill>
                <a:effectLst/>
                <a:latin typeface="Calibri (Cuerpo)"/>
              </a:rPr>
              <a:t> de </a:t>
            </a:r>
            <a:r>
              <a:rPr kumimoji="0" lang="en-US" altLang="es-AR" sz="1500" b="1" i="0" u="none" strike="noStrike" cap="none" normalizeH="0" baseline="0" dirty="0" err="1">
                <a:ln>
                  <a:noFill/>
                </a:ln>
                <a:solidFill>
                  <a:srgbClr val="FFFF00"/>
                </a:solidFill>
                <a:effectLst/>
                <a:latin typeface="Calibri (Cuerpo)"/>
              </a:rPr>
              <a:t>hacerlo</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en</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subprocesos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separados</a:t>
            </a:r>
            <a:r>
              <a:rPr kumimoji="0" lang="en-US" altLang="es-AR" sz="1500" b="1" i="0" u="none" strike="noStrike" cap="none" normalizeH="0" baseline="0" dirty="0">
                <a:ln>
                  <a:noFill/>
                </a:ln>
                <a:solidFill>
                  <a:srgbClr val="FFFF00"/>
                </a:solidFill>
                <a:effectLst/>
                <a:latin typeface="Calibri (Cuerpo)"/>
              </a:rPr>
              <a:t> </a:t>
            </a:r>
            <a:r>
              <a:rPr kumimoji="0" lang="en-US" altLang="es-AR" sz="1500" b="0" i="0" u="none" strike="noStrike" cap="none" normalizeH="0" baseline="0" dirty="0">
                <a:ln>
                  <a:noFill/>
                </a:ln>
                <a:effectLst/>
                <a:latin typeface="Calibri (Cuerpo)"/>
              </a:rPr>
              <a:t>(</a:t>
            </a:r>
            <a:r>
              <a:rPr kumimoji="0" lang="en-US" altLang="es-AR" sz="1500" b="0" i="0" u="none" strike="noStrike" cap="none" normalizeH="0" baseline="0" dirty="0" err="1">
                <a:ln>
                  <a:noFill/>
                </a:ln>
                <a:effectLst/>
                <a:latin typeface="Calibri (Cuerpo)"/>
              </a:rPr>
              <a:t>subprocesos</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en</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segundo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plano</a:t>
            </a:r>
            <a:r>
              <a:rPr kumimoji="0" lang="en-US" altLang="es-AR" sz="1500" b="0" i="0" u="none" strike="noStrike" cap="none" normalizeH="0" baseline="0" dirty="0">
                <a:ln>
                  <a:noFill/>
                </a:ln>
                <a:effectLst/>
                <a:latin typeface="Calibri (Cuerpo)"/>
              </a:rPr>
              <a:t>" o "de </a:t>
            </a:r>
            <a:r>
              <a:rPr kumimoji="0" lang="en-US" altLang="es-AR" sz="1500" b="0" i="0" u="none" strike="noStrike" cap="none" normalizeH="0" baseline="0" dirty="0" err="1">
                <a:ln>
                  <a:noFill/>
                </a:ln>
                <a:effectLst/>
                <a:latin typeface="Calibri (Cuerpo)"/>
              </a:rPr>
              <a:t>trabajo</a:t>
            </a:r>
            <a:r>
              <a:rPr kumimoji="0" lang="en-US" altLang="es-AR" sz="1500" b="0" i="0" u="none" strike="noStrike" cap="none" normalizeH="0" baseline="0" dirty="0">
                <a:ln>
                  <a:noFill/>
                </a:ln>
                <a:effectLst/>
                <a:latin typeface="Calibri (Cuerpo)"/>
              </a:rPr>
              <a:t>")</a:t>
            </a:r>
            <a:br>
              <a:rPr kumimoji="0" lang="en-US" altLang="es-AR" sz="1500" b="0" i="0" u="none" strike="noStrike" cap="none" normalizeH="0" baseline="0" dirty="0">
                <a:ln>
                  <a:noFill/>
                </a:ln>
                <a:effectLst/>
                <a:latin typeface="Calibri (Cuerpo)"/>
              </a:rPr>
            </a:br>
            <a:endParaRPr kumimoji="0" lang="en-US" altLang="es-AR" sz="1500" b="0" i="0" u="none" strike="noStrike" cap="none" normalizeH="0" baseline="0" dirty="0">
              <a:ln>
                <a:noFill/>
              </a:ln>
              <a:effectLst/>
              <a:latin typeface="Calibri (Cuerpo)"/>
            </a:endParaRPr>
          </a:p>
          <a:p>
            <a:pPr marL="0" marR="0" lvl="0" indent="0" eaLnBrk="1" fontAlgn="base" hangingPunct="1">
              <a:spcAft>
                <a:spcPct val="0"/>
              </a:spcAft>
              <a:buClrTx/>
              <a:buSzTx/>
              <a:tabLst/>
            </a:pPr>
            <a:r>
              <a:rPr kumimoji="0" lang="en-US" altLang="es-AR" sz="1500" b="0" i="0" u="none" strike="noStrike" cap="none" normalizeH="0" baseline="0" dirty="0">
                <a:ln>
                  <a:noFill/>
                </a:ln>
                <a:effectLst/>
                <a:latin typeface="Calibri (Cuerpo)"/>
              </a:rPr>
              <a:t>Sin embargo, ten </a:t>
            </a:r>
            <a:r>
              <a:rPr kumimoji="0" lang="en-US" altLang="es-AR" sz="1500" b="0" i="0" u="none" strike="noStrike" cap="none" normalizeH="0" baseline="0" dirty="0" err="1">
                <a:ln>
                  <a:noFill/>
                </a:ln>
                <a:effectLst/>
                <a:latin typeface="Calibri (Cuerpo)"/>
              </a:rPr>
              <a:t>en</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cuenta</a:t>
            </a:r>
            <a:r>
              <a:rPr kumimoji="0" lang="en-US" altLang="es-AR" sz="1500" b="0" i="0" u="none" strike="noStrike" cap="none" normalizeH="0" baseline="0" dirty="0">
                <a:ln>
                  <a:noFill/>
                </a:ln>
                <a:effectLst/>
                <a:latin typeface="Calibri (Cuerpo)"/>
              </a:rPr>
              <a:t> que </a:t>
            </a:r>
            <a:r>
              <a:rPr kumimoji="0" lang="en-US" altLang="es-AR" sz="1500" b="1" i="0" u="none" strike="noStrike" cap="none" normalizeH="0" baseline="0" dirty="0">
                <a:ln>
                  <a:noFill/>
                </a:ln>
                <a:solidFill>
                  <a:srgbClr val="FFFF00"/>
                </a:solidFill>
                <a:effectLst/>
                <a:latin typeface="Calibri (Cuerpo)"/>
              </a:rPr>
              <a:t>NO </a:t>
            </a:r>
            <a:r>
              <a:rPr kumimoji="0" lang="en-US" altLang="es-AR" sz="1500" b="1" i="0" u="none" strike="noStrike" cap="none" normalizeH="0" baseline="0" dirty="0" err="1">
                <a:ln>
                  <a:noFill/>
                </a:ln>
                <a:solidFill>
                  <a:srgbClr val="FFFF00"/>
                </a:solidFill>
                <a:effectLst/>
                <a:latin typeface="Calibri (Cuerpo)"/>
              </a:rPr>
              <a:t>puedes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actualizar</a:t>
            </a:r>
            <a:r>
              <a:rPr kumimoji="0" lang="en-US" altLang="es-AR" sz="1500" b="1" i="0" u="none" strike="noStrike" cap="none" normalizeH="0" baseline="0" dirty="0">
                <a:ln>
                  <a:noFill/>
                </a:ln>
                <a:solidFill>
                  <a:srgbClr val="FFFF00"/>
                </a:solidFill>
                <a:effectLst/>
                <a:latin typeface="Calibri (Cuerpo)"/>
              </a:rPr>
              <a:t> la IU </a:t>
            </a:r>
            <a:r>
              <a:rPr kumimoji="0" lang="en-US" altLang="es-AR" sz="1500" b="1" i="0" u="none" strike="noStrike" cap="none" normalizeH="0" baseline="0" dirty="0" err="1">
                <a:ln>
                  <a:noFill/>
                </a:ln>
                <a:solidFill>
                  <a:srgbClr val="FFFF00"/>
                </a:solidFill>
                <a:effectLst/>
                <a:latin typeface="Calibri (Cuerpo)"/>
              </a:rPr>
              <a:t>desde</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ningún</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otro</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subproceso</a:t>
            </a:r>
            <a:r>
              <a:rPr kumimoji="0" lang="en-US" altLang="es-AR" sz="1500" b="1" i="0" u="none" strike="noStrike" cap="none" normalizeH="0" baseline="0" dirty="0">
                <a:ln>
                  <a:noFill/>
                </a:ln>
                <a:solidFill>
                  <a:srgbClr val="FFFF00"/>
                </a:solidFill>
                <a:effectLst/>
                <a:latin typeface="Calibri (Cuerpo)"/>
              </a:rPr>
              <a:t> que no sea </a:t>
            </a:r>
            <a:r>
              <a:rPr kumimoji="0" lang="en-US" altLang="es-AR" sz="1500" b="1" i="0" u="none" strike="noStrike" cap="none" normalizeH="0" baseline="0" dirty="0" err="1">
                <a:ln>
                  <a:noFill/>
                </a:ln>
                <a:solidFill>
                  <a:srgbClr val="FFFF00"/>
                </a:solidFill>
                <a:effectLst/>
                <a:latin typeface="Calibri (Cuerpo)"/>
              </a:rPr>
              <a:t>el</a:t>
            </a:r>
            <a:r>
              <a:rPr kumimoji="0" lang="en-US" altLang="es-AR" sz="1500" b="1" i="0" u="none" strike="noStrike" cap="none" normalizeH="0" baseline="0" dirty="0">
                <a:ln>
                  <a:noFill/>
                </a:ln>
                <a:solidFill>
                  <a:srgbClr val="FFFF00"/>
                </a:solidFill>
                <a:effectLst/>
                <a:latin typeface="Calibri (Cuerpo)"/>
              </a:rPr>
              <a:t> de la IU</a:t>
            </a:r>
          </a:p>
        </p:txBody>
      </p:sp>
      <p:pic>
        <p:nvPicPr>
          <p:cNvPr id="5" name="Imagen 4">
            <a:extLst>
              <a:ext uri="{FF2B5EF4-FFF2-40B4-BE49-F238E27FC236}">
                <a16:creationId xmlns:a16="http://schemas.microsoft.com/office/drawing/2014/main" id="{7B5B0C13-4769-40C6-9BF0-F03F08645460}"/>
              </a:ext>
            </a:extLst>
          </p:cNvPr>
          <p:cNvPicPr>
            <a:picLocks noChangeAspect="1"/>
          </p:cNvPicPr>
          <p:nvPr/>
        </p:nvPicPr>
        <p:blipFill>
          <a:blip r:embed="rId6"/>
          <a:stretch>
            <a:fillRect/>
          </a:stretch>
        </p:blipFill>
        <p:spPr>
          <a:xfrm>
            <a:off x="3963454" y="1979196"/>
            <a:ext cx="4695722" cy="2899607"/>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6492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59" name="Picture 58">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61" name="Rectangle 60">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2"/>
          <p:cNvSpPr>
            <a:spLocks noGrp="1"/>
          </p:cNvSpPr>
          <p:nvPr>
            <p:ph type="title"/>
          </p:nvPr>
        </p:nvSpPr>
        <p:spPr>
          <a:xfrm>
            <a:off x="510240" y="753228"/>
            <a:ext cx="7210396" cy="1080938"/>
          </a:xfrm>
        </p:spPr>
        <p:txBody>
          <a:bodyPr vert="horz" lIns="91440" tIns="45720" rIns="91440" bIns="45720" rtlCol="0" anchor="ctr">
            <a:normAutofit/>
          </a:bodyPr>
          <a:lstStyle/>
          <a:p>
            <a:r>
              <a:rPr kumimoji="0" lang="en-US" altLang="es-AR" b="0" i="0" u="none" strike="noStrike" cap="none" spc="0" normalizeH="0" baseline="0" noProof="1">
                <a:solidFill>
                  <a:srgbClr val="FFFFFF"/>
                </a:solidFill>
              </a:rPr>
              <a:t>Ejecución en background</a:t>
            </a:r>
          </a:p>
        </p:txBody>
      </p:sp>
      <p:pic>
        <p:nvPicPr>
          <p:cNvPr id="63" name="Picture 62">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65" name="Rectangle 64">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7" name="Picture 66">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69" name="Rectangle 68">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CuadroTexto 11">
            <a:extLst>
              <a:ext uri="{FF2B5EF4-FFF2-40B4-BE49-F238E27FC236}">
                <a16:creationId xmlns:a16="http://schemas.microsoft.com/office/drawing/2014/main" id="{9F9B8934-42B5-0D75-A553-77ED7EDCD965}"/>
              </a:ext>
            </a:extLst>
          </p:cNvPr>
          <p:cNvSpPr txBox="1"/>
          <p:nvPr/>
        </p:nvSpPr>
        <p:spPr>
          <a:xfrm>
            <a:off x="85596" y="2204539"/>
            <a:ext cx="7657165" cy="3604694"/>
          </a:xfrm>
          <a:prstGeom prst="rect">
            <a:avLst/>
          </a:prstGeom>
        </p:spPr>
        <p:txBody>
          <a:bodyPr vert="horz" lIns="91440" tIns="45720" rIns="91440" bIns="45720" rtlCol="0">
            <a:noAutofit/>
          </a:bodyPr>
          <a:lstStyle>
            <a:defPPr>
              <a:defRPr lang="en-US"/>
            </a:defPPr>
            <a:lvl2pPr marL="742950" lvl="1" indent="-285750" algn="just">
              <a:buFont typeface="Arial" panose="02080604020202020204" charset="0"/>
              <a:buChar char="•"/>
              <a:defRPr sz="1100"/>
            </a:lvl2pPr>
          </a:lstStyle>
          <a:p>
            <a:pPr defTabSz="914400">
              <a:lnSpc>
                <a:spcPct val="90000"/>
              </a:lnSpc>
              <a:spcAft>
                <a:spcPts val="600"/>
              </a:spcAft>
            </a:pPr>
            <a:r>
              <a:rPr lang="en-US" b="1" dirty="0">
                <a:solidFill>
                  <a:srgbClr val="FFFF00"/>
                </a:solidFill>
              </a:rPr>
              <a:t>Thread / Handler Thread</a:t>
            </a:r>
          </a:p>
          <a:p>
            <a:pPr marL="285750" indent="-285750">
              <a:lnSpc>
                <a:spcPct val="90000"/>
              </a:lnSpc>
              <a:spcAft>
                <a:spcPts val="600"/>
              </a:spcAft>
              <a:buFont typeface="Arial" panose="020B0604020202020204" pitchFamily="34" charset="0"/>
              <a:buChar char="•"/>
            </a:pPr>
            <a:r>
              <a:rPr lang="en-US" b="1" dirty="0">
                <a:solidFill>
                  <a:schemeClr val="lt1"/>
                </a:solidFill>
              </a:rPr>
              <a:t>Unidad </a:t>
            </a:r>
            <a:r>
              <a:rPr lang="en-US" b="1" dirty="0" err="1">
                <a:solidFill>
                  <a:schemeClr val="lt1"/>
                </a:solidFill>
              </a:rPr>
              <a:t>en</a:t>
            </a:r>
            <a:r>
              <a:rPr lang="en-US" b="1" dirty="0">
                <a:solidFill>
                  <a:schemeClr val="lt1"/>
                </a:solidFill>
              </a:rPr>
              <a:t> </a:t>
            </a:r>
            <a:r>
              <a:rPr lang="en-US" b="1" dirty="0" err="1">
                <a:solidFill>
                  <a:schemeClr val="lt1"/>
                </a:solidFill>
              </a:rPr>
              <a:t>ejecución</a:t>
            </a:r>
            <a:r>
              <a:rPr lang="en-US" b="1" dirty="0">
                <a:solidFill>
                  <a:schemeClr val="lt1"/>
                </a:solidFill>
              </a:rPr>
              <a:t> que </a:t>
            </a:r>
            <a:r>
              <a:rPr lang="en-US" b="1" dirty="0" err="1">
                <a:solidFill>
                  <a:schemeClr val="lt1"/>
                </a:solidFill>
              </a:rPr>
              <a:t>corre</a:t>
            </a:r>
            <a:r>
              <a:rPr lang="en-US" b="1" dirty="0">
                <a:solidFill>
                  <a:schemeClr val="lt1"/>
                </a:solidFill>
              </a:rPr>
              <a:t> </a:t>
            </a:r>
            <a:r>
              <a:rPr lang="en-US" b="1" dirty="0" err="1">
                <a:solidFill>
                  <a:schemeClr val="lt1"/>
                </a:solidFill>
              </a:rPr>
              <a:t>concurrente</a:t>
            </a:r>
            <a:r>
              <a:rPr lang="en-US" b="1" dirty="0">
                <a:solidFill>
                  <a:schemeClr val="lt1"/>
                </a:solidFill>
              </a:rPr>
              <a:t> al Hilo principal (GUI)</a:t>
            </a:r>
          </a:p>
          <a:p>
            <a:pPr defTabSz="914400">
              <a:lnSpc>
                <a:spcPct val="90000"/>
              </a:lnSpc>
              <a:spcAft>
                <a:spcPts val="600"/>
              </a:spcAft>
            </a:pPr>
            <a:r>
              <a:rPr lang="en-US" b="1" dirty="0" err="1">
                <a:solidFill>
                  <a:srgbClr val="FFFF00"/>
                </a:solidFill>
              </a:rPr>
              <a:t>Asynctask</a:t>
            </a:r>
            <a:endParaRPr lang="en-US" b="1" dirty="0">
              <a:solidFill>
                <a:srgbClr val="FFFF00"/>
              </a:solidFill>
            </a:endParaRPr>
          </a:p>
          <a:p>
            <a:pPr marL="285750" indent="-285750">
              <a:lnSpc>
                <a:spcPct val="90000"/>
              </a:lnSpc>
              <a:spcAft>
                <a:spcPts val="600"/>
              </a:spcAft>
              <a:buFont typeface="Arial" panose="020B0604020202020204" pitchFamily="34" charset="0"/>
              <a:buChar char="•"/>
            </a:pPr>
            <a:r>
              <a:rPr lang="en-US" b="1" dirty="0" err="1">
                <a:solidFill>
                  <a:schemeClr val="lt1"/>
                </a:solidFill>
              </a:rPr>
              <a:t>Permite</a:t>
            </a:r>
            <a:r>
              <a:rPr lang="en-US" b="1" dirty="0">
                <a:solidFill>
                  <a:schemeClr val="lt1"/>
                </a:solidFill>
              </a:rPr>
              <a:t> </a:t>
            </a:r>
            <a:r>
              <a:rPr lang="en-US" b="1" dirty="0" err="1">
                <a:solidFill>
                  <a:schemeClr val="lt1"/>
                </a:solidFill>
              </a:rPr>
              <a:t>realizar</a:t>
            </a:r>
            <a:r>
              <a:rPr lang="en-US" b="1" dirty="0">
                <a:solidFill>
                  <a:schemeClr val="lt1"/>
                </a:solidFill>
              </a:rPr>
              <a:t> </a:t>
            </a:r>
            <a:r>
              <a:rPr lang="en-US" b="1" dirty="0" err="1">
                <a:solidFill>
                  <a:schemeClr val="lt1"/>
                </a:solidFill>
              </a:rPr>
              <a:t>operaciones</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segundo</a:t>
            </a:r>
            <a:r>
              <a:rPr lang="en-US" b="1" dirty="0">
                <a:solidFill>
                  <a:schemeClr val="lt1"/>
                </a:solidFill>
              </a:rPr>
              <a:t> </a:t>
            </a:r>
            <a:r>
              <a:rPr lang="en-US" b="1" dirty="0" err="1">
                <a:solidFill>
                  <a:schemeClr val="lt1"/>
                </a:solidFill>
              </a:rPr>
              <a:t>plano</a:t>
            </a:r>
            <a:r>
              <a:rPr lang="en-US" b="1" dirty="0">
                <a:solidFill>
                  <a:schemeClr val="lt1"/>
                </a:solidFill>
              </a:rPr>
              <a:t> y </a:t>
            </a:r>
            <a:r>
              <a:rPr lang="en-US" b="1" dirty="0" err="1">
                <a:solidFill>
                  <a:schemeClr val="lt1"/>
                </a:solidFill>
              </a:rPr>
              <a:t>mostrar</a:t>
            </a:r>
            <a:r>
              <a:rPr lang="en-US" b="1" dirty="0">
                <a:solidFill>
                  <a:schemeClr val="lt1"/>
                </a:solidFill>
              </a:rPr>
              <a:t> </a:t>
            </a:r>
            <a:r>
              <a:rPr lang="en-US" b="1" dirty="0" err="1">
                <a:solidFill>
                  <a:schemeClr val="lt1"/>
                </a:solidFill>
              </a:rPr>
              <a:t>los</a:t>
            </a:r>
            <a:r>
              <a:rPr lang="en-US" b="1" dirty="0">
                <a:solidFill>
                  <a:schemeClr val="lt1"/>
                </a:solidFill>
              </a:rPr>
              <a:t> </a:t>
            </a:r>
            <a:r>
              <a:rPr lang="en-US" b="1" dirty="0" err="1">
                <a:solidFill>
                  <a:schemeClr val="lt1"/>
                </a:solidFill>
              </a:rPr>
              <a:t>resultados</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el</a:t>
            </a:r>
            <a:r>
              <a:rPr lang="en-US" b="1" dirty="0">
                <a:solidFill>
                  <a:schemeClr val="lt1"/>
                </a:solidFill>
              </a:rPr>
              <a:t> </a:t>
            </a:r>
            <a:r>
              <a:rPr lang="en-US" b="1" dirty="0" err="1">
                <a:solidFill>
                  <a:schemeClr val="lt1"/>
                </a:solidFill>
              </a:rPr>
              <a:t>hilo</a:t>
            </a:r>
            <a:r>
              <a:rPr lang="en-US" b="1" dirty="0">
                <a:solidFill>
                  <a:schemeClr val="lt1"/>
                </a:solidFill>
              </a:rPr>
              <a:t> principal (GUI) </a:t>
            </a:r>
            <a:r>
              <a:rPr lang="en-US" b="1" dirty="0" err="1">
                <a:solidFill>
                  <a:schemeClr val="lt1"/>
                </a:solidFill>
              </a:rPr>
              <a:t>fácilmente</a:t>
            </a:r>
            <a:r>
              <a:rPr lang="en-US" b="1" dirty="0">
                <a:solidFill>
                  <a:schemeClr val="lt1"/>
                </a:solidFill>
              </a:rPr>
              <a:t>, sin </a:t>
            </a:r>
            <a:r>
              <a:rPr lang="en-US" b="1" dirty="0" err="1">
                <a:solidFill>
                  <a:schemeClr val="lt1"/>
                </a:solidFill>
              </a:rPr>
              <a:t>necesidad</a:t>
            </a:r>
            <a:r>
              <a:rPr lang="en-US" b="1" dirty="0">
                <a:solidFill>
                  <a:schemeClr val="lt1"/>
                </a:solidFill>
              </a:rPr>
              <a:t> de </a:t>
            </a:r>
            <a:r>
              <a:rPr lang="en-US" b="1" dirty="0" err="1">
                <a:solidFill>
                  <a:schemeClr val="lt1"/>
                </a:solidFill>
              </a:rPr>
              <a:t>sincronizar</a:t>
            </a:r>
            <a:r>
              <a:rPr lang="en-US" b="1" dirty="0">
                <a:solidFill>
                  <a:schemeClr val="lt1"/>
                </a:solidFill>
              </a:rPr>
              <a:t> </a:t>
            </a:r>
            <a:r>
              <a:rPr lang="en-US" b="1" dirty="0" err="1">
                <a:solidFill>
                  <a:schemeClr val="lt1"/>
                </a:solidFill>
              </a:rPr>
              <a:t>los</a:t>
            </a:r>
            <a:r>
              <a:rPr lang="en-US" b="1" dirty="0">
                <a:solidFill>
                  <a:schemeClr val="lt1"/>
                </a:solidFill>
              </a:rPr>
              <a:t> </a:t>
            </a:r>
            <a:r>
              <a:rPr lang="en-US" b="1" dirty="0" err="1">
                <a:solidFill>
                  <a:schemeClr val="lt1"/>
                </a:solidFill>
              </a:rPr>
              <a:t>hilos</a:t>
            </a:r>
            <a:r>
              <a:rPr lang="en-US" b="1" dirty="0">
                <a:solidFill>
                  <a:schemeClr val="lt1"/>
                </a:solidFill>
              </a:rPr>
              <a:t> </a:t>
            </a:r>
          </a:p>
          <a:p>
            <a:pPr marL="285750" indent="-285750">
              <a:lnSpc>
                <a:spcPct val="90000"/>
              </a:lnSpc>
              <a:spcAft>
                <a:spcPts val="600"/>
              </a:spcAft>
              <a:buFont typeface="Arial" panose="020B0604020202020204" pitchFamily="34" charset="0"/>
              <a:buChar char="•"/>
            </a:pPr>
            <a:r>
              <a:rPr lang="en-US" b="1" dirty="0">
                <a:solidFill>
                  <a:schemeClr val="lt1"/>
                </a:solidFill>
              </a:rPr>
              <a:t>ES UTIL PARA REALIZAR OPERACIONES CORTAS. </a:t>
            </a:r>
          </a:p>
          <a:p>
            <a:pPr defTabSz="914400">
              <a:lnSpc>
                <a:spcPct val="90000"/>
              </a:lnSpc>
              <a:spcAft>
                <a:spcPts val="600"/>
              </a:spcAft>
            </a:pPr>
            <a:r>
              <a:rPr lang="en-US" b="1" dirty="0">
                <a:solidFill>
                  <a:srgbClr val="FFFF00"/>
                </a:solidFill>
              </a:rPr>
              <a:t>Services</a:t>
            </a:r>
          </a:p>
          <a:p>
            <a:pPr marL="285750" indent="-285750">
              <a:lnSpc>
                <a:spcPct val="90000"/>
              </a:lnSpc>
              <a:spcAft>
                <a:spcPts val="600"/>
              </a:spcAft>
              <a:buFont typeface="Arial" panose="020B0604020202020204" pitchFamily="34" charset="0"/>
              <a:buChar char="•"/>
            </a:pPr>
            <a:r>
              <a:rPr lang="en-US" b="1" dirty="0">
                <a:solidFill>
                  <a:schemeClr val="lt1"/>
                </a:solidFill>
              </a:rPr>
              <a:t>Un Services se </a:t>
            </a:r>
            <a:r>
              <a:rPr lang="en-US" b="1" dirty="0" err="1">
                <a:solidFill>
                  <a:schemeClr val="lt1"/>
                </a:solidFill>
              </a:rPr>
              <a:t>ejecuta</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el</a:t>
            </a:r>
            <a:r>
              <a:rPr lang="en-US" b="1" dirty="0">
                <a:solidFill>
                  <a:schemeClr val="lt1"/>
                </a:solidFill>
              </a:rPr>
              <a:t> </a:t>
            </a:r>
            <a:r>
              <a:rPr lang="en-US" b="1" dirty="0" err="1">
                <a:solidFill>
                  <a:schemeClr val="lt1"/>
                </a:solidFill>
              </a:rPr>
              <a:t>mismo</a:t>
            </a:r>
            <a:r>
              <a:rPr lang="en-US" b="1" dirty="0">
                <a:solidFill>
                  <a:schemeClr val="lt1"/>
                </a:solidFill>
              </a:rPr>
              <a:t> </a:t>
            </a:r>
            <a:r>
              <a:rPr lang="en-US" b="1" dirty="0" err="1">
                <a:solidFill>
                  <a:schemeClr val="lt1"/>
                </a:solidFill>
              </a:rPr>
              <a:t>contexto</a:t>
            </a:r>
            <a:r>
              <a:rPr lang="en-US" b="1" dirty="0">
                <a:solidFill>
                  <a:schemeClr val="lt1"/>
                </a:solidFill>
              </a:rPr>
              <a:t> que </a:t>
            </a:r>
            <a:r>
              <a:rPr lang="en-US" b="1" dirty="0" err="1">
                <a:solidFill>
                  <a:schemeClr val="lt1"/>
                </a:solidFill>
              </a:rPr>
              <a:t>el</a:t>
            </a:r>
            <a:r>
              <a:rPr lang="en-US" b="1" dirty="0">
                <a:solidFill>
                  <a:schemeClr val="lt1"/>
                </a:solidFill>
              </a:rPr>
              <a:t> </a:t>
            </a:r>
            <a:r>
              <a:rPr lang="en-US" b="1" dirty="0" err="1">
                <a:solidFill>
                  <a:schemeClr val="lt1"/>
                </a:solidFill>
              </a:rPr>
              <a:t>hilo</a:t>
            </a:r>
            <a:r>
              <a:rPr lang="en-US" b="1" dirty="0">
                <a:solidFill>
                  <a:schemeClr val="lt1"/>
                </a:solidFill>
              </a:rPr>
              <a:t> principal </a:t>
            </a:r>
            <a:r>
              <a:rPr lang="en-US" b="1" dirty="0" err="1">
                <a:solidFill>
                  <a:schemeClr val="lt1"/>
                </a:solidFill>
              </a:rPr>
              <a:t>pero</a:t>
            </a:r>
            <a:r>
              <a:rPr lang="en-US" b="1" dirty="0">
                <a:solidFill>
                  <a:schemeClr val="lt1"/>
                </a:solidFill>
              </a:rPr>
              <a:t> sin GUI.</a:t>
            </a:r>
          </a:p>
          <a:p>
            <a:pPr marL="285750" indent="-285750">
              <a:lnSpc>
                <a:spcPct val="90000"/>
              </a:lnSpc>
              <a:spcAft>
                <a:spcPts val="600"/>
              </a:spcAft>
              <a:buFont typeface="Arial" panose="020B0604020202020204" pitchFamily="34" charset="0"/>
              <a:buChar char="•"/>
            </a:pPr>
            <a:r>
              <a:rPr lang="en-US" b="1" dirty="0">
                <a:solidFill>
                  <a:schemeClr val="lt1"/>
                </a:solidFill>
              </a:rPr>
              <a:t>Se </a:t>
            </a:r>
            <a:r>
              <a:rPr lang="en-US" b="1" dirty="0" err="1">
                <a:solidFill>
                  <a:schemeClr val="lt1"/>
                </a:solidFill>
              </a:rPr>
              <a:t>ejecuta</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segundo</a:t>
            </a:r>
            <a:r>
              <a:rPr lang="en-US" b="1" dirty="0">
                <a:solidFill>
                  <a:schemeClr val="lt1"/>
                </a:solidFill>
              </a:rPr>
              <a:t> </a:t>
            </a:r>
            <a:r>
              <a:rPr lang="en-US" b="1" dirty="0" err="1">
                <a:solidFill>
                  <a:schemeClr val="lt1"/>
                </a:solidFill>
              </a:rPr>
              <a:t>plano</a:t>
            </a:r>
            <a:r>
              <a:rPr lang="en-US" b="1" dirty="0">
                <a:solidFill>
                  <a:schemeClr val="lt1"/>
                </a:solidFill>
              </a:rPr>
              <a:t>, </a:t>
            </a:r>
            <a:r>
              <a:rPr lang="en-US" b="1" dirty="0" err="1">
                <a:solidFill>
                  <a:schemeClr val="lt1"/>
                </a:solidFill>
              </a:rPr>
              <a:t>pero</a:t>
            </a:r>
            <a:r>
              <a:rPr lang="en-US" b="1" dirty="0">
                <a:solidFill>
                  <a:schemeClr val="lt1"/>
                </a:solidFill>
              </a:rPr>
              <a:t> </a:t>
            </a:r>
            <a:r>
              <a:rPr lang="en-US" b="1" dirty="0" err="1">
                <a:solidFill>
                  <a:schemeClr val="lt1"/>
                </a:solidFill>
              </a:rPr>
              <a:t>por</a:t>
            </a:r>
            <a:r>
              <a:rPr lang="en-US" b="1" dirty="0">
                <a:solidFill>
                  <a:schemeClr val="lt1"/>
                </a:solidFill>
              </a:rPr>
              <a:t> </a:t>
            </a:r>
            <a:r>
              <a:rPr lang="en-US" b="1" dirty="0" err="1">
                <a:solidFill>
                  <a:schemeClr val="lt1"/>
                </a:solidFill>
              </a:rPr>
              <a:t>defecto</a:t>
            </a:r>
            <a:r>
              <a:rPr lang="en-US" b="1" dirty="0">
                <a:solidFill>
                  <a:schemeClr val="lt1"/>
                </a:solidFill>
              </a:rPr>
              <a:t> NO ES UN THREAD APARTE. Salvo que se </a:t>
            </a:r>
            <a:r>
              <a:rPr lang="en-US" b="1" dirty="0" err="1">
                <a:solidFill>
                  <a:schemeClr val="lt1"/>
                </a:solidFill>
              </a:rPr>
              <a:t>cree</a:t>
            </a:r>
            <a:r>
              <a:rPr lang="en-US" b="1" dirty="0">
                <a:solidFill>
                  <a:schemeClr val="lt1"/>
                </a:solidFill>
              </a:rPr>
              <a:t> con </a:t>
            </a:r>
            <a:r>
              <a:rPr lang="en-US" b="1" dirty="0" err="1">
                <a:solidFill>
                  <a:schemeClr val="lt1"/>
                </a:solidFill>
              </a:rPr>
              <a:t>IntentServices</a:t>
            </a:r>
            <a:endParaRPr lang="en-US" b="1" dirty="0">
              <a:solidFill>
                <a:schemeClr val="lt1"/>
              </a:solidFill>
            </a:endParaRPr>
          </a:p>
          <a:p>
            <a:pPr marL="285750" indent="-285750">
              <a:lnSpc>
                <a:spcPct val="90000"/>
              </a:lnSpc>
              <a:spcAft>
                <a:spcPts val="600"/>
              </a:spcAft>
              <a:buFont typeface="Arial" panose="020B0604020202020204" pitchFamily="34" charset="0"/>
              <a:buChar char="•"/>
            </a:pPr>
            <a:r>
              <a:rPr lang="en-US" b="1" dirty="0">
                <a:solidFill>
                  <a:schemeClr val="lt1"/>
                </a:solidFill>
              </a:rPr>
              <a:t>Es </a:t>
            </a:r>
            <a:r>
              <a:rPr lang="en-US" b="1" dirty="0" err="1">
                <a:solidFill>
                  <a:schemeClr val="lt1"/>
                </a:solidFill>
              </a:rPr>
              <a:t>muy</a:t>
            </a:r>
            <a:r>
              <a:rPr lang="en-US" b="1" dirty="0">
                <a:solidFill>
                  <a:schemeClr val="lt1"/>
                </a:solidFill>
              </a:rPr>
              <a:t> </a:t>
            </a:r>
            <a:r>
              <a:rPr lang="en-US" b="1" dirty="0" err="1">
                <a:solidFill>
                  <a:schemeClr val="lt1"/>
                </a:solidFill>
              </a:rPr>
              <a:t>útil</a:t>
            </a:r>
            <a:r>
              <a:rPr lang="en-US" b="1" dirty="0">
                <a:solidFill>
                  <a:schemeClr val="lt1"/>
                </a:solidFill>
              </a:rPr>
              <a:t> para </a:t>
            </a:r>
            <a:r>
              <a:rPr lang="en-US" b="1" dirty="0" err="1">
                <a:solidFill>
                  <a:schemeClr val="lt1"/>
                </a:solidFill>
              </a:rPr>
              <a:t>realizar</a:t>
            </a:r>
            <a:r>
              <a:rPr lang="en-US" b="1" dirty="0">
                <a:solidFill>
                  <a:schemeClr val="lt1"/>
                </a:solidFill>
              </a:rPr>
              <a:t> </a:t>
            </a:r>
            <a:r>
              <a:rPr lang="en-US" b="1" dirty="0" err="1">
                <a:solidFill>
                  <a:schemeClr val="lt1"/>
                </a:solidFill>
              </a:rPr>
              <a:t>operaciones</a:t>
            </a:r>
            <a:r>
              <a:rPr lang="en-US" b="1" dirty="0">
                <a:solidFill>
                  <a:schemeClr val="lt1"/>
                </a:solidFill>
              </a:rPr>
              <a:t> que </a:t>
            </a:r>
            <a:r>
              <a:rPr lang="en-US" b="1" dirty="0" err="1">
                <a:solidFill>
                  <a:schemeClr val="lt1"/>
                </a:solidFill>
              </a:rPr>
              <a:t>requieren</a:t>
            </a:r>
            <a:r>
              <a:rPr lang="en-US" b="1" dirty="0">
                <a:solidFill>
                  <a:schemeClr val="lt1"/>
                </a:solidFill>
              </a:rPr>
              <a:t> </a:t>
            </a:r>
            <a:r>
              <a:rPr lang="en-US" b="1" dirty="0" err="1">
                <a:solidFill>
                  <a:schemeClr val="lt1"/>
                </a:solidFill>
              </a:rPr>
              <a:t>mucho</a:t>
            </a:r>
            <a:r>
              <a:rPr lang="en-US" b="1" dirty="0">
                <a:solidFill>
                  <a:schemeClr val="lt1"/>
                </a:solidFill>
              </a:rPr>
              <a:t> </a:t>
            </a:r>
            <a:r>
              <a:rPr lang="en-US" b="1" dirty="0" err="1">
                <a:solidFill>
                  <a:schemeClr val="lt1"/>
                </a:solidFill>
              </a:rPr>
              <a:t>tiempo</a:t>
            </a:r>
            <a:endParaRPr lang="en-US" b="1" dirty="0">
              <a:solidFill>
                <a:schemeClr val="lt1"/>
              </a:solidFill>
            </a:endParaRPr>
          </a:p>
          <a:p>
            <a:pPr indent="-228600" defTabSz="914400">
              <a:lnSpc>
                <a:spcPct val="90000"/>
              </a:lnSpc>
              <a:spcAft>
                <a:spcPts val="600"/>
              </a:spcAft>
              <a:buFont typeface="Arial" panose="020B0604020202020204" pitchFamily="34" charset="0"/>
              <a:buChar char="•"/>
            </a:pPr>
            <a:endParaRPr lang="en-US" sz="1600" dirty="0">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0241" y="2063262"/>
            <a:ext cx="2804459" cy="2661138"/>
          </a:xfrm>
        </p:spPr>
        <p:txBody>
          <a:bodyPr vert="horz" lIns="91440" tIns="45720" rIns="91440" bIns="45720" rtlCol="0" anchor="ctr">
            <a:normAutofit/>
          </a:bodyPr>
          <a:lstStyle/>
          <a:p>
            <a:pPr algn="r"/>
            <a:r>
              <a:rPr kumimoji="0" lang="en-US" altLang="es-AR" sz="5400" b="0" i="0" u="none" strike="noStrike" cap="none" spc="0" normalizeH="0" baseline="0" noProof="1"/>
              <a:t>Thread</a:t>
            </a:r>
          </a:p>
        </p:txBody>
      </p:sp>
      <p:pic>
        <p:nvPicPr>
          <p:cNvPr id="3" name="Imagen 2">
            <a:extLst>
              <a:ext uri="{FF2B5EF4-FFF2-40B4-BE49-F238E27FC236}">
                <a16:creationId xmlns:a16="http://schemas.microsoft.com/office/drawing/2014/main" id="{CB0F9F24-EE4B-AB16-CD2A-2435DA1C5AD4}"/>
              </a:ext>
            </a:extLst>
          </p:cNvPr>
          <p:cNvPicPr>
            <a:picLocks noChangeAspect="1"/>
          </p:cNvPicPr>
          <p:nvPr/>
        </p:nvPicPr>
        <p:blipFill>
          <a:blip r:embed="rId6"/>
          <a:stretch>
            <a:fillRect/>
          </a:stretch>
        </p:blipFill>
        <p:spPr>
          <a:xfrm>
            <a:off x="3963455" y="2063262"/>
            <a:ext cx="5000892" cy="3800677"/>
          </a:xfrm>
          <a:prstGeom prst="rect">
            <a:avLst/>
          </a:prstGeom>
          <a:ln>
            <a:noFill/>
          </a:ln>
          <a:effectLst>
            <a:outerShdw blurRad="76200" dist="63500" dir="5040000" algn="tl" rotWithShape="0">
              <a:srgbClr val="000000">
                <a:alpha val="41000"/>
              </a:srgbClr>
            </a:outerShdw>
          </a:effectLst>
        </p:spPr>
      </p:pic>
      <p:pic>
        <p:nvPicPr>
          <p:cNvPr id="8" name="Imagen 7">
            <a:extLst>
              <a:ext uri="{FF2B5EF4-FFF2-40B4-BE49-F238E27FC236}">
                <a16:creationId xmlns:a16="http://schemas.microsoft.com/office/drawing/2014/main" id="{FC8F3A58-90B0-90DB-DE19-B1895FCC4310}"/>
              </a:ext>
            </a:extLst>
          </p:cNvPr>
          <p:cNvPicPr>
            <a:picLocks noChangeAspect="1"/>
          </p:cNvPicPr>
          <p:nvPr/>
        </p:nvPicPr>
        <p:blipFill>
          <a:blip r:embed="rId7"/>
          <a:stretch>
            <a:fillRect/>
          </a:stretch>
        </p:blipFill>
        <p:spPr>
          <a:xfrm>
            <a:off x="3963455" y="718523"/>
            <a:ext cx="5000892" cy="528796"/>
          </a:xfrm>
          <a:prstGeom prst="rect">
            <a:avLst/>
          </a:prstGeom>
        </p:spPr>
      </p:pic>
      <p:sp>
        <p:nvSpPr>
          <p:cNvPr id="9" name="CuadroTexto 8">
            <a:extLst>
              <a:ext uri="{FF2B5EF4-FFF2-40B4-BE49-F238E27FC236}">
                <a16:creationId xmlns:a16="http://schemas.microsoft.com/office/drawing/2014/main" id="{064BC756-9EE7-2CC1-F86F-42D931964819}"/>
              </a:ext>
            </a:extLst>
          </p:cNvPr>
          <p:cNvSpPr txBox="1"/>
          <p:nvPr/>
        </p:nvSpPr>
        <p:spPr>
          <a:xfrm>
            <a:off x="5161833" y="123659"/>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15" name="CuadroTexto 14">
            <a:extLst>
              <a:ext uri="{FF2B5EF4-FFF2-40B4-BE49-F238E27FC236}">
                <a16:creationId xmlns:a16="http://schemas.microsoft.com/office/drawing/2014/main" id="{53A80FAA-EE5B-8700-DC02-7B517EB3A98A}"/>
              </a:ext>
            </a:extLst>
          </p:cNvPr>
          <p:cNvSpPr txBox="1"/>
          <p:nvPr/>
        </p:nvSpPr>
        <p:spPr>
          <a:xfrm>
            <a:off x="5161833" y="1500085"/>
            <a:ext cx="2307832" cy="369332"/>
          </a:xfrm>
          <a:prstGeom prst="rect">
            <a:avLst/>
          </a:prstGeom>
          <a:solidFill>
            <a:schemeClr val="bg1"/>
          </a:solidFill>
          <a:ln>
            <a:solidFill>
              <a:schemeClr val="accent1"/>
            </a:solidFill>
          </a:ln>
        </p:spPr>
        <p:txBody>
          <a:bodyPr wrap="square" rtlCol="0">
            <a:spAutoFit/>
          </a:bodyPr>
          <a:lstStyle/>
          <a:p>
            <a:pPr algn="ctr"/>
            <a:r>
              <a:rPr lang="es-AR" dirty="0" err="1"/>
              <a:t>Thread</a:t>
            </a:r>
            <a:endParaRPr lang="es-A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0241" y="2063262"/>
            <a:ext cx="2804459" cy="2661138"/>
          </a:xfrm>
        </p:spPr>
        <p:txBody>
          <a:bodyPr vert="horz" lIns="91440" tIns="45720" rIns="91440" bIns="45720" rtlCol="0" anchor="ctr">
            <a:normAutofit/>
          </a:bodyPr>
          <a:lstStyle/>
          <a:p>
            <a:pPr algn="r"/>
            <a:r>
              <a:rPr kumimoji="0" lang="en-US" altLang="es-AR" sz="5000" b="0" i="0" u="none" strike="noStrike" cap="none" spc="0" normalizeH="0" baseline="0" noProof="1"/>
              <a:t>Asynctask</a:t>
            </a:r>
          </a:p>
        </p:txBody>
      </p:sp>
      <p:pic>
        <p:nvPicPr>
          <p:cNvPr id="3" name="Imagen 2">
            <a:extLst>
              <a:ext uri="{FF2B5EF4-FFF2-40B4-BE49-F238E27FC236}">
                <a16:creationId xmlns:a16="http://schemas.microsoft.com/office/drawing/2014/main" id="{5B4D3988-6F3C-6A82-C0C1-A5E67E1D52CA}"/>
              </a:ext>
            </a:extLst>
          </p:cNvPr>
          <p:cNvPicPr>
            <a:picLocks noChangeAspect="1"/>
          </p:cNvPicPr>
          <p:nvPr/>
        </p:nvPicPr>
        <p:blipFill>
          <a:blip r:embed="rId6"/>
          <a:stretch>
            <a:fillRect/>
          </a:stretch>
        </p:blipFill>
        <p:spPr>
          <a:xfrm>
            <a:off x="3824941" y="1838764"/>
            <a:ext cx="5119687" cy="4786906"/>
          </a:xfrm>
          <a:prstGeom prst="rect">
            <a:avLst/>
          </a:prstGeom>
          <a:ln>
            <a:noFill/>
          </a:ln>
          <a:effectLst>
            <a:outerShdw blurRad="76200" dist="63500" dir="5040000" algn="tl" rotWithShape="0">
              <a:srgbClr val="000000">
                <a:alpha val="41000"/>
              </a:srgbClr>
            </a:outerShdw>
          </a:effectLst>
        </p:spPr>
      </p:pic>
      <p:pic>
        <p:nvPicPr>
          <p:cNvPr id="7" name="Imagen 6">
            <a:extLst>
              <a:ext uri="{FF2B5EF4-FFF2-40B4-BE49-F238E27FC236}">
                <a16:creationId xmlns:a16="http://schemas.microsoft.com/office/drawing/2014/main" id="{BFE6C744-EAE1-001F-87F8-0BB8391D188C}"/>
              </a:ext>
            </a:extLst>
          </p:cNvPr>
          <p:cNvPicPr>
            <a:picLocks noChangeAspect="1"/>
          </p:cNvPicPr>
          <p:nvPr/>
        </p:nvPicPr>
        <p:blipFill>
          <a:blip r:embed="rId7"/>
          <a:stretch>
            <a:fillRect/>
          </a:stretch>
        </p:blipFill>
        <p:spPr>
          <a:xfrm>
            <a:off x="3824941" y="721279"/>
            <a:ext cx="5119687" cy="436696"/>
          </a:xfrm>
          <a:prstGeom prst="rect">
            <a:avLst/>
          </a:prstGeom>
        </p:spPr>
      </p:pic>
      <p:sp>
        <p:nvSpPr>
          <p:cNvPr id="8" name="CuadroTexto 7">
            <a:extLst>
              <a:ext uri="{FF2B5EF4-FFF2-40B4-BE49-F238E27FC236}">
                <a16:creationId xmlns:a16="http://schemas.microsoft.com/office/drawing/2014/main" id="{8E054BEB-A494-F6CC-969D-F2677E5DA637}"/>
              </a:ext>
            </a:extLst>
          </p:cNvPr>
          <p:cNvSpPr txBox="1"/>
          <p:nvPr/>
        </p:nvSpPr>
        <p:spPr>
          <a:xfrm>
            <a:off x="5161833" y="123659"/>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9" name="CuadroTexto 8">
            <a:extLst>
              <a:ext uri="{FF2B5EF4-FFF2-40B4-BE49-F238E27FC236}">
                <a16:creationId xmlns:a16="http://schemas.microsoft.com/office/drawing/2014/main" id="{0754A91B-B276-DD48-DA62-1187647B27A0}"/>
              </a:ext>
            </a:extLst>
          </p:cNvPr>
          <p:cNvSpPr txBox="1"/>
          <p:nvPr/>
        </p:nvSpPr>
        <p:spPr>
          <a:xfrm>
            <a:off x="5161833" y="1383723"/>
            <a:ext cx="2307832" cy="369332"/>
          </a:xfrm>
          <a:prstGeom prst="rect">
            <a:avLst/>
          </a:prstGeom>
          <a:solidFill>
            <a:schemeClr val="bg1"/>
          </a:solidFill>
          <a:ln>
            <a:solidFill>
              <a:schemeClr val="accent1"/>
            </a:solidFill>
          </a:ln>
        </p:spPr>
        <p:txBody>
          <a:bodyPr wrap="square" rtlCol="0">
            <a:spAutoFit/>
          </a:bodyPr>
          <a:lstStyle/>
          <a:p>
            <a:pPr algn="ctr"/>
            <a:r>
              <a:rPr lang="es-AR" dirty="0" err="1"/>
              <a:t>AsyncTask</a:t>
            </a:r>
            <a:endParaRPr lang="es-A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pic>
        <p:nvPicPr>
          <p:cNvPr id="1026" name="Picture 2" descr="Diagrama&#10;&#10;Descripción generada automáticamente">
            <a:extLst>
              <a:ext uri="{FF2B5EF4-FFF2-40B4-BE49-F238E27FC236}">
                <a16:creationId xmlns:a16="http://schemas.microsoft.com/office/drawing/2014/main" id="{3BCFF8C1-C647-7836-41D1-9E5D8E7B8A3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41644" y="125198"/>
            <a:ext cx="7058329" cy="430558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9F79DD91-69AB-093E-354B-D5F6B32516B0}"/>
              </a:ext>
            </a:extLst>
          </p:cNvPr>
          <p:cNvSpPr txBox="1"/>
          <p:nvPr/>
        </p:nvSpPr>
        <p:spPr>
          <a:xfrm>
            <a:off x="534124" y="435208"/>
            <a:ext cx="8073369" cy="3600986"/>
          </a:xfrm>
          <a:prstGeom prst="rect">
            <a:avLst/>
          </a:prstGeom>
          <a:ln w="57150">
            <a:solidFill>
              <a:schemeClr val="tx1">
                <a:lumMod val="95000"/>
                <a:lumOff val="5000"/>
              </a:schemeClr>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s-AR" sz="2400" b="1" u="sng" dirty="0">
                <a:effectLst>
                  <a:outerShdw blurRad="38100" dist="38100" dir="2700000" algn="tl">
                    <a:srgbClr val="000000">
                      <a:alpha val="43137"/>
                    </a:srgbClr>
                  </a:outerShdw>
                </a:effectLst>
              </a:rPr>
              <a:t>Started Service: </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Servicios iniciados por algún componente Android tales como, Broadcast, </a:t>
            </a:r>
            <a:r>
              <a:rPr lang="es-AR" b="1" dirty="0" err="1">
                <a:effectLst>
                  <a:outerShdw blurRad="38100" dist="38100" dir="2700000" algn="tl">
                    <a:srgbClr val="000000">
                      <a:alpha val="43137"/>
                    </a:srgbClr>
                  </a:outerShdw>
                </a:effectLst>
              </a:rPr>
              <a:t>Services</a:t>
            </a:r>
            <a:r>
              <a:rPr lang="es-AR" b="1" dirty="0">
                <a:effectLst>
                  <a:outerShdw blurRad="38100" dist="38100" dir="2700000" algn="tl">
                    <a:srgbClr val="000000">
                      <a:alpha val="43137"/>
                    </a:srgbClr>
                  </a:outerShdw>
                </a:effectLst>
              </a:rPr>
              <a:t>, </a:t>
            </a:r>
            <a:r>
              <a:rPr lang="es-AR" b="1" dirty="0" err="1">
                <a:effectLst>
                  <a:outerShdw blurRad="38100" dist="38100" dir="2700000" algn="tl">
                    <a:srgbClr val="000000">
                      <a:alpha val="43137"/>
                    </a:srgbClr>
                  </a:outerShdw>
                </a:effectLst>
              </a:rPr>
              <a:t>Activity</a:t>
            </a:r>
            <a:r>
              <a:rPr lang="es-AR" b="1" dirty="0">
                <a:effectLst>
                  <a:outerShdw blurRad="38100" dist="38100" dir="2700000" algn="tl">
                    <a:srgbClr val="000000">
                      <a:alpha val="43137"/>
                    </a:srgbClr>
                  </a:outerShdw>
                </a:effectLst>
              </a:rPr>
              <a:t> y </a:t>
            </a:r>
            <a:r>
              <a:rPr lang="es-AR" b="1" dirty="0" err="1">
                <a:effectLst>
                  <a:outerShdw blurRad="38100" dist="38100" dir="2700000" algn="tl">
                    <a:srgbClr val="000000">
                      <a:alpha val="43137"/>
                    </a:srgbClr>
                  </a:outerShdw>
                </a:effectLst>
              </a:rPr>
              <a:t>ContentProvider</a:t>
            </a:r>
            <a:endParaRPr lang="es-AR"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Comunicación unidireccional</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Una vez iniciado, comienza a ejecutar en segundo plano, incluso cuando se destruye el componente.	</a:t>
            </a:r>
          </a:p>
          <a:p>
            <a:endParaRPr lang="es-AR" dirty="0"/>
          </a:p>
          <a:p>
            <a:r>
              <a:rPr lang="es-AR" sz="2400" b="1" u="sng" dirty="0">
                <a:effectLst>
                  <a:outerShdw blurRad="38100" dist="38100" dir="2700000" algn="tl">
                    <a:srgbClr val="000000">
                      <a:alpha val="43137"/>
                    </a:srgbClr>
                  </a:outerShdw>
                </a:effectLst>
              </a:rPr>
              <a:t>Bound Service: </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Servicio concreto vinculado a un componente Android tales como, </a:t>
            </a:r>
            <a:r>
              <a:rPr lang="es-AR" b="1" dirty="0" err="1">
                <a:effectLst>
                  <a:outerShdw blurRad="38100" dist="38100" dir="2700000" algn="tl">
                    <a:srgbClr val="000000">
                      <a:alpha val="43137"/>
                    </a:srgbClr>
                  </a:outerShdw>
                </a:effectLst>
              </a:rPr>
              <a:t>Activity</a:t>
            </a:r>
            <a:r>
              <a:rPr lang="es-AR" b="1" dirty="0">
                <a:effectLst>
                  <a:outerShdw blurRad="38100" dist="38100" dir="2700000" algn="tl">
                    <a:srgbClr val="000000">
                      <a:alpha val="43137"/>
                    </a:srgbClr>
                  </a:outerShdw>
                </a:effectLst>
              </a:rPr>
              <a:t>, Service y </a:t>
            </a:r>
            <a:r>
              <a:rPr lang="es-AR" b="1" dirty="0" err="1">
                <a:effectLst>
                  <a:outerShdw blurRad="38100" dist="38100" dir="2700000" algn="tl">
                    <a:srgbClr val="000000">
                      <a:alpha val="43137"/>
                    </a:srgbClr>
                  </a:outerShdw>
                </a:effectLst>
              </a:rPr>
              <a:t>ContentProvider</a:t>
            </a:r>
            <a:r>
              <a:rPr lang="es-AR" b="1" dirty="0">
                <a:effectLst>
                  <a:outerShdw blurRad="38100" dist="38100" dir="2700000" algn="tl">
                    <a:srgbClr val="000000">
                      <a:alpha val="43137"/>
                    </a:srgbClr>
                  </a:outerShdw>
                </a:effectLst>
              </a:rPr>
              <a:t>.</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Comunicación Bidireccional</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Si se destruye el componente, se destruye el servicio.</a:t>
            </a:r>
          </a:p>
        </p:txBody>
      </p:sp>
    </p:spTree>
    <p:extLst>
      <p:ext uri="{BB962C8B-B14F-4D97-AF65-F5344CB8AC3E}">
        <p14:creationId xmlns:p14="http://schemas.microsoft.com/office/powerpoint/2010/main" val="3056012180"/>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9F79DD91-69AB-093E-354B-D5F6B32516B0}"/>
              </a:ext>
            </a:extLst>
          </p:cNvPr>
          <p:cNvSpPr txBox="1"/>
          <p:nvPr/>
        </p:nvSpPr>
        <p:spPr>
          <a:xfrm>
            <a:off x="534124" y="459776"/>
            <a:ext cx="8073369" cy="2215991"/>
          </a:xfrm>
          <a:prstGeom prst="rect">
            <a:avLst/>
          </a:prstGeom>
          <a:ln w="57150">
            <a:solidFill>
              <a:schemeClr val="tx1">
                <a:lumMod val="95000"/>
                <a:lumOff val="5000"/>
              </a:schemeClr>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s-AR" sz="2400" b="1" u="sng" dirty="0" err="1">
                <a:effectLst>
                  <a:outerShdw blurRad="38100" dist="38100" dir="2700000" algn="tl">
                    <a:srgbClr val="000000">
                      <a:alpha val="43137"/>
                    </a:srgbClr>
                  </a:outerShdw>
                </a:effectLst>
              </a:rPr>
              <a:t>Foreground</a:t>
            </a:r>
            <a:r>
              <a:rPr lang="es-AR" sz="2400" b="1" u="sng" dirty="0">
                <a:effectLst>
                  <a:outerShdw blurRad="38100" dist="38100" dir="2700000" algn="tl">
                    <a:srgbClr val="000000">
                      <a:alpha val="43137"/>
                    </a:srgbClr>
                  </a:outerShdw>
                </a:effectLst>
              </a:rPr>
              <a:t>: </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Un servicio en primer plano realiza una operación que el usuario puede notar.</a:t>
            </a:r>
          </a:p>
          <a:p>
            <a:r>
              <a:rPr lang="es-AR" sz="2400" b="1" u="sng" dirty="0" err="1">
                <a:effectLst>
                  <a:outerShdw blurRad="38100" dist="38100" dir="2700000" algn="tl">
                    <a:srgbClr val="000000">
                      <a:alpha val="43137"/>
                    </a:srgbClr>
                  </a:outerShdw>
                </a:effectLst>
              </a:rPr>
              <a:t>Background</a:t>
            </a:r>
            <a:r>
              <a:rPr lang="es-AR" sz="2400" b="1" u="sng" dirty="0">
                <a:effectLst>
                  <a:outerShdw blurRad="38100" dist="38100" dir="2700000" algn="tl">
                    <a:srgbClr val="000000">
                      <a:alpha val="43137"/>
                    </a:srgbClr>
                  </a:outerShdw>
                </a:effectLst>
              </a:rPr>
              <a:t>: </a:t>
            </a:r>
          </a:p>
          <a:p>
            <a:pPr marL="285750" indent="-285750">
              <a:buFont typeface="Arial" panose="020B0604020202020204" pitchFamily="34" charset="0"/>
              <a:buChar char="•"/>
            </a:pPr>
            <a:r>
              <a:rPr lang="es-AR" b="1" dirty="0">
                <a:effectLst>
                  <a:outerShdw blurRad="38100" dist="38100" dir="2700000" algn="tl">
                    <a:srgbClr val="000000">
                      <a:alpha val="43137"/>
                    </a:srgbClr>
                  </a:outerShdw>
                </a:effectLst>
              </a:rPr>
              <a:t>Un servicio en segundo plano realiza una operación que el usuario no nota directamente.</a:t>
            </a:r>
          </a:p>
          <a:p>
            <a:pPr marL="285750" indent="-285750">
              <a:buFont typeface="Arial" panose="020B0604020202020204" pitchFamily="34" charset="0"/>
              <a:buChar char="•"/>
            </a:pPr>
            <a:r>
              <a:rPr lang="es-AR" b="1" u="sng" dirty="0" err="1">
                <a:effectLst>
                  <a:outerShdw blurRad="38100" dist="38100" dir="2700000" algn="tl">
                    <a:srgbClr val="000000">
                      <a:alpha val="43137"/>
                    </a:srgbClr>
                  </a:outerShdw>
                </a:effectLst>
              </a:rPr>
              <a:t>Intent</a:t>
            </a:r>
            <a:r>
              <a:rPr lang="es-AR" b="1" u="sng" dirty="0">
                <a:effectLst>
                  <a:outerShdw blurRad="38100" dist="38100" dir="2700000" algn="tl">
                    <a:srgbClr val="000000">
                      <a:alpha val="43137"/>
                    </a:srgbClr>
                  </a:outerShdw>
                </a:effectLst>
              </a:rPr>
              <a:t> Service:</a:t>
            </a:r>
            <a:r>
              <a:rPr lang="es-AR" b="1" dirty="0">
                <a:effectLst>
                  <a:outerShdw blurRad="38100" dist="38100" dir="2700000" algn="tl">
                    <a:srgbClr val="000000">
                      <a:alpha val="43137"/>
                    </a:srgbClr>
                  </a:outerShdw>
                </a:effectLst>
              </a:rPr>
              <a:t> SDK &lt; 26</a:t>
            </a:r>
          </a:p>
          <a:p>
            <a:pPr marL="285750" indent="-285750">
              <a:buFont typeface="Arial" panose="020B0604020202020204" pitchFamily="34" charset="0"/>
              <a:buChar char="•"/>
            </a:pPr>
            <a:r>
              <a:rPr lang="es-AR" b="1" u="sng" dirty="0">
                <a:effectLst>
                  <a:outerShdw blurRad="38100" dist="38100" dir="2700000" algn="tl">
                    <a:srgbClr val="000000">
                      <a:alpha val="43137"/>
                    </a:srgbClr>
                  </a:outerShdw>
                </a:effectLst>
              </a:rPr>
              <a:t>Job </a:t>
            </a:r>
            <a:r>
              <a:rPr lang="es-AR" b="1" u="sng" dirty="0" err="1">
                <a:effectLst>
                  <a:outerShdw blurRad="38100" dist="38100" dir="2700000" algn="tl">
                    <a:srgbClr val="000000">
                      <a:alpha val="43137"/>
                    </a:srgbClr>
                  </a:outerShdw>
                </a:effectLst>
              </a:rPr>
              <a:t>Intent</a:t>
            </a:r>
            <a:r>
              <a:rPr lang="es-AR" b="1" u="sng" dirty="0">
                <a:effectLst>
                  <a:outerShdw blurRad="38100" dist="38100" dir="2700000" algn="tl">
                    <a:srgbClr val="000000">
                      <a:alpha val="43137"/>
                    </a:srgbClr>
                  </a:outerShdw>
                </a:effectLst>
              </a:rPr>
              <a:t> Service:</a:t>
            </a:r>
            <a:r>
              <a:rPr lang="es-AR" b="1" dirty="0">
                <a:effectLst>
                  <a:outerShdw blurRad="38100" dist="38100" dir="2700000" algn="tl">
                    <a:srgbClr val="000000">
                      <a:alpha val="43137"/>
                    </a:srgbClr>
                  </a:outerShdw>
                </a:effectLst>
              </a:rPr>
              <a:t> SDK 26 o posteriores.</a:t>
            </a:r>
          </a:p>
        </p:txBody>
      </p:sp>
    </p:spTree>
    <p:extLst>
      <p:ext uri="{BB962C8B-B14F-4D97-AF65-F5344CB8AC3E}">
        <p14:creationId xmlns:p14="http://schemas.microsoft.com/office/powerpoint/2010/main" val="1018261987"/>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6" name="Rectangle 11">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13">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8" name="Rectangle 15">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2"/>
          <p:cNvSpPr>
            <a:spLocks noGrp="1"/>
          </p:cNvSpPr>
          <p:nvPr>
            <p:ph type="title"/>
          </p:nvPr>
        </p:nvSpPr>
        <p:spPr>
          <a:xfrm>
            <a:off x="510240" y="4714194"/>
            <a:ext cx="6097015" cy="1311176"/>
          </a:xfrm>
        </p:spPr>
        <p:txBody>
          <a:bodyPr vert="horz" lIns="91440" tIns="45720" rIns="91440" bIns="45720" rtlCol="0" anchor="b">
            <a:normAutofit/>
          </a:bodyPr>
          <a:lstStyle/>
          <a:p>
            <a:pPr algn="r" defTabSz="914400"/>
            <a:r>
              <a:rPr kumimoji="0" lang="en-US" altLang="es-AR" sz="4200" b="0" i="0" u="none" strike="noStrike" kern="1200" cap="none" spc="0" normalizeH="0" baseline="0" noProof="1">
                <a:latin typeface="+mj-lt"/>
                <a:ea typeface="+mj-ea"/>
                <a:cs typeface="+mj-cs"/>
              </a:rPr>
              <a:t>Services</a:t>
            </a:r>
          </a:p>
        </p:txBody>
      </p:sp>
      <p:sp>
        <p:nvSpPr>
          <p:cNvPr id="29" name="Rectangle 17">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9">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21">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3">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34620CC0-6B27-1994-53B9-64ACF02CA5C7}"/>
              </a:ext>
            </a:extLst>
          </p:cNvPr>
          <p:cNvPicPr>
            <a:picLocks noChangeAspect="1"/>
          </p:cNvPicPr>
          <p:nvPr/>
        </p:nvPicPr>
        <p:blipFill>
          <a:blip r:embed="rId5"/>
          <a:stretch>
            <a:fillRect/>
          </a:stretch>
        </p:blipFill>
        <p:spPr>
          <a:xfrm>
            <a:off x="136968" y="3293867"/>
            <a:ext cx="6589096" cy="1109743"/>
          </a:xfrm>
          <a:prstGeom prst="rect">
            <a:avLst/>
          </a:prstGeom>
        </p:spPr>
      </p:pic>
      <p:sp>
        <p:nvSpPr>
          <p:cNvPr id="17" name="CuadroTexto 16">
            <a:extLst>
              <a:ext uri="{FF2B5EF4-FFF2-40B4-BE49-F238E27FC236}">
                <a16:creationId xmlns:a16="http://schemas.microsoft.com/office/drawing/2014/main" id="{6946F55C-BCDA-A2CC-8E0B-AF94F53284E5}"/>
              </a:ext>
            </a:extLst>
          </p:cNvPr>
          <p:cNvSpPr txBox="1"/>
          <p:nvPr/>
        </p:nvSpPr>
        <p:spPr>
          <a:xfrm>
            <a:off x="6607255" y="3598182"/>
            <a:ext cx="2307832" cy="369332"/>
          </a:xfrm>
          <a:prstGeom prst="rect">
            <a:avLst/>
          </a:prstGeom>
          <a:solidFill>
            <a:schemeClr val="bg1"/>
          </a:solidFill>
          <a:ln>
            <a:solidFill>
              <a:schemeClr val="accent1"/>
            </a:solidFill>
          </a:ln>
        </p:spPr>
        <p:txBody>
          <a:bodyPr wrap="square" rtlCol="0">
            <a:spAutoFit/>
          </a:bodyPr>
          <a:lstStyle/>
          <a:p>
            <a:pPr algn="ctr"/>
            <a:r>
              <a:rPr lang="es-AR" dirty="0"/>
              <a:t>Service</a:t>
            </a:r>
          </a:p>
        </p:txBody>
      </p:sp>
      <p:pic>
        <p:nvPicPr>
          <p:cNvPr id="8" name="Imagen 7">
            <a:extLst>
              <a:ext uri="{FF2B5EF4-FFF2-40B4-BE49-F238E27FC236}">
                <a16:creationId xmlns:a16="http://schemas.microsoft.com/office/drawing/2014/main" id="{F7040E9C-A3AB-FB4D-E120-7492D7ED7EB5}"/>
              </a:ext>
            </a:extLst>
          </p:cNvPr>
          <p:cNvPicPr>
            <a:picLocks noChangeAspect="1"/>
          </p:cNvPicPr>
          <p:nvPr/>
        </p:nvPicPr>
        <p:blipFill>
          <a:blip r:embed="rId6"/>
          <a:stretch>
            <a:fillRect/>
          </a:stretch>
        </p:blipFill>
        <p:spPr>
          <a:xfrm>
            <a:off x="134145" y="2398885"/>
            <a:ext cx="6585951" cy="730998"/>
          </a:xfrm>
          <a:prstGeom prst="rect">
            <a:avLst/>
          </a:prstGeom>
        </p:spPr>
      </p:pic>
      <p:pic>
        <p:nvPicPr>
          <p:cNvPr id="12" name="Imagen 11">
            <a:extLst>
              <a:ext uri="{FF2B5EF4-FFF2-40B4-BE49-F238E27FC236}">
                <a16:creationId xmlns:a16="http://schemas.microsoft.com/office/drawing/2014/main" id="{7727CFF3-B080-5F62-AE87-F4EADAEE29BA}"/>
              </a:ext>
            </a:extLst>
          </p:cNvPr>
          <p:cNvPicPr>
            <a:picLocks noChangeAspect="1"/>
          </p:cNvPicPr>
          <p:nvPr/>
        </p:nvPicPr>
        <p:blipFill>
          <a:blip r:embed="rId7"/>
          <a:stretch>
            <a:fillRect/>
          </a:stretch>
        </p:blipFill>
        <p:spPr>
          <a:xfrm>
            <a:off x="134145" y="200600"/>
            <a:ext cx="6578320" cy="2052607"/>
          </a:xfrm>
          <a:prstGeom prst="rect">
            <a:avLst/>
          </a:prstGeom>
        </p:spPr>
      </p:pic>
      <p:sp>
        <p:nvSpPr>
          <p:cNvPr id="10" name="CuadroTexto 9">
            <a:extLst>
              <a:ext uri="{FF2B5EF4-FFF2-40B4-BE49-F238E27FC236}">
                <a16:creationId xmlns:a16="http://schemas.microsoft.com/office/drawing/2014/main" id="{89587A21-4993-F06C-1287-623C524658F7}"/>
              </a:ext>
            </a:extLst>
          </p:cNvPr>
          <p:cNvSpPr txBox="1"/>
          <p:nvPr/>
        </p:nvSpPr>
        <p:spPr>
          <a:xfrm>
            <a:off x="6607255" y="1109366"/>
            <a:ext cx="2307832" cy="369332"/>
          </a:xfrm>
          <a:prstGeom prst="rect">
            <a:avLst/>
          </a:prstGeom>
          <a:solidFill>
            <a:schemeClr val="bg1"/>
          </a:solidFill>
          <a:ln>
            <a:solidFill>
              <a:schemeClr val="accent1"/>
            </a:solidFill>
          </a:ln>
        </p:spPr>
        <p:txBody>
          <a:bodyPr wrap="square" rtlCol="0">
            <a:spAutoFit/>
          </a:bodyPr>
          <a:lstStyle/>
          <a:p>
            <a:pPr algn="ctr"/>
            <a:r>
              <a:rPr lang="es-AR" dirty="0"/>
              <a:t>Android </a:t>
            </a:r>
            <a:r>
              <a:rPr lang="es-AR" dirty="0" err="1"/>
              <a:t>Manifest</a:t>
            </a:r>
            <a:endParaRPr lang="es-AR" dirty="0"/>
          </a:p>
        </p:txBody>
      </p:sp>
      <p:sp>
        <p:nvSpPr>
          <p:cNvPr id="19" name="CuadroTexto 18">
            <a:extLst>
              <a:ext uri="{FF2B5EF4-FFF2-40B4-BE49-F238E27FC236}">
                <a16:creationId xmlns:a16="http://schemas.microsoft.com/office/drawing/2014/main" id="{7B5E61F6-884E-5A49-7202-DBC5B9335902}"/>
              </a:ext>
            </a:extLst>
          </p:cNvPr>
          <p:cNvSpPr txBox="1"/>
          <p:nvPr/>
        </p:nvSpPr>
        <p:spPr>
          <a:xfrm>
            <a:off x="6607255" y="2588063"/>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Tree>
    <p:extLst>
      <p:ext uri="{BB962C8B-B14F-4D97-AF65-F5344CB8AC3E}">
        <p14:creationId xmlns:p14="http://schemas.microsoft.com/office/powerpoint/2010/main" val="3699494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226" name="Rectangle 922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8" name="Picture 922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9230" name="Picture 922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9232" name="Rectangle 923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20"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onstantia"/>
                <a:ea typeface="DejaVu Sans"/>
                <a:cs typeface="+mn-cs"/>
              </a:rPr>
              <a:t>Services</a:t>
            </a:r>
          </a:p>
        </p:txBody>
      </p:sp>
      <p:pic>
        <p:nvPicPr>
          <p:cNvPr id="9234" name="Picture 923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9236" name="Rectangle 923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238" name="Picture 923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9240" name="Rectangle 923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21" name="Rectangle 3"/>
          <p:cNvSpPr>
            <a:spLocks noGrp="1"/>
          </p:cNvSpPr>
          <p:nvPr>
            <p:ph idx="1"/>
          </p:nvPr>
        </p:nvSpPr>
        <p:spPr>
          <a:xfrm>
            <a:off x="510241" y="2437831"/>
            <a:ext cx="6835517" cy="3150308"/>
          </a:xfrm>
        </p:spPr>
        <p:txBody>
          <a:bodyPr vert="horz" lIns="91440" tIns="45720" rIns="91440" bIns="45720">
            <a:normAutofit/>
          </a:bodyPr>
          <a:lstStyle/>
          <a:p>
            <a:pPr eaLnBrk="1" hangingPunct="1"/>
            <a:r>
              <a:rPr kumimoji="0" lang="x-none" altLang="es-AR" sz="1800" b="0" i="0" u="none" strike="noStrike" kern="1200" cap="none" spc="0" normalizeH="0" baseline="0" noProof="1">
                <a:solidFill>
                  <a:srgbClr val="FFFFFF"/>
                </a:solidFill>
                <a:latin typeface="Constantia"/>
                <a:ea typeface="DejaVu Sans"/>
                <a:cs typeface="+mn-cs"/>
              </a:rPr>
              <a:t>No tienen interface visual</a:t>
            </a:r>
          </a:p>
          <a:p>
            <a:pPr eaLnBrk="1" hangingPunct="1"/>
            <a:r>
              <a:rPr kumimoji="0" lang="x-none" altLang="es-AR" sz="1800" b="0" i="0" u="none" strike="noStrike" kern="1200" cap="none" spc="0" normalizeH="0" baseline="0" noProof="1">
                <a:solidFill>
                  <a:srgbClr val="FFFFFF"/>
                </a:solidFill>
                <a:latin typeface="Constantia"/>
                <a:ea typeface="DejaVu Sans"/>
                <a:cs typeface="+mn-cs"/>
              </a:rPr>
              <a:t>Se ejecutan en background indefinidamente.</a:t>
            </a:r>
          </a:p>
          <a:p>
            <a:pPr marL="0" indent="0" eaLnBrk="1" hangingPunct="1">
              <a:buNone/>
            </a:pPr>
            <a:r>
              <a:rPr kumimoji="0" lang="es-AR" altLang="es-AR" sz="1800" b="0" i="0" u="none" strike="noStrike" kern="1200" cap="none" spc="0" normalizeH="0" baseline="0" noProof="1">
                <a:solidFill>
                  <a:srgbClr val="FFFFFF"/>
                </a:solidFill>
                <a:latin typeface="Constantia"/>
                <a:ea typeface="DejaVu Sans"/>
                <a:cs typeface="+mn-cs"/>
              </a:rPr>
              <a:t> </a:t>
            </a:r>
            <a:r>
              <a:rPr kumimoji="0" lang="x-none" altLang="es-AR" sz="1800" b="0" i="0" u="none" strike="noStrike" kern="1200" cap="none" spc="0" normalizeH="0" baseline="0" noProof="1">
                <a:solidFill>
                  <a:srgbClr val="FFFFFF"/>
                </a:solidFill>
                <a:latin typeface="Constantia"/>
                <a:ea typeface="DejaVu Sans"/>
                <a:cs typeface="+mn-cs"/>
              </a:rPr>
              <a:t>Ejemplos:</a:t>
            </a:r>
          </a:p>
          <a:p>
            <a:pPr lvl="1" eaLnBrk="1" hangingPunct="1"/>
            <a:r>
              <a:rPr kumimoji="0" lang="x-none" altLang="es-AR" sz="1800" b="0" i="0" u="none" strike="noStrike" kern="1200" cap="none" spc="0" normalizeH="0" baseline="0" noProof="1">
                <a:solidFill>
                  <a:srgbClr val="FFFFFF"/>
                </a:solidFill>
                <a:latin typeface="Constantia"/>
                <a:ea typeface="DejaVu Sans"/>
                <a:cs typeface="+mn-cs"/>
              </a:rPr>
              <a:t>	Descargas de Red</a:t>
            </a:r>
          </a:p>
          <a:p>
            <a:pPr lvl="1" eaLnBrk="1" hangingPunct="1"/>
            <a:r>
              <a:rPr kumimoji="0" lang="x-none" altLang="es-AR" sz="1800" b="0" i="0" u="none" strike="noStrike" kern="1200" cap="none" spc="0" normalizeH="0" baseline="0" noProof="1">
                <a:solidFill>
                  <a:srgbClr val="FFFFFF"/>
                </a:solidFill>
                <a:latin typeface="Constantia"/>
                <a:ea typeface="DejaVu Sans"/>
                <a:cs typeface="+mn-cs"/>
              </a:rPr>
              <a:t>	Reproducciones de música</a:t>
            </a:r>
          </a:p>
          <a:p>
            <a:pPr lvl="1" eaLnBrk="1" hangingPunct="1"/>
            <a:r>
              <a:rPr kumimoji="0" lang="x-none" altLang="es-AR" sz="1800" b="0" i="0" u="none" strike="noStrike" kern="1200" cap="none" spc="0" normalizeH="0" baseline="0" noProof="1">
                <a:solidFill>
                  <a:srgbClr val="FFFFFF"/>
                </a:solidFill>
                <a:latin typeface="Constantia"/>
                <a:ea typeface="DejaVu Sans"/>
                <a:cs typeface="+mn-cs"/>
              </a:rPr>
              <a:t>	</a:t>
            </a:r>
            <a:r>
              <a:rPr kumimoji="0" lang="x-none" altLang="es-AR" sz="1800" b="0" i="0" u="none" strike="noStrike" kern="1200" cap="none" spc="0" normalizeH="0" baseline="0" noProof="1">
                <a:solidFill>
                  <a:srgbClr val="FFFFFF"/>
                </a:solidFill>
                <a:latin typeface="Constantia"/>
                <a:ea typeface="DejaVu Sans"/>
                <a:cs typeface="+mn-cs"/>
                <a:sym typeface="+mn-ea"/>
              </a:rPr>
              <a:t>Servidores </a:t>
            </a:r>
            <a:r>
              <a:rPr kumimoji="0" lang="x-none" altLang="es-AR" sz="1800" b="0" i="0" u="none" strike="noStrike" kern="1200" cap="none" spc="0" normalizeH="0" baseline="0" noProof="1">
                <a:solidFill>
                  <a:srgbClr val="FFFFFF"/>
                </a:solidFill>
                <a:latin typeface="Constantia"/>
                <a:ea typeface="DejaVu Sans"/>
                <a:cs typeface="+mn-cs"/>
              </a:rPr>
              <a:t>TCP/UDP </a:t>
            </a:r>
          </a:p>
          <a:p>
            <a:pPr eaLnBrk="1" hangingPunct="1"/>
            <a:endParaRPr kumimoji="0" lang="x-none" altLang="es-AR" sz="1800" b="0" i="0" u="none" strike="noStrike" kern="1200" cap="none" spc="0" normalizeH="0" baseline="0" noProof="1">
              <a:solidFill>
                <a:srgbClr val="FFFFFF"/>
              </a:solidFill>
              <a:latin typeface="Constantia"/>
              <a:ea typeface="DejaVu Sans"/>
              <a:cs typeface="+mn-cs"/>
            </a:endParaRPr>
          </a:p>
          <a:p>
            <a:pPr eaLnBrk="1" hangingPunct="1"/>
            <a:r>
              <a:rPr kumimoji="0" lang="x-none" altLang="es-AR" sz="1800" b="0" i="0" u="none" strike="noStrike" kern="1200" cap="none" spc="0" normalizeH="0" baseline="0" noProof="1">
                <a:solidFill>
                  <a:srgbClr val="FFFFFF"/>
                </a:solidFill>
                <a:latin typeface="Constantia"/>
                <a:ea typeface="DejaVu Sans"/>
                <a:cs typeface="+mn-cs"/>
              </a:rPr>
              <a:t>En una aplicación nos podríamos vincular con un servicio existente y controlar su operación.</a:t>
            </a:r>
          </a:p>
        </p:txBody>
      </p:sp>
    </p:spTree>
    <p:extLst>
      <p:ext uri="{BB962C8B-B14F-4D97-AF65-F5344CB8AC3E}">
        <p14:creationId xmlns:p14="http://schemas.microsoft.com/office/powerpoint/2010/main" val="3491599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73202" y="630936"/>
            <a:ext cx="4725522" cy="1280057"/>
          </a:xfrm>
        </p:spPr>
        <p:txBody>
          <a:bodyPr anchor="ctr">
            <a:normAutofit/>
          </a:bodyPr>
          <a:lstStyle/>
          <a:p>
            <a:pPr>
              <a:lnSpc>
                <a:spcPct val="90000"/>
              </a:lnSpc>
            </a:pPr>
            <a:r>
              <a:rPr lang="x-none" altLang="es-AR" sz="2900" noProof="1">
                <a:solidFill>
                  <a:srgbClr val="FFFFFF"/>
                </a:solidFill>
                <a:latin typeface="Constantia"/>
                <a:ea typeface="DejaVu Sans"/>
              </a:rPr>
              <a:t>Services</a:t>
            </a:r>
            <a:r>
              <a:rPr lang="es-AR" altLang="es-AR" sz="2900" noProof="1">
                <a:solidFill>
                  <a:srgbClr val="FFFFFF"/>
                </a:solidFill>
                <a:latin typeface="Constantia"/>
                <a:ea typeface="DejaVu Sans"/>
              </a:rPr>
              <a:t> / IntentServices</a:t>
            </a:r>
            <a:endParaRPr lang="es-AR" sz="2900" dirty="0">
              <a:solidFill>
                <a:srgbClr val="FFFFFF"/>
              </a:solidFill>
            </a:endParaRPr>
          </a:p>
        </p:txBody>
      </p:sp>
      <p:pic>
        <p:nvPicPr>
          <p:cNvPr id="6" name="Imagen 5"/>
          <p:cNvPicPr>
            <a:picLocks noChangeAspect="1"/>
          </p:cNvPicPr>
          <p:nvPr/>
        </p:nvPicPr>
        <p:blipFill>
          <a:blip r:embed="rId2"/>
          <a:stretch>
            <a:fillRect/>
          </a:stretch>
        </p:blipFill>
        <p:spPr>
          <a:xfrm>
            <a:off x="473202" y="3884319"/>
            <a:ext cx="8188452" cy="1453449"/>
          </a:xfrm>
          <a:prstGeom prst="rect">
            <a:avLst/>
          </a:prstGeom>
        </p:spPr>
      </p:pic>
    </p:spTree>
    <p:extLst>
      <p:ext uri="{BB962C8B-B14F-4D97-AF65-F5344CB8AC3E}">
        <p14:creationId xmlns:p14="http://schemas.microsoft.com/office/powerpoint/2010/main" val="3295615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73202" y="719190"/>
            <a:ext cx="4335104" cy="1133753"/>
          </a:xfrm>
        </p:spPr>
        <p:txBody>
          <a:bodyPr vert="horz" lIns="91440" tIns="45720" rIns="91440" bIns="45720" rtlCol="0" anchor="ctr">
            <a:normAutofit/>
          </a:bodyPr>
          <a:lstStyle/>
          <a:p>
            <a:pPr defTabSz="914400">
              <a:lnSpc>
                <a:spcPct val="90000"/>
              </a:lnSpc>
            </a:pPr>
            <a:r>
              <a:rPr lang="en-US" altLang="es-AR" sz="3200" kern="1200" noProof="1">
                <a:solidFill>
                  <a:schemeClr val="tx1"/>
                </a:solidFill>
                <a:latin typeface="+mj-lt"/>
                <a:ea typeface="+mj-ea"/>
                <a:cs typeface="+mj-cs"/>
              </a:rPr>
              <a:t>Services / IntentServices</a:t>
            </a:r>
            <a:endParaRPr lang="en-US" sz="3200" kern="1200" dirty="0">
              <a:solidFill>
                <a:schemeClr val="tx1"/>
              </a:solidFill>
              <a:latin typeface="+mj-lt"/>
              <a:ea typeface="+mj-ea"/>
              <a:cs typeface="+mj-cs"/>
            </a:endParaRPr>
          </a:p>
        </p:txBody>
      </p:sp>
      <p:pic>
        <p:nvPicPr>
          <p:cNvPr id="4" name="Marcador de contenido 3"/>
          <p:cNvPicPr>
            <a:picLocks noGrp="1" noChangeAspect="1"/>
          </p:cNvPicPr>
          <p:nvPr>
            <p:ph idx="1"/>
          </p:nvPr>
        </p:nvPicPr>
        <p:blipFill>
          <a:blip r:embed="rId3"/>
          <a:stretch>
            <a:fillRect/>
          </a:stretch>
        </p:blipFill>
        <p:spPr>
          <a:xfrm>
            <a:off x="206202" y="2791913"/>
            <a:ext cx="8731596" cy="3434226"/>
          </a:xfrm>
          <a:prstGeom prst="rect">
            <a:avLst/>
          </a:prstGeom>
        </p:spPr>
      </p:pic>
    </p:spTree>
    <p:extLst>
      <p:ext uri="{BB962C8B-B14F-4D97-AF65-F5344CB8AC3E}">
        <p14:creationId xmlns:p14="http://schemas.microsoft.com/office/powerpoint/2010/main" val="3995460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p:cNvSpPr>
            <a:spLocks noGrp="1"/>
          </p:cNvSpPr>
          <p:nvPr>
            <p:ph type="title"/>
          </p:nvPr>
        </p:nvSpPr>
        <p:spPr>
          <a:xfrm>
            <a:off x="479160" y="457200"/>
            <a:ext cx="8182230" cy="1368614"/>
          </a:xfrm>
        </p:spPr>
        <p:txBody>
          <a:bodyPr vert="horz" lIns="91440" tIns="45720" rIns="91440" bIns="45720" rtlCol="0" anchor="ctr">
            <a:normAutofit/>
          </a:bodyPr>
          <a:lstStyle/>
          <a:p>
            <a:pPr algn="ctr" defTabSz="914400">
              <a:lnSpc>
                <a:spcPct val="90000"/>
              </a:lnSpc>
            </a:pPr>
            <a:r>
              <a:rPr kumimoji="0" lang="en-US" altLang="es-AR" sz="5700" b="0" i="0" u="none" strike="noStrike" cap="none" spc="0" normalizeH="0" baseline="0" noProof="1">
                <a:solidFill>
                  <a:schemeClr val="tx1"/>
                </a:solidFill>
              </a:rPr>
              <a:t>IntentService</a:t>
            </a:r>
          </a:p>
        </p:txBody>
      </p:sp>
      <p:pic>
        <p:nvPicPr>
          <p:cNvPr id="4" name="Imagen 3">
            <a:extLst>
              <a:ext uri="{FF2B5EF4-FFF2-40B4-BE49-F238E27FC236}">
                <a16:creationId xmlns:a16="http://schemas.microsoft.com/office/drawing/2014/main" id="{EA1EB66A-5285-D7C1-9828-11C831D190A8}"/>
              </a:ext>
            </a:extLst>
          </p:cNvPr>
          <p:cNvPicPr>
            <a:picLocks noChangeAspect="1"/>
          </p:cNvPicPr>
          <p:nvPr/>
        </p:nvPicPr>
        <p:blipFill>
          <a:blip r:embed="rId2"/>
          <a:stretch>
            <a:fillRect/>
          </a:stretch>
        </p:blipFill>
        <p:spPr>
          <a:xfrm>
            <a:off x="133457" y="2402445"/>
            <a:ext cx="8096250" cy="619125"/>
          </a:xfrm>
          <a:prstGeom prst="rect">
            <a:avLst/>
          </a:prstGeom>
        </p:spPr>
      </p:pic>
      <p:pic>
        <p:nvPicPr>
          <p:cNvPr id="10" name="Imagen 9">
            <a:extLst>
              <a:ext uri="{FF2B5EF4-FFF2-40B4-BE49-F238E27FC236}">
                <a16:creationId xmlns:a16="http://schemas.microsoft.com/office/drawing/2014/main" id="{35CF49AB-1A57-2ABD-7001-F233F9E51868}"/>
              </a:ext>
            </a:extLst>
          </p:cNvPr>
          <p:cNvPicPr>
            <a:picLocks noChangeAspect="1"/>
          </p:cNvPicPr>
          <p:nvPr/>
        </p:nvPicPr>
        <p:blipFill>
          <a:blip r:embed="rId3"/>
          <a:stretch>
            <a:fillRect/>
          </a:stretch>
        </p:blipFill>
        <p:spPr>
          <a:xfrm>
            <a:off x="133457" y="4174832"/>
            <a:ext cx="8096250" cy="1285875"/>
          </a:xfrm>
          <a:prstGeom prst="rect">
            <a:avLst/>
          </a:prstGeom>
        </p:spPr>
      </p:pic>
      <p:sp>
        <p:nvSpPr>
          <p:cNvPr id="13" name="CuadroTexto 12">
            <a:extLst>
              <a:ext uri="{FF2B5EF4-FFF2-40B4-BE49-F238E27FC236}">
                <a16:creationId xmlns:a16="http://schemas.microsoft.com/office/drawing/2014/main" id="{0BFA9449-1517-1CED-0D39-D306FB9A6544}"/>
              </a:ext>
            </a:extLst>
          </p:cNvPr>
          <p:cNvSpPr txBox="1"/>
          <p:nvPr/>
        </p:nvSpPr>
        <p:spPr>
          <a:xfrm>
            <a:off x="6702711" y="2527341"/>
            <a:ext cx="2307832" cy="369332"/>
          </a:xfrm>
          <a:prstGeom prst="rect">
            <a:avLst/>
          </a:prstGeom>
          <a:solidFill>
            <a:schemeClr val="bg1"/>
          </a:solidFill>
          <a:ln>
            <a:solidFill>
              <a:schemeClr val="accent1"/>
            </a:solidFill>
          </a:ln>
        </p:spPr>
        <p:txBody>
          <a:bodyPr wrap="square" rtlCol="0">
            <a:spAutoFit/>
          </a:bodyPr>
          <a:lstStyle/>
          <a:p>
            <a:pPr algn="ctr"/>
            <a:r>
              <a:rPr lang="es-AR" dirty="0"/>
              <a:t>Android </a:t>
            </a:r>
            <a:r>
              <a:rPr lang="es-AR" dirty="0" err="1"/>
              <a:t>Manifest</a:t>
            </a:r>
            <a:endParaRPr lang="es-AR" dirty="0"/>
          </a:p>
        </p:txBody>
      </p:sp>
      <p:sp>
        <p:nvSpPr>
          <p:cNvPr id="17" name="CuadroTexto 16">
            <a:extLst>
              <a:ext uri="{FF2B5EF4-FFF2-40B4-BE49-F238E27FC236}">
                <a16:creationId xmlns:a16="http://schemas.microsoft.com/office/drawing/2014/main" id="{0DF5735B-2F77-FDA9-759C-22767409538F}"/>
              </a:ext>
            </a:extLst>
          </p:cNvPr>
          <p:cNvSpPr txBox="1"/>
          <p:nvPr/>
        </p:nvSpPr>
        <p:spPr>
          <a:xfrm>
            <a:off x="6702711" y="4633103"/>
            <a:ext cx="2307832" cy="369332"/>
          </a:xfrm>
          <a:prstGeom prst="rect">
            <a:avLst/>
          </a:prstGeom>
          <a:solidFill>
            <a:schemeClr val="bg1"/>
          </a:solidFill>
          <a:ln>
            <a:solidFill>
              <a:schemeClr val="accent1"/>
            </a:solidFill>
          </a:ln>
        </p:spPr>
        <p:txBody>
          <a:bodyPr wrap="square" rtlCol="0">
            <a:spAutoFit/>
          </a:bodyPr>
          <a:lstStyle/>
          <a:p>
            <a:pPr algn="ctr"/>
            <a:r>
              <a:rPr lang="es-AR" dirty="0" err="1"/>
              <a:t>IntentService</a:t>
            </a:r>
            <a:endParaRPr lang="es-AR" dirty="0"/>
          </a:p>
        </p:txBody>
      </p:sp>
      <p:pic>
        <p:nvPicPr>
          <p:cNvPr id="21" name="Imagen 20">
            <a:extLst>
              <a:ext uri="{FF2B5EF4-FFF2-40B4-BE49-F238E27FC236}">
                <a16:creationId xmlns:a16="http://schemas.microsoft.com/office/drawing/2014/main" id="{D79D1426-2CCE-101B-00E0-6B96DE169C3F}"/>
              </a:ext>
            </a:extLst>
          </p:cNvPr>
          <p:cNvPicPr>
            <a:picLocks noChangeAspect="1"/>
          </p:cNvPicPr>
          <p:nvPr/>
        </p:nvPicPr>
        <p:blipFill>
          <a:blip r:embed="rId4"/>
          <a:stretch>
            <a:fillRect/>
          </a:stretch>
        </p:blipFill>
        <p:spPr>
          <a:xfrm>
            <a:off x="133457" y="3316358"/>
            <a:ext cx="8096250" cy="566738"/>
          </a:xfrm>
          <a:prstGeom prst="rect">
            <a:avLst/>
          </a:prstGeom>
        </p:spPr>
      </p:pic>
      <p:sp>
        <p:nvSpPr>
          <p:cNvPr id="16" name="CuadroTexto 15">
            <a:extLst>
              <a:ext uri="{FF2B5EF4-FFF2-40B4-BE49-F238E27FC236}">
                <a16:creationId xmlns:a16="http://schemas.microsoft.com/office/drawing/2014/main" id="{935E0A4F-1F06-5290-8D7B-A32C7B174BF4}"/>
              </a:ext>
            </a:extLst>
          </p:cNvPr>
          <p:cNvSpPr txBox="1"/>
          <p:nvPr/>
        </p:nvSpPr>
        <p:spPr>
          <a:xfrm>
            <a:off x="6723535" y="3413534"/>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Tree>
    <p:extLst>
      <p:ext uri="{BB962C8B-B14F-4D97-AF65-F5344CB8AC3E}">
        <p14:creationId xmlns:p14="http://schemas.microsoft.com/office/powerpoint/2010/main" val="20851121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p:cNvSpPr>
            <a:spLocks noGrp="1"/>
          </p:cNvSpPr>
          <p:nvPr>
            <p:ph type="title"/>
          </p:nvPr>
        </p:nvSpPr>
        <p:spPr>
          <a:xfrm>
            <a:off x="479160" y="457200"/>
            <a:ext cx="8182230" cy="1368614"/>
          </a:xfrm>
        </p:spPr>
        <p:txBody>
          <a:bodyPr vert="horz" lIns="91440" tIns="45720" rIns="91440" bIns="45720" rtlCol="0" anchor="ctr">
            <a:normAutofit/>
          </a:bodyPr>
          <a:lstStyle/>
          <a:p>
            <a:pPr algn="ctr" defTabSz="914400">
              <a:lnSpc>
                <a:spcPct val="90000"/>
              </a:lnSpc>
            </a:pPr>
            <a:r>
              <a:rPr kumimoji="0" lang="en-US" altLang="es-AR" sz="5700" b="0" i="0" u="none" strike="noStrike" cap="none" spc="0" normalizeH="0" baseline="0" noProof="1">
                <a:solidFill>
                  <a:schemeClr val="tx1"/>
                </a:solidFill>
              </a:rPr>
              <a:t>JobIntentService</a:t>
            </a:r>
          </a:p>
        </p:txBody>
      </p:sp>
      <p:pic>
        <p:nvPicPr>
          <p:cNvPr id="3" name="Imagen 2">
            <a:extLst>
              <a:ext uri="{FF2B5EF4-FFF2-40B4-BE49-F238E27FC236}">
                <a16:creationId xmlns:a16="http://schemas.microsoft.com/office/drawing/2014/main" id="{22A21E1B-2885-1C44-8368-65AF4B6DA4F9}"/>
              </a:ext>
            </a:extLst>
          </p:cNvPr>
          <p:cNvPicPr>
            <a:picLocks noChangeAspect="1"/>
          </p:cNvPicPr>
          <p:nvPr/>
        </p:nvPicPr>
        <p:blipFill>
          <a:blip r:embed="rId2"/>
          <a:stretch>
            <a:fillRect/>
          </a:stretch>
        </p:blipFill>
        <p:spPr>
          <a:xfrm>
            <a:off x="133457" y="2223613"/>
            <a:ext cx="7848600" cy="904875"/>
          </a:xfrm>
          <a:prstGeom prst="rect">
            <a:avLst/>
          </a:prstGeom>
        </p:spPr>
      </p:pic>
      <p:sp>
        <p:nvSpPr>
          <p:cNvPr id="13" name="CuadroTexto 12">
            <a:extLst>
              <a:ext uri="{FF2B5EF4-FFF2-40B4-BE49-F238E27FC236}">
                <a16:creationId xmlns:a16="http://schemas.microsoft.com/office/drawing/2014/main" id="{0BFA9449-1517-1CED-0D39-D306FB9A6544}"/>
              </a:ext>
            </a:extLst>
          </p:cNvPr>
          <p:cNvSpPr txBox="1"/>
          <p:nvPr/>
        </p:nvSpPr>
        <p:spPr>
          <a:xfrm>
            <a:off x="7200899" y="2547521"/>
            <a:ext cx="1809643" cy="369332"/>
          </a:xfrm>
          <a:prstGeom prst="rect">
            <a:avLst/>
          </a:prstGeom>
          <a:solidFill>
            <a:schemeClr val="bg1"/>
          </a:solidFill>
          <a:ln>
            <a:solidFill>
              <a:schemeClr val="accent1"/>
            </a:solidFill>
          </a:ln>
        </p:spPr>
        <p:txBody>
          <a:bodyPr wrap="square" rtlCol="0">
            <a:spAutoFit/>
          </a:bodyPr>
          <a:lstStyle/>
          <a:p>
            <a:pPr algn="ctr"/>
            <a:r>
              <a:rPr lang="es-AR" dirty="0"/>
              <a:t>Android </a:t>
            </a:r>
            <a:r>
              <a:rPr lang="es-AR" dirty="0" err="1"/>
              <a:t>Manifest</a:t>
            </a:r>
            <a:endParaRPr lang="es-AR" dirty="0"/>
          </a:p>
        </p:txBody>
      </p:sp>
      <p:pic>
        <p:nvPicPr>
          <p:cNvPr id="7" name="Imagen 6">
            <a:extLst>
              <a:ext uri="{FF2B5EF4-FFF2-40B4-BE49-F238E27FC236}">
                <a16:creationId xmlns:a16="http://schemas.microsoft.com/office/drawing/2014/main" id="{52B229A4-F378-69AA-DB82-52ADD82EB269}"/>
              </a:ext>
            </a:extLst>
          </p:cNvPr>
          <p:cNvPicPr>
            <a:picLocks noChangeAspect="1"/>
          </p:cNvPicPr>
          <p:nvPr/>
        </p:nvPicPr>
        <p:blipFill>
          <a:blip r:embed="rId3"/>
          <a:stretch>
            <a:fillRect/>
          </a:stretch>
        </p:blipFill>
        <p:spPr>
          <a:xfrm>
            <a:off x="133457" y="3281150"/>
            <a:ext cx="7848600" cy="618325"/>
          </a:xfrm>
          <a:prstGeom prst="rect">
            <a:avLst/>
          </a:prstGeom>
        </p:spPr>
      </p:pic>
      <p:sp>
        <p:nvSpPr>
          <p:cNvPr id="16" name="CuadroTexto 15">
            <a:extLst>
              <a:ext uri="{FF2B5EF4-FFF2-40B4-BE49-F238E27FC236}">
                <a16:creationId xmlns:a16="http://schemas.microsoft.com/office/drawing/2014/main" id="{935E0A4F-1F06-5290-8D7B-A32C7B174BF4}"/>
              </a:ext>
            </a:extLst>
          </p:cNvPr>
          <p:cNvSpPr txBox="1"/>
          <p:nvPr/>
        </p:nvSpPr>
        <p:spPr>
          <a:xfrm>
            <a:off x="7221723" y="3413534"/>
            <a:ext cx="1809643"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pic>
        <p:nvPicPr>
          <p:cNvPr id="9" name="Imagen 8">
            <a:extLst>
              <a:ext uri="{FF2B5EF4-FFF2-40B4-BE49-F238E27FC236}">
                <a16:creationId xmlns:a16="http://schemas.microsoft.com/office/drawing/2014/main" id="{4EEEAF50-5A8D-E35D-C10C-1580D8CEDC9A}"/>
              </a:ext>
            </a:extLst>
          </p:cNvPr>
          <p:cNvPicPr>
            <a:picLocks noChangeAspect="1"/>
          </p:cNvPicPr>
          <p:nvPr/>
        </p:nvPicPr>
        <p:blipFill>
          <a:blip r:embed="rId4"/>
          <a:stretch>
            <a:fillRect/>
          </a:stretch>
        </p:blipFill>
        <p:spPr>
          <a:xfrm>
            <a:off x="133457" y="4067912"/>
            <a:ext cx="7848600" cy="2072158"/>
          </a:xfrm>
          <a:prstGeom prst="rect">
            <a:avLst/>
          </a:prstGeom>
        </p:spPr>
      </p:pic>
      <p:sp>
        <p:nvSpPr>
          <p:cNvPr id="17" name="CuadroTexto 16">
            <a:extLst>
              <a:ext uri="{FF2B5EF4-FFF2-40B4-BE49-F238E27FC236}">
                <a16:creationId xmlns:a16="http://schemas.microsoft.com/office/drawing/2014/main" id="{0DF5735B-2F77-FDA9-759C-22767409538F}"/>
              </a:ext>
            </a:extLst>
          </p:cNvPr>
          <p:cNvSpPr txBox="1"/>
          <p:nvPr/>
        </p:nvSpPr>
        <p:spPr>
          <a:xfrm>
            <a:off x="7200898" y="4817769"/>
            <a:ext cx="1809644" cy="369332"/>
          </a:xfrm>
          <a:prstGeom prst="rect">
            <a:avLst/>
          </a:prstGeom>
          <a:solidFill>
            <a:schemeClr val="bg1"/>
          </a:solidFill>
          <a:ln>
            <a:solidFill>
              <a:schemeClr val="accent1"/>
            </a:solidFill>
          </a:ln>
        </p:spPr>
        <p:txBody>
          <a:bodyPr wrap="square" rtlCol="0">
            <a:spAutoFit/>
          </a:bodyPr>
          <a:lstStyle/>
          <a:p>
            <a:pPr algn="ctr"/>
            <a:r>
              <a:rPr lang="es-AR" dirty="0" err="1"/>
              <a:t>JobIntentService</a:t>
            </a:r>
            <a:endParaRPr lang="es-AR" dirty="0"/>
          </a:p>
        </p:txBody>
      </p:sp>
    </p:spTree>
    <p:extLst>
      <p:ext uri="{BB962C8B-B14F-4D97-AF65-F5344CB8AC3E}">
        <p14:creationId xmlns:p14="http://schemas.microsoft.com/office/powerpoint/2010/main" val="2615260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p:cNvSpPr>
            <a:spLocks noGrp="1"/>
          </p:cNvSpPr>
          <p:nvPr>
            <p:ph type="title"/>
          </p:nvPr>
        </p:nvSpPr>
        <p:spPr>
          <a:xfrm>
            <a:off x="479160" y="457200"/>
            <a:ext cx="8182230" cy="1368614"/>
          </a:xfrm>
        </p:spPr>
        <p:txBody>
          <a:bodyPr vert="horz" lIns="91440" tIns="45720" rIns="91440" bIns="45720" rtlCol="0" anchor="ctr">
            <a:normAutofit/>
          </a:bodyPr>
          <a:lstStyle/>
          <a:p>
            <a:pPr algn="ctr" defTabSz="914400">
              <a:lnSpc>
                <a:spcPct val="90000"/>
              </a:lnSpc>
            </a:pPr>
            <a:r>
              <a:rPr kumimoji="0" lang="en-US" altLang="es-AR" sz="5700" b="0" i="0" u="none" strike="noStrike" cap="none" spc="0" normalizeH="0" baseline="0" noProof="1">
                <a:solidFill>
                  <a:schemeClr val="tx1"/>
                </a:solidFill>
              </a:rPr>
              <a:t>Bound Service</a:t>
            </a:r>
          </a:p>
        </p:txBody>
      </p:sp>
      <p:sp>
        <p:nvSpPr>
          <p:cNvPr id="16" name="CuadroTexto 15">
            <a:extLst>
              <a:ext uri="{FF2B5EF4-FFF2-40B4-BE49-F238E27FC236}">
                <a16:creationId xmlns:a16="http://schemas.microsoft.com/office/drawing/2014/main" id="{935E0A4F-1F06-5290-8D7B-A32C7B174BF4}"/>
              </a:ext>
            </a:extLst>
          </p:cNvPr>
          <p:cNvSpPr txBox="1"/>
          <p:nvPr/>
        </p:nvSpPr>
        <p:spPr>
          <a:xfrm>
            <a:off x="1752761" y="6031468"/>
            <a:ext cx="1809643"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17" name="CuadroTexto 16">
            <a:extLst>
              <a:ext uri="{FF2B5EF4-FFF2-40B4-BE49-F238E27FC236}">
                <a16:creationId xmlns:a16="http://schemas.microsoft.com/office/drawing/2014/main" id="{0DF5735B-2F77-FDA9-759C-22767409538F}"/>
              </a:ext>
            </a:extLst>
          </p:cNvPr>
          <p:cNvSpPr txBox="1"/>
          <p:nvPr/>
        </p:nvSpPr>
        <p:spPr>
          <a:xfrm>
            <a:off x="6125355" y="4884444"/>
            <a:ext cx="1809644" cy="369332"/>
          </a:xfrm>
          <a:prstGeom prst="rect">
            <a:avLst/>
          </a:prstGeom>
          <a:solidFill>
            <a:schemeClr val="bg1"/>
          </a:solidFill>
          <a:ln>
            <a:solidFill>
              <a:schemeClr val="accent1"/>
            </a:solidFill>
          </a:ln>
        </p:spPr>
        <p:txBody>
          <a:bodyPr wrap="square" rtlCol="0">
            <a:spAutoFit/>
          </a:bodyPr>
          <a:lstStyle/>
          <a:p>
            <a:pPr algn="ctr"/>
            <a:r>
              <a:rPr lang="es-AR" dirty="0"/>
              <a:t>Bound Service</a:t>
            </a:r>
          </a:p>
        </p:txBody>
      </p:sp>
      <p:pic>
        <p:nvPicPr>
          <p:cNvPr id="18" name="Imagen 17">
            <a:extLst>
              <a:ext uri="{FF2B5EF4-FFF2-40B4-BE49-F238E27FC236}">
                <a16:creationId xmlns:a16="http://schemas.microsoft.com/office/drawing/2014/main" id="{6C6C833B-D4F0-8942-98CC-ED70E124A56B}"/>
              </a:ext>
            </a:extLst>
          </p:cNvPr>
          <p:cNvPicPr>
            <a:picLocks noChangeAspect="1"/>
          </p:cNvPicPr>
          <p:nvPr/>
        </p:nvPicPr>
        <p:blipFill>
          <a:blip r:embed="rId2"/>
          <a:stretch>
            <a:fillRect/>
          </a:stretch>
        </p:blipFill>
        <p:spPr>
          <a:xfrm>
            <a:off x="5332292" y="2758900"/>
            <a:ext cx="3395771" cy="1953647"/>
          </a:xfrm>
          <a:prstGeom prst="rect">
            <a:avLst/>
          </a:prstGeom>
        </p:spPr>
      </p:pic>
      <p:pic>
        <p:nvPicPr>
          <p:cNvPr id="20" name="Imagen 19">
            <a:extLst>
              <a:ext uri="{FF2B5EF4-FFF2-40B4-BE49-F238E27FC236}">
                <a16:creationId xmlns:a16="http://schemas.microsoft.com/office/drawing/2014/main" id="{F0A30493-80BE-0504-E978-7E5365BE0A13}"/>
              </a:ext>
            </a:extLst>
          </p:cNvPr>
          <p:cNvPicPr>
            <a:picLocks noChangeAspect="1"/>
          </p:cNvPicPr>
          <p:nvPr/>
        </p:nvPicPr>
        <p:blipFill>
          <a:blip r:embed="rId3"/>
          <a:stretch>
            <a:fillRect/>
          </a:stretch>
        </p:blipFill>
        <p:spPr>
          <a:xfrm>
            <a:off x="133458" y="2048947"/>
            <a:ext cx="5048250" cy="3808927"/>
          </a:xfrm>
          <a:prstGeom prst="rect">
            <a:avLst/>
          </a:prstGeom>
        </p:spPr>
      </p:pic>
    </p:spTree>
    <p:extLst>
      <p:ext uri="{BB962C8B-B14F-4D97-AF65-F5344CB8AC3E}">
        <p14:creationId xmlns:p14="http://schemas.microsoft.com/office/powerpoint/2010/main" val="246864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4600" strike="noStrike">
                <a:latin typeface="+mj-lt"/>
                <a:ea typeface="+mj-ea"/>
                <a:cs typeface="+mj-cs"/>
              </a:rPr>
              <a:t>Ciclo de vida de un Servicio	</a:t>
            </a:r>
          </a:p>
        </p:txBody>
      </p:sp>
      <p:pic>
        <p:nvPicPr>
          <p:cNvPr id="4" name="Imagen 3" descr="Diagrama&#10;&#10;Descripción generada automáticamente">
            <a:extLst>
              <a:ext uri="{FF2B5EF4-FFF2-40B4-BE49-F238E27FC236}">
                <a16:creationId xmlns:a16="http://schemas.microsoft.com/office/drawing/2014/main" id="{65BBE7E9-4EC9-B9E8-71F7-CD6F3C19B59A}"/>
              </a:ext>
            </a:extLst>
          </p:cNvPr>
          <p:cNvPicPr>
            <a:picLocks noChangeAspect="1"/>
          </p:cNvPicPr>
          <p:nvPr/>
        </p:nvPicPr>
        <p:blipFill>
          <a:blip r:embed="rId6"/>
          <a:stretch>
            <a:fillRect/>
          </a:stretch>
        </p:blipFill>
        <p:spPr>
          <a:xfrm>
            <a:off x="3963454" y="745730"/>
            <a:ext cx="4695722" cy="53665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967303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x-none" altLang="es-AR" noProof="1">
                <a:solidFill>
                  <a:srgbClr val="DBDBDB"/>
                </a:solidFill>
                <a:latin typeface="Constantia"/>
                <a:ea typeface="DejaVu Sans"/>
              </a:rPr>
              <a:t>Services</a:t>
            </a:r>
            <a:r>
              <a:rPr lang="es-AR" altLang="es-AR" noProof="1">
                <a:solidFill>
                  <a:srgbClr val="DBDBDB"/>
                </a:solidFill>
                <a:latin typeface="Constantia"/>
                <a:ea typeface="DejaVu Sans"/>
              </a:rPr>
              <a:t> / IntentServices</a:t>
            </a:r>
            <a:endParaRPr lang="es-AR" dirty="0"/>
          </a:p>
        </p:txBody>
      </p:sp>
      <p:sp>
        <p:nvSpPr>
          <p:cNvPr id="8" name="Marcador de contenido 2"/>
          <p:cNvSpPr txBox="1">
            <a:spLocks/>
          </p:cNvSpPr>
          <p:nvPr/>
        </p:nvSpPr>
        <p:spPr>
          <a:xfrm>
            <a:off x="1022672" y="2915500"/>
            <a:ext cx="6711654" cy="322060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Font typeface="Wingdings 3" charset="2"/>
              <a:buNone/>
            </a:pPr>
            <a:endParaRPr lang="es-AR" sz="3200" dirty="0"/>
          </a:p>
        </p:txBody>
      </p:sp>
      <p:sp>
        <p:nvSpPr>
          <p:cNvPr id="9" name="Rectángulo 8"/>
          <p:cNvSpPr/>
          <p:nvPr/>
        </p:nvSpPr>
        <p:spPr>
          <a:xfrm>
            <a:off x="289916" y="2230488"/>
            <a:ext cx="8710246" cy="4247317"/>
          </a:xfrm>
          <a:prstGeom prst="rect">
            <a:avLst/>
          </a:prstGeom>
        </p:spPr>
        <p:txBody>
          <a:bodyPr wrap="square">
            <a:spAutoFit/>
          </a:bodyPr>
          <a:lstStyle/>
          <a:p>
            <a:pPr eaLnBrk="0" fontAlgn="base" hangingPunct="0">
              <a:spcBef>
                <a:spcPct val="0"/>
              </a:spcBef>
              <a:spcAft>
                <a:spcPct val="0"/>
              </a:spcAft>
            </a:pPr>
            <a:endParaRPr lang="es-AR" dirty="0"/>
          </a:p>
          <a:p>
            <a:pPr eaLnBrk="0" fontAlgn="base" hangingPunct="0">
              <a:spcBef>
                <a:spcPct val="0"/>
              </a:spcBef>
              <a:spcAft>
                <a:spcPct val="0"/>
              </a:spcAft>
            </a:pPr>
            <a:r>
              <a:rPr lang="es-AR" dirty="0"/>
              <a:t>¿Debes utilizar un servicio o un </a:t>
            </a:r>
            <a:r>
              <a:rPr lang="es-AR" dirty="0">
                <a:solidFill>
                  <a:schemeClr val="accent5"/>
                </a:solidFill>
              </a:rPr>
              <a:t>subproceso</a:t>
            </a:r>
            <a:r>
              <a:rPr lang="es-AR" dirty="0"/>
              <a:t>?</a:t>
            </a:r>
          </a:p>
          <a:p>
            <a:pPr lvl="0" eaLnBrk="0" fontAlgn="base" hangingPunct="0">
              <a:spcBef>
                <a:spcPct val="0"/>
              </a:spcBef>
              <a:spcAft>
                <a:spcPct val="0"/>
              </a:spcAft>
            </a:pPr>
            <a:endParaRPr lang="es-AR" dirty="0"/>
          </a:p>
          <a:p>
            <a:pPr lvl="0" eaLnBrk="0" fontAlgn="base" hangingPunct="0">
              <a:spcBef>
                <a:spcPct val="0"/>
              </a:spcBef>
              <a:spcAft>
                <a:spcPct val="0"/>
              </a:spcAft>
            </a:pPr>
            <a:r>
              <a:rPr lang="es-AR" dirty="0"/>
              <a:t>Un servicio es simplemente un componente que puede ejecutarse en segundo plano, incluso cuando el usuario no está interactuando con tu aplicación. Por lo tanto, debes crear un servicio solo si eso es lo que necesitas.</a:t>
            </a:r>
          </a:p>
          <a:p>
            <a:pPr lvl="0" eaLnBrk="0" fontAlgn="base" hangingPunct="0">
              <a:spcBef>
                <a:spcPct val="0"/>
              </a:spcBef>
              <a:spcAft>
                <a:spcPct val="0"/>
              </a:spcAft>
            </a:pPr>
            <a:r>
              <a:rPr lang="es-AR" dirty="0"/>
              <a:t> </a:t>
            </a:r>
          </a:p>
          <a:p>
            <a:pPr lvl="0" eaLnBrk="0" fontAlgn="base" hangingPunct="0">
              <a:spcBef>
                <a:spcPct val="0"/>
              </a:spcBef>
              <a:spcAft>
                <a:spcPct val="0"/>
              </a:spcAft>
            </a:pPr>
            <a:r>
              <a:rPr lang="es-AR" dirty="0"/>
              <a:t>Si necesitas realizar un trabajo fuera del subproceso principal, pero solo mientras el usuario interactúa con tu aplicación, probablemente debas crear un subproceso nuevo, en lugar de un servicio. </a:t>
            </a:r>
          </a:p>
          <a:p>
            <a:pPr lvl="0" eaLnBrk="0" fontAlgn="base" hangingPunct="0">
              <a:spcBef>
                <a:spcPct val="0"/>
              </a:spcBef>
              <a:spcAft>
                <a:spcPct val="0"/>
              </a:spcAft>
            </a:pPr>
            <a:endParaRPr lang="es-AR" altLang="es-AR" dirty="0"/>
          </a:p>
          <a:p>
            <a:pPr lvl="0" eaLnBrk="0" fontAlgn="base" hangingPunct="0">
              <a:spcBef>
                <a:spcPct val="0"/>
              </a:spcBef>
              <a:spcAft>
                <a:spcPct val="0"/>
              </a:spcAft>
            </a:pPr>
            <a:r>
              <a:rPr lang="es-AR" altLang="es-AR" dirty="0"/>
              <a:t>Por ejemplo, si deseas reproducir música, pero solo mientras se ejecute tu actividad, puedes crear un subproceso en </a:t>
            </a:r>
            <a:r>
              <a:rPr lang="es-AR" altLang="es-AR" dirty="0" err="1">
                <a:hlinkClick r:id="rId2"/>
              </a:rPr>
              <a:t>onCreate</a:t>
            </a:r>
            <a:r>
              <a:rPr lang="es-AR" altLang="es-AR" dirty="0">
                <a:hlinkClick r:id="rId2"/>
              </a:rPr>
              <a:t>()</a:t>
            </a:r>
            <a:r>
              <a:rPr lang="es-AR" altLang="es-AR" dirty="0"/>
              <a:t>, comenzar a ejecutarlo en </a:t>
            </a:r>
            <a:r>
              <a:rPr lang="es-AR" altLang="es-AR" dirty="0" err="1">
                <a:hlinkClick r:id="rId3"/>
              </a:rPr>
              <a:t>onStart</a:t>
            </a:r>
            <a:r>
              <a:rPr lang="es-AR" altLang="es-AR" dirty="0">
                <a:hlinkClick r:id="rId3"/>
              </a:rPr>
              <a:t>()</a:t>
            </a:r>
            <a:r>
              <a:rPr lang="es-AR" altLang="es-AR" dirty="0"/>
              <a:t> y luego detenerlo en </a:t>
            </a:r>
            <a:r>
              <a:rPr lang="es-AR" altLang="es-AR" dirty="0" err="1">
                <a:hlinkClick r:id="rId4"/>
              </a:rPr>
              <a:t>onStop</a:t>
            </a:r>
            <a:r>
              <a:rPr lang="es-AR" altLang="es-AR" dirty="0">
                <a:hlinkClick r:id="rId4"/>
              </a:rPr>
              <a:t>()</a:t>
            </a:r>
            <a:r>
              <a:rPr lang="es-AR" altLang="es-AR" dirty="0"/>
              <a:t>. También considera la posibilidad de utilizar </a:t>
            </a:r>
            <a:r>
              <a:rPr lang="es-AR" altLang="es-AR" dirty="0" err="1">
                <a:hlinkClick r:id="rId5"/>
              </a:rPr>
              <a:t>AsyncTask</a:t>
            </a:r>
            <a:r>
              <a:rPr lang="es-AR" altLang="es-AR" dirty="0"/>
              <a:t> o </a:t>
            </a:r>
            <a:r>
              <a:rPr lang="es-AR" altLang="es-AR" dirty="0" err="1">
                <a:hlinkClick r:id="rId6"/>
              </a:rPr>
              <a:t>HandlerThread</a:t>
            </a:r>
            <a:r>
              <a:rPr lang="es-AR" altLang="es-AR" dirty="0"/>
              <a:t>, en lugar de la clase </a:t>
            </a:r>
            <a:r>
              <a:rPr lang="es-AR" altLang="es-AR" dirty="0">
                <a:hlinkClick r:id="rId7"/>
              </a:rPr>
              <a:t>Thread</a:t>
            </a:r>
            <a:r>
              <a:rPr lang="es-AR" altLang="es-AR" dirty="0"/>
              <a:t> tradicional.</a:t>
            </a:r>
            <a:endParaRPr lang="es-AR" dirty="0"/>
          </a:p>
        </p:txBody>
      </p:sp>
    </p:spTree>
    <p:extLst>
      <p:ext uri="{BB962C8B-B14F-4D97-AF65-F5344CB8AC3E}">
        <p14:creationId xmlns:p14="http://schemas.microsoft.com/office/powerpoint/2010/main" val="176221848"/>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p:cNvSpPr/>
          <p:nvPr/>
        </p:nvSpPr>
        <p:spPr>
          <a:xfrm>
            <a:off x="331542" y="1921806"/>
            <a:ext cx="6940061" cy="369332"/>
          </a:xfrm>
          <a:prstGeom prst="rect">
            <a:avLst/>
          </a:prstGeom>
        </p:spPr>
        <p:txBody>
          <a:bodyPr wrap="square">
            <a:spAutoFit/>
          </a:bodyPr>
          <a:lstStyle/>
          <a:p>
            <a:r>
              <a:rPr lang="es-AR" dirty="0"/>
              <a:t>https://developer.android.com/ndk/index.html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pic>
        <p:nvPicPr>
          <p:cNvPr id="5" name="Imagen 4"/>
          <p:cNvPicPr>
            <a:picLocks noChangeAspect="1"/>
          </p:cNvPicPr>
          <p:nvPr/>
        </p:nvPicPr>
        <p:blipFill>
          <a:blip r:embed="rId2"/>
          <a:stretch>
            <a:fillRect/>
          </a:stretch>
        </p:blipFill>
        <p:spPr>
          <a:xfrm>
            <a:off x="196726" y="2756755"/>
            <a:ext cx="8562975" cy="2047875"/>
          </a:xfrm>
          <a:prstGeom prst="rect">
            <a:avLst/>
          </a:prstGeom>
        </p:spPr>
      </p:pic>
      <p:sp>
        <p:nvSpPr>
          <p:cNvPr id="6" name="Rectángulo 5"/>
          <p:cNvSpPr/>
          <p:nvPr/>
        </p:nvSpPr>
        <p:spPr>
          <a:xfrm>
            <a:off x="325680" y="5380109"/>
            <a:ext cx="7364658" cy="369332"/>
          </a:xfrm>
          <a:prstGeom prst="rect">
            <a:avLst/>
          </a:prstGeom>
        </p:spPr>
        <p:txBody>
          <a:bodyPr wrap="square">
            <a:spAutoFit/>
          </a:bodyPr>
          <a:lstStyle/>
          <a:p>
            <a:r>
              <a:rPr lang="es-AR" dirty="0"/>
              <a:t>https://developer.android.com/ndk/samples/index.html</a:t>
            </a:r>
          </a:p>
        </p:txBody>
      </p:sp>
    </p:spTree>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ustomShape 2"/>
          <p:cNvSpPr/>
          <p:nvPr/>
        </p:nvSpPr>
        <p:spPr>
          <a:xfrm>
            <a:off x="756138" y="174032"/>
            <a:ext cx="7631723" cy="111184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ctr">
              <a:lnSpc>
                <a:spcPct val="90000"/>
              </a:lnSpc>
              <a:spcBef>
                <a:spcPct val="0"/>
              </a:spcBef>
              <a:spcAft>
                <a:spcPts val="600"/>
              </a:spcAft>
            </a:pPr>
            <a:r>
              <a:rPr lang="en-US" sz="3500" strike="noStrike" kern="1200">
                <a:solidFill>
                  <a:schemeClr val="tx1"/>
                </a:solidFill>
                <a:latin typeface="+mj-lt"/>
                <a:ea typeface="+mj-ea"/>
                <a:cs typeface="+mj-cs"/>
              </a:rPr>
              <a:t>NDK / Cross-Compilación</a:t>
            </a:r>
          </a:p>
        </p:txBody>
      </p:sp>
      <p:sp>
        <p:nvSpPr>
          <p:cNvPr id="4" name="Rectángulo 3"/>
          <p:cNvSpPr/>
          <p:nvPr/>
        </p:nvSpPr>
        <p:spPr>
          <a:xfrm>
            <a:off x="756138" y="1459907"/>
            <a:ext cx="7631722" cy="767904"/>
          </a:xfrm>
          <a:prstGeom prst="rect">
            <a:avLst/>
          </a:prstGeom>
        </p:spPr>
        <p:txBody>
          <a:bodyPr vert="horz" lIns="91440" tIns="45720" rIns="91440" bIns="45720" rtlCol="0" anchor="ctr">
            <a:normAutofit/>
          </a:bodyPr>
          <a:lstStyle/>
          <a:p>
            <a:pPr algn="ctr">
              <a:lnSpc>
                <a:spcPct val="90000"/>
              </a:lnSpc>
              <a:spcAft>
                <a:spcPts val="600"/>
              </a:spcAft>
            </a:pPr>
            <a:r>
              <a:rPr lang="en-US" sz="1600" dirty="0"/>
              <a:t>Para </a:t>
            </a:r>
            <a:r>
              <a:rPr lang="en-US" sz="1600" dirty="0" err="1"/>
              <a:t>compilar</a:t>
            </a:r>
            <a:r>
              <a:rPr lang="en-US" sz="1600" dirty="0"/>
              <a:t> </a:t>
            </a:r>
            <a:r>
              <a:rPr lang="en-US" sz="1600" dirty="0" err="1"/>
              <a:t>los</a:t>
            </a:r>
            <a:r>
              <a:rPr lang="en-US" sz="1600" dirty="0"/>
              <a:t> </a:t>
            </a:r>
            <a:r>
              <a:rPr lang="en-US" sz="1600" dirty="0" err="1"/>
              <a:t>binarios</a:t>
            </a:r>
            <a:r>
              <a:rPr lang="en-US" sz="1600" dirty="0"/>
              <a:t> para </a:t>
            </a:r>
            <a:r>
              <a:rPr lang="en-US" sz="1600" dirty="0" err="1"/>
              <a:t>otras</a:t>
            </a:r>
            <a:r>
              <a:rPr lang="en-US" sz="1600" dirty="0"/>
              <a:t> </a:t>
            </a:r>
            <a:r>
              <a:rPr lang="en-US" sz="1600" dirty="0" err="1"/>
              <a:t>plataformas</a:t>
            </a:r>
            <a:r>
              <a:rPr lang="en-US" sz="1600" dirty="0"/>
              <a:t> </a:t>
            </a:r>
            <a:r>
              <a:rPr lang="en-US" sz="1600" dirty="0" err="1"/>
              <a:t>necesitamos</a:t>
            </a:r>
            <a:r>
              <a:rPr lang="en-US" sz="1600" dirty="0"/>
              <a:t> un conjunto de </a:t>
            </a:r>
            <a:r>
              <a:rPr lang="en-US" sz="1600" dirty="0" err="1"/>
              <a:t>herramientas</a:t>
            </a:r>
            <a:r>
              <a:rPr lang="en-US" sz="1600" dirty="0"/>
              <a:t> que </a:t>
            </a:r>
            <a:r>
              <a:rPr lang="en-US" sz="1600" dirty="0" err="1"/>
              <a:t>nos</a:t>
            </a:r>
            <a:r>
              <a:rPr lang="en-US" sz="1600" dirty="0"/>
              <a:t> </a:t>
            </a:r>
            <a:r>
              <a:rPr lang="en-US" sz="1600" dirty="0" err="1"/>
              <a:t>permiten</a:t>
            </a:r>
            <a:r>
              <a:rPr lang="en-US" sz="1600" dirty="0"/>
              <a:t> </a:t>
            </a:r>
            <a:r>
              <a:rPr lang="en-US" sz="1600" dirty="0" err="1"/>
              <a:t>reconstruir</a:t>
            </a:r>
            <a:r>
              <a:rPr lang="en-US" sz="1600" dirty="0"/>
              <a:t> </a:t>
            </a:r>
            <a:r>
              <a:rPr lang="en-US" sz="1600" dirty="0" err="1"/>
              <a:t>el</a:t>
            </a:r>
            <a:r>
              <a:rPr lang="en-US" sz="1600" dirty="0"/>
              <a:t> </a:t>
            </a:r>
            <a:r>
              <a:rPr lang="en-US" sz="1600" dirty="0" err="1"/>
              <a:t>entorno</a:t>
            </a:r>
            <a:r>
              <a:rPr lang="en-US" sz="1600" dirty="0"/>
              <a:t> </a:t>
            </a:r>
            <a:r>
              <a:rPr lang="en-US" sz="1600" dirty="0" err="1"/>
              <a:t>destino</a:t>
            </a:r>
            <a:r>
              <a:rPr lang="en-US" sz="1600" dirty="0"/>
              <a:t> </a:t>
            </a:r>
            <a:r>
              <a:rPr lang="en-US" sz="1600" dirty="0" err="1"/>
              <a:t>en</a:t>
            </a:r>
            <a:r>
              <a:rPr lang="en-US" sz="1600" dirty="0"/>
              <a:t> la </a:t>
            </a:r>
            <a:r>
              <a:rPr lang="en-US" sz="1600" dirty="0" err="1"/>
              <a:t>maquina</a:t>
            </a:r>
            <a:r>
              <a:rPr lang="en-US" sz="1600" dirty="0"/>
              <a:t> </a:t>
            </a:r>
            <a:r>
              <a:rPr lang="en-US" sz="1600" dirty="0" err="1"/>
              <a:t>donde</a:t>
            </a:r>
            <a:r>
              <a:rPr lang="en-US" sz="1600" dirty="0"/>
              <a:t> </a:t>
            </a:r>
            <a:r>
              <a:rPr lang="en-US" sz="1600" dirty="0" err="1"/>
              <a:t>realizamos</a:t>
            </a:r>
            <a:r>
              <a:rPr lang="en-US" sz="1600" dirty="0"/>
              <a:t> la </a:t>
            </a:r>
            <a:r>
              <a:rPr lang="en-US" sz="1600" dirty="0" err="1"/>
              <a:t>compilación</a:t>
            </a:r>
            <a:r>
              <a:rPr lang="en-US" sz="1600" dirty="0"/>
              <a:t> …</a:t>
            </a:r>
          </a:p>
        </p:txBody>
      </p:sp>
      <p:pic>
        <p:nvPicPr>
          <p:cNvPr id="2" name="Imagen 1"/>
          <p:cNvPicPr>
            <a:picLocks noChangeAspect="1"/>
          </p:cNvPicPr>
          <p:nvPr/>
        </p:nvPicPr>
        <p:blipFill>
          <a:blip r:embed="rId2"/>
          <a:stretch>
            <a:fillRect/>
          </a:stretch>
        </p:blipFill>
        <p:spPr>
          <a:xfrm>
            <a:off x="925421" y="2405149"/>
            <a:ext cx="7288583" cy="389939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52475" y="2660404"/>
            <a:ext cx="7770202" cy="2662655"/>
          </a:xfrm>
          <a:prstGeom prst="rect">
            <a:avLst/>
          </a:prstGeom>
        </p:spPr>
      </p:pic>
      <p:sp>
        <p:nvSpPr>
          <p:cNvPr id="3" name="Rectángulo 2"/>
          <p:cNvSpPr/>
          <p:nvPr/>
        </p:nvSpPr>
        <p:spPr>
          <a:xfrm>
            <a:off x="710345" y="5985413"/>
            <a:ext cx="7854462" cy="369332"/>
          </a:xfrm>
          <a:prstGeom prst="rect">
            <a:avLst/>
          </a:prstGeom>
        </p:spPr>
        <p:txBody>
          <a:bodyPr wrap="square">
            <a:spAutoFit/>
          </a:bodyPr>
          <a:lstStyle/>
          <a:p>
            <a:r>
              <a:rPr lang="es-AR" dirty="0"/>
              <a:t>https://developer.android.com/ndk/guides/arch.html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sp>
        <p:nvSpPr>
          <p:cNvPr id="5" name="Rectángulo 4"/>
          <p:cNvSpPr/>
          <p:nvPr/>
        </p:nvSpPr>
        <p:spPr>
          <a:xfrm>
            <a:off x="785446" y="1628718"/>
            <a:ext cx="7854462" cy="369332"/>
          </a:xfrm>
          <a:prstGeom prst="rect">
            <a:avLst/>
          </a:prstGeom>
        </p:spPr>
        <p:txBody>
          <a:bodyPr wrap="square">
            <a:spAutoFit/>
          </a:bodyPr>
          <a:lstStyle/>
          <a:p>
            <a:r>
              <a:rPr lang="es-AR" dirty="0"/>
              <a:t>Este conjunto de herramientas es provisto por el NDK de Android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4775595" y="728664"/>
            <a:ext cx="3738610" cy="3157080"/>
          </a:xfrm>
          <a:prstGeom prst="rect">
            <a:avLst/>
          </a:prstGeom>
          <a:noFill/>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4500" strike="noStrike">
                <a:latin typeface="+mj-lt"/>
                <a:ea typeface="+mj-ea"/>
                <a:cs typeface="+mj-cs"/>
              </a:rPr>
              <a:t>Consola - ADB</a:t>
            </a:r>
          </a:p>
        </p:txBody>
      </p:sp>
      <p:pic>
        <p:nvPicPr>
          <p:cNvPr id="10" name="Imagen 9">
            <a:extLst>
              <a:ext uri="{FF2B5EF4-FFF2-40B4-BE49-F238E27FC236}">
                <a16:creationId xmlns:a16="http://schemas.microsoft.com/office/drawing/2014/main" id="{5F0DB1C6-7C0B-48B1-9DB6-0A7BC7D5D233}"/>
              </a:ext>
            </a:extLst>
          </p:cNvPr>
          <p:cNvPicPr>
            <a:picLocks noChangeAspect="1"/>
          </p:cNvPicPr>
          <p:nvPr/>
        </p:nvPicPr>
        <p:blipFill rotWithShape="1">
          <a:blip r:embed="rId2"/>
          <a:srcRect r="4470"/>
          <a:stretch/>
        </p:blipFill>
        <p:spPr>
          <a:xfrm>
            <a:off x="20" y="10"/>
            <a:ext cx="4504114" cy="6857990"/>
          </a:xfrm>
          <a:prstGeom prst="rect">
            <a:avLst/>
          </a:prstGeom>
        </p:spPr>
      </p:pic>
    </p:spTree>
    <p:extLst>
      <p:ext uri="{BB962C8B-B14F-4D97-AF65-F5344CB8AC3E}">
        <p14:creationId xmlns:p14="http://schemas.microsoft.com/office/powerpoint/2010/main" val="42519472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8" name="Picture 17">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0" name="Picture 19">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2" name="Rectangle 21">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6" name="Rectangle 2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30" name="Picture 2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32" name="Rectangle 3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0" y="753228"/>
            <a:ext cx="7210396"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3600" strike="noStrike">
                <a:solidFill>
                  <a:srgbClr val="FFFFFF"/>
                </a:solidFill>
                <a:latin typeface="+mj-lt"/>
                <a:ea typeface="+mj-ea"/>
                <a:cs typeface="+mj-cs"/>
              </a:rPr>
              <a:t>Consola - ADB</a:t>
            </a:r>
          </a:p>
        </p:txBody>
      </p:sp>
      <p:pic>
        <p:nvPicPr>
          <p:cNvPr id="34" name="Picture 3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36" name="Rectangle 3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8" name="Picture 3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40" name="Rectangle 3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ángulo 4"/>
          <p:cNvSpPr/>
          <p:nvPr/>
        </p:nvSpPr>
        <p:spPr>
          <a:xfrm>
            <a:off x="510241" y="2437831"/>
            <a:ext cx="6835517" cy="315030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1700">
                <a:solidFill>
                  <a:srgbClr val="FFFFFF"/>
                </a:solidFill>
              </a:rPr>
              <a:t>Android Debug Bridge (ADB) es una herramienta de líneas de comandos versátil que te permite comunicarte con una instancia de un emulador o un dispositivo Android conectado. </a:t>
            </a:r>
          </a:p>
          <a:p>
            <a:pPr indent="-228600" defTabSz="914400">
              <a:lnSpc>
                <a:spcPct val="90000"/>
              </a:lnSpc>
              <a:spcAft>
                <a:spcPts val="600"/>
              </a:spcAft>
              <a:buFont typeface="Arial" panose="020B0604020202020204" pitchFamily="34" charset="0"/>
              <a:buChar char="•"/>
            </a:pPr>
            <a:endParaRPr lang="en-US" sz="1700">
              <a:solidFill>
                <a:srgbClr val="FFFFFF"/>
              </a:solidFill>
            </a:endParaRPr>
          </a:p>
          <a:p>
            <a:pPr indent="-228600" defTabSz="914400">
              <a:lnSpc>
                <a:spcPct val="90000"/>
              </a:lnSpc>
              <a:spcAft>
                <a:spcPts val="600"/>
              </a:spcAft>
              <a:buFont typeface="Arial" panose="020B0604020202020204" pitchFamily="34" charset="0"/>
              <a:buChar char="•"/>
            </a:pPr>
            <a:r>
              <a:rPr lang="en-US" sz="1700">
                <a:solidFill>
                  <a:srgbClr val="FFFFFF"/>
                </a:solidFill>
              </a:rPr>
              <a:t>Esta herramienta proporciona diferentes acciones en dispositivos, como la instalación y la depuración de apps, y proporciona acceso a un shell Unix que puedes usar para ejecutar varios comandos en un emulador o un dispositivo conectado.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a:t>
            </a:r>
            <a:r>
              <a:rPr lang="es-AR" dirty="0" err="1">
                <a:solidFill>
                  <a:schemeClr val="accent3">
                    <a:lumMod val="60000"/>
                    <a:lumOff val="40000"/>
                  </a:schemeClr>
                </a:solidFill>
              </a:rPr>
              <a:t>cat</a:t>
            </a:r>
            <a:r>
              <a:rPr lang="es-AR" dirty="0">
                <a:solidFill>
                  <a:schemeClr val="accent3">
                    <a:lumMod val="60000"/>
                    <a:lumOff val="40000"/>
                  </a:schemeClr>
                </a:solidFill>
              </a:rPr>
              <a:t> /</a:t>
            </a:r>
            <a:r>
              <a:rPr lang="es-AR" dirty="0" err="1">
                <a:solidFill>
                  <a:schemeClr val="accent3">
                    <a:lumMod val="60000"/>
                    <a:lumOff val="40000"/>
                  </a:schemeClr>
                </a:solidFill>
              </a:rPr>
              <a:t>proc</a:t>
            </a:r>
            <a:r>
              <a:rPr lang="es-AR" dirty="0">
                <a:solidFill>
                  <a:schemeClr val="accent3">
                    <a:lumMod val="60000"/>
                    <a:lumOff val="40000"/>
                  </a:schemeClr>
                </a:solidFill>
              </a:rPr>
              <a:t>/</a:t>
            </a:r>
            <a:r>
              <a:rPr lang="es-AR" dirty="0" err="1">
                <a:solidFill>
                  <a:schemeClr val="accent3">
                    <a:lumMod val="60000"/>
                    <a:lumOff val="40000"/>
                  </a:schemeClr>
                </a:solidFill>
              </a:rPr>
              <a:t>cpuinfo</a:t>
            </a:r>
            <a:endParaRPr lang="es-AR" dirty="0">
              <a:solidFill>
                <a:schemeClr val="accent3">
                  <a:lumMod val="60000"/>
                  <a:lumOff val="40000"/>
                </a:schemeClr>
              </a:solidFill>
            </a:endParaRPr>
          </a:p>
        </p:txBody>
      </p:sp>
      <p:sp>
        <p:nvSpPr>
          <p:cNvPr id="11" name="Rectángulo 10"/>
          <p:cNvSpPr/>
          <p:nvPr/>
        </p:nvSpPr>
        <p:spPr>
          <a:xfrm>
            <a:off x="291628" y="6108125"/>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4" name="Imagen 3">
            <a:extLst>
              <a:ext uri="{FF2B5EF4-FFF2-40B4-BE49-F238E27FC236}">
                <a16:creationId xmlns:a16="http://schemas.microsoft.com/office/drawing/2014/main" id="{0BE6EA4D-7722-4CDB-9049-C2AE3BC39432}"/>
              </a:ext>
            </a:extLst>
          </p:cNvPr>
          <p:cNvPicPr>
            <a:picLocks noChangeAspect="1"/>
          </p:cNvPicPr>
          <p:nvPr/>
        </p:nvPicPr>
        <p:blipFill>
          <a:blip r:embed="rId3"/>
          <a:stretch>
            <a:fillRect/>
          </a:stretch>
        </p:blipFill>
        <p:spPr>
          <a:xfrm>
            <a:off x="1852612" y="2399375"/>
            <a:ext cx="5133975" cy="3390900"/>
          </a:xfrm>
          <a:prstGeom prst="rect">
            <a:avLst/>
          </a:prstGeom>
        </p:spPr>
      </p:pic>
    </p:spTree>
    <p:extLst>
      <p:ext uri="{BB962C8B-B14F-4D97-AF65-F5344CB8AC3E}">
        <p14:creationId xmlns:p14="http://schemas.microsoft.com/office/powerpoint/2010/main" val="2435792331"/>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369332"/>
          </a:xfrm>
          <a:prstGeom prst="rect">
            <a:avLst/>
          </a:prstGeom>
        </p:spPr>
        <p:txBody>
          <a:bodyPr wrap="square">
            <a:spAutoFit/>
          </a:bodyPr>
          <a:lstStyle/>
          <a:p>
            <a:pPr algn="ctr"/>
            <a:r>
              <a:rPr lang="es-AR" dirty="0"/>
              <a:t>(host)$ </a:t>
            </a:r>
            <a:r>
              <a:rPr lang="es-AR" dirty="0" err="1"/>
              <a:t>cat</a:t>
            </a:r>
            <a:r>
              <a:rPr lang="es-AR" dirty="0"/>
              <a:t> /</a:t>
            </a:r>
            <a:r>
              <a:rPr lang="es-AR" dirty="0" err="1"/>
              <a:t>proc</a:t>
            </a:r>
            <a:r>
              <a:rPr lang="es-AR" dirty="0"/>
              <a:t>/</a:t>
            </a:r>
            <a:r>
              <a:rPr lang="es-AR" dirty="0" err="1"/>
              <a:t>cpuinfo</a:t>
            </a:r>
            <a:endParaRPr lang="es-AR" dirty="0"/>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CCE5FCD1-C97A-4F96-AF4E-8762B18A5D34}"/>
              </a:ext>
            </a:extLst>
          </p:cNvPr>
          <p:cNvPicPr>
            <a:picLocks noChangeAspect="1"/>
          </p:cNvPicPr>
          <p:nvPr/>
        </p:nvPicPr>
        <p:blipFill>
          <a:blip r:embed="rId3"/>
          <a:stretch>
            <a:fillRect/>
          </a:stretch>
        </p:blipFill>
        <p:spPr>
          <a:xfrm>
            <a:off x="867745" y="2092882"/>
            <a:ext cx="7275827" cy="4001287"/>
          </a:xfrm>
          <a:prstGeom prst="rect">
            <a:avLst/>
          </a:prstGeom>
        </p:spPr>
      </p:pic>
    </p:spTree>
    <p:extLst>
      <p:ext uri="{BB962C8B-B14F-4D97-AF65-F5344CB8AC3E}">
        <p14:creationId xmlns:p14="http://schemas.microsoft.com/office/powerpoint/2010/main" val="501557631"/>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top</a:t>
            </a:r>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5F50A5F3-26E6-4706-B83F-A8633A091DC7}"/>
              </a:ext>
            </a:extLst>
          </p:cNvPr>
          <p:cNvPicPr>
            <a:picLocks noChangeAspect="1"/>
          </p:cNvPicPr>
          <p:nvPr/>
        </p:nvPicPr>
        <p:blipFill>
          <a:blip r:embed="rId3"/>
          <a:stretch>
            <a:fillRect/>
          </a:stretch>
        </p:blipFill>
        <p:spPr>
          <a:xfrm>
            <a:off x="1056820" y="2155437"/>
            <a:ext cx="6725560" cy="4153177"/>
          </a:xfrm>
          <a:prstGeom prst="rect">
            <a:avLst/>
          </a:prstGeom>
        </p:spPr>
      </p:pic>
    </p:spTree>
    <p:extLst>
      <p:ext uri="{BB962C8B-B14F-4D97-AF65-F5344CB8AC3E}">
        <p14:creationId xmlns:p14="http://schemas.microsoft.com/office/powerpoint/2010/main" val="3755019771"/>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091147"/>
            <a:ext cx="8440616" cy="369332"/>
          </a:xfrm>
          <a:prstGeom prst="rect">
            <a:avLst/>
          </a:prstGeom>
        </p:spPr>
        <p:txBody>
          <a:bodyPr wrap="square">
            <a:spAutoFit/>
          </a:bodyPr>
          <a:lstStyle/>
          <a:p>
            <a:pPr algn="ctr"/>
            <a:r>
              <a:rPr lang="es-AR" dirty="0"/>
              <a:t>(host)$ </a:t>
            </a:r>
            <a:r>
              <a:rPr lang="es-AR" dirty="0" err="1"/>
              <a:t>sh</a:t>
            </a:r>
            <a:r>
              <a:rPr lang="es-AR" dirty="0"/>
              <a:t> script_consulta_apps.sh</a:t>
            </a:r>
          </a:p>
        </p:txBody>
      </p:sp>
      <p:pic>
        <p:nvPicPr>
          <p:cNvPr id="4" name="Imagen 3">
            <a:extLst>
              <a:ext uri="{FF2B5EF4-FFF2-40B4-BE49-F238E27FC236}">
                <a16:creationId xmlns:a16="http://schemas.microsoft.com/office/drawing/2014/main" id="{54E2A9F4-72EE-4433-B2A6-84A46FB8A759}"/>
              </a:ext>
            </a:extLst>
          </p:cNvPr>
          <p:cNvPicPr>
            <a:picLocks noChangeAspect="1"/>
          </p:cNvPicPr>
          <p:nvPr/>
        </p:nvPicPr>
        <p:blipFill>
          <a:blip r:embed="rId2"/>
          <a:stretch>
            <a:fillRect/>
          </a:stretch>
        </p:blipFill>
        <p:spPr>
          <a:xfrm>
            <a:off x="2020765" y="1460479"/>
            <a:ext cx="4438650" cy="2486025"/>
          </a:xfrm>
          <a:prstGeom prst="rect">
            <a:avLst/>
          </a:prstGeom>
        </p:spPr>
      </p:pic>
      <p:pic>
        <p:nvPicPr>
          <p:cNvPr id="8" name="Imagen 7">
            <a:extLst>
              <a:ext uri="{FF2B5EF4-FFF2-40B4-BE49-F238E27FC236}">
                <a16:creationId xmlns:a16="http://schemas.microsoft.com/office/drawing/2014/main" id="{D3C1E073-F7AB-466F-9CB2-9F9995F5E83B}"/>
              </a:ext>
            </a:extLst>
          </p:cNvPr>
          <p:cNvPicPr>
            <a:picLocks noChangeAspect="1"/>
          </p:cNvPicPr>
          <p:nvPr/>
        </p:nvPicPr>
        <p:blipFill>
          <a:blip r:embed="rId3"/>
          <a:stretch>
            <a:fillRect/>
          </a:stretch>
        </p:blipFill>
        <p:spPr>
          <a:xfrm>
            <a:off x="517023" y="4062937"/>
            <a:ext cx="8122885" cy="2716134"/>
          </a:xfrm>
          <a:prstGeom prst="rect">
            <a:avLst/>
          </a:prstGeom>
        </p:spPr>
      </p:pic>
    </p:spTree>
    <p:extLst>
      <p:ext uri="{BB962C8B-B14F-4D97-AF65-F5344CB8AC3E}">
        <p14:creationId xmlns:p14="http://schemas.microsoft.com/office/powerpoint/2010/main" val="3724711474"/>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(1)</a:t>
            </a:r>
          </a:p>
        </p:txBody>
      </p:sp>
      <p:pic>
        <p:nvPicPr>
          <p:cNvPr id="4" name="Imagen 3">
            <a:extLst>
              <a:ext uri="{FF2B5EF4-FFF2-40B4-BE49-F238E27FC236}">
                <a16:creationId xmlns:a16="http://schemas.microsoft.com/office/drawing/2014/main" id="{470E52B9-DC2B-4CD7-A287-0AEB3576A254}"/>
              </a:ext>
            </a:extLst>
          </p:cNvPr>
          <p:cNvPicPr>
            <a:picLocks noChangeAspect="1"/>
          </p:cNvPicPr>
          <p:nvPr/>
        </p:nvPicPr>
        <p:blipFill>
          <a:blip r:embed="rId6"/>
          <a:stretch>
            <a:fillRect/>
          </a:stretch>
        </p:blipFill>
        <p:spPr>
          <a:xfrm>
            <a:off x="5000523" y="640080"/>
            <a:ext cx="2621584"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585858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(2)</a:t>
            </a:r>
          </a:p>
        </p:txBody>
      </p:sp>
      <p:pic>
        <p:nvPicPr>
          <p:cNvPr id="5" name="Imagen 4">
            <a:extLst>
              <a:ext uri="{FF2B5EF4-FFF2-40B4-BE49-F238E27FC236}">
                <a16:creationId xmlns:a16="http://schemas.microsoft.com/office/drawing/2014/main" id="{A08A76B8-D461-4509-BEE5-47882005CE7C}"/>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3904885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(3)</a:t>
            </a:r>
          </a:p>
        </p:txBody>
      </p:sp>
      <p:pic>
        <p:nvPicPr>
          <p:cNvPr id="4" name="Imagen 3">
            <a:extLst>
              <a:ext uri="{FF2B5EF4-FFF2-40B4-BE49-F238E27FC236}">
                <a16:creationId xmlns:a16="http://schemas.microsoft.com/office/drawing/2014/main" id="{003111A7-BDB3-4484-A259-8534DFEBE635}"/>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6962069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(4)</a:t>
            </a:r>
          </a:p>
        </p:txBody>
      </p:sp>
      <p:pic>
        <p:nvPicPr>
          <p:cNvPr id="3" name="Imagen 2">
            <a:extLst>
              <a:ext uri="{FF2B5EF4-FFF2-40B4-BE49-F238E27FC236}">
                <a16:creationId xmlns:a16="http://schemas.microsoft.com/office/drawing/2014/main" id="{4573407F-15F0-499C-A492-C5B5E4C91CC8}"/>
              </a:ext>
            </a:extLst>
          </p:cNvPr>
          <p:cNvPicPr>
            <a:picLocks noChangeAspect="1"/>
          </p:cNvPicPr>
          <p:nvPr/>
        </p:nvPicPr>
        <p:blipFill>
          <a:blip r:embed="rId6"/>
          <a:stretch>
            <a:fillRect/>
          </a:stretch>
        </p:blipFill>
        <p:spPr>
          <a:xfrm>
            <a:off x="5014467" y="640080"/>
            <a:ext cx="2593695"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6013123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(5)</a:t>
            </a:r>
          </a:p>
        </p:txBody>
      </p:sp>
      <p:pic>
        <p:nvPicPr>
          <p:cNvPr id="3" name="Imagen 2">
            <a:extLst>
              <a:ext uri="{FF2B5EF4-FFF2-40B4-BE49-F238E27FC236}">
                <a16:creationId xmlns:a16="http://schemas.microsoft.com/office/drawing/2014/main" id="{86E440E0-AF93-437C-8D77-846FA0D977EE}"/>
              </a:ext>
            </a:extLst>
          </p:cNvPr>
          <p:cNvPicPr>
            <a:picLocks noChangeAspect="1"/>
          </p:cNvPicPr>
          <p:nvPr/>
        </p:nvPicPr>
        <p:blipFill>
          <a:blip r:embed="rId6"/>
          <a:stretch>
            <a:fillRect/>
          </a:stretch>
        </p:blipFill>
        <p:spPr>
          <a:xfrm>
            <a:off x="4972634" y="640080"/>
            <a:ext cx="2677362"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097937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(6)</a:t>
            </a:r>
          </a:p>
        </p:txBody>
      </p:sp>
      <p:pic>
        <p:nvPicPr>
          <p:cNvPr id="4" name="Imagen 3">
            <a:extLst>
              <a:ext uri="{FF2B5EF4-FFF2-40B4-BE49-F238E27FC236}">
                <a16:creationId xmlns:a16="http://schemas.microsoft.com/office/drawing/2014/main" id="{8090A4FC-17AD-469F-8036-8BDC08F8895A}"/>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8932891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(7)</a:t>
            </a:r>
          </a:p>
        </p:txBody>
      </p:sp>
      <p:pic>
        <p:nvPicPr>
          <p:cNvPr id="3" name="Imagen 2">
            <a:extLst>
              <a:ext uri="{FF2B5EF4-FFF2-40B4-BE49-F238E27FC236}">
                <a16:creationId xmlns:a16="http://schemas.microsoft.com/office/drawing/2014/main" id="{44E46668-1001-4475-822F-82509A10BA8F}"/>
              </a:ext>
            </a:extLst>
          </p:cNvPr>
          <p:cNvPicPr>
            <a:picLocks noChangeAspect="1"/>
          </p:cNvPicPr>
          <p:nvPr/>
        </p:nvPicPr>
        <p:blipFill>
          <a:blip r:embed="rId6"/>
          <a:stretch>
            <a:fillRect/>
          </a:stretch>
        </p:blipFill>
        <p:spPr>
          <a:xfrm>
            <a:off x="4986578" y="640080"/>
            <a:ext cx="2649474"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99135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(8)</a:t>
            </a:r>
          </a:p>
        </p:txBody>
      </p:sp>
      <p:pic>
        <p:nvPicPr>
          <p:cNvPr id="5" name="Imagen 4">
            <a:extLst>
              <a:ext uri="{FF2B5EF4-FFF2-40B4-BE49-F238E27FC236}">
                <a16:creationId xmlns:a16="http://schemas.microsoft.com/office/drawing/2014/main" id="{7E24A07C-981B-4422-BA29-D98425172613}"/>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5287904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3" name="CustomShape 1"/>
          <p:cNvSpPr/>
          <p:nvPr/>
        </p:nvSpPr>
        <p:spPr>
          <a:xfrm>
            <a:off x="458280" y="769278"/>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¿Preguntas?</a:t>
            </a:r>
          </a:p>
          <a:p>
            <a:pPr>
              <a:lnSpc>
                <a:spcPct val="100000"/>
              </a:lnSpc>
              <a:buSzPct val="85000"/>
              <a:buFont typeface="Wingdings 2" charset="2"/>
              <a:buChar char=""/>
            </a:pPr>
            <a:r>
              <a:rPr lang="es-AR" sz="3200" strike="noStrike" dirty="0">
                <a:solidFill>
                  <a:srgbClr val="FFFFFF"/>
                </a:solidFill>
                <a:latin typeface="Constantia"/>
                <a:ea typeface="DejaVu Sans"/>
              </a:rPr>
              <a:t>¿Preguntas?</a:t>
            </a:r>
          </a:p>
          <a:p>
            <a:pPr>
              <a:lnSpc>
                <a:spcPct val="100000"/>
              </a:lnSpc>
              <a:buSzPct val="85000"/>
              <a:buFont typeface="Wingdings 2" charset="2"/>
              <a:buChar char=""/>
            </a:pPr>
            <a:r>
              <a:rPr lang="es-AR" sz="4000" strike="noStrike" dirty="0">
                <a:solidFill>
                  <a:srgbClr val="FFFFFF"/>
                </a:solidFill>
                <a:latin typeface="Constantia"/>
                <a:ea typeface="DejaVu Sans"/>
              </a:rPr>
              <a:t>¿Preguntas?</a:t>
            </a:r>
          </a:p>
          <a:p>
            <a:pPr>
              <a:lnSpc>
                <a:spcPct val="100000"/>
              </a:lnSpc>
              <a:buSzPct val="85000"/>
              <a:buFont typeface="Wingdings 2" charset="2"/>
              <a:buChar char=""/>
            </a:pPr>
            <a:r>
              <a:rPr lang="es-AR" sz="4800" strike="noStrike" dirty="0">
                <a:solidFill>
                  <a:srgbClr val="FFFFFF"/>
                </a:solidFill>
                <a:latin typeface="Constantia"/>
                <a:ea typeface="DejaVu Sans"/>
              </a:rPr>
              <a:t>¿Preguntas?</a:t>
            </a:r>
          </a:p>
          <a:p>
            <a:pPr>
              <a:lnSpc>
                <a:spcPct val="100000"/>
              </a:lnSpc>
              <a:buSzPct val="85000"/>
              <a:buFont typeface="Wingdings 2" charset="2"/>
              <a:buChar char=""/>
            </a:pPr>
            <a:r>
              <a:rPr lang="es-AR" sz="7800" strike="noStrike" dirty="0">
                <a:solidFill>
                  <a:srgbClr val="FFFFFF"/>
                </a:solidFill>
                <a:latin typeface="Constantia"/>
                <a:ea typeface="DejaVu Sans"/>
              </a:rPr>
              <a:t>¿Preguntas?</a:t>
            </a:r>
          </a:p>
          <a:p>
            <a:pPr>
              <a:lnSpc>
                <a:spcPct val="100000"/>
              </a:lnSpc>
              <a:buSzPct val="85000"/>
              <a:buFont typeface="Wingdings 2" charset="2"/>
              <a:buChar char=""/>
            </a:pPr>
            <a:r>
              <a:rPr lang="es-AR" sz="12400" strike="noStrike" dirty="0">
                <a:solidFill>
                  <a:srgbClr val="FFFFFF"/>
                </a:solidFill>
                <a:latin typeface="Constantia"/>
                <a:ea typeface="DejaVu Sans"/>
              </a:rPr>
              <a:t>¿</a:t>
            </a:r>
            <a:r>
              <a:rPr lang="es-AR" sz="10300" strike="noStrike" dirty="0">
                <a:solidFill>
                  <a:srgbClr val="FFFFFF"/>
                </a:solidFill>
                <a:latin typeface="Constantia"/>
                <a:ea typeface="DejaVu Sans"/>
              </a:rPr>
              <a:t>Preguntas?</a:t>
            </a: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p:txBody>
      </p:sp>
    </p:spTree>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71" name="CustomShape 2"/>
          <p:cNvSpPr/>
          <p:nvPr/>
        </p:nvSpPr>
        <p:spPr>
          <a:xfrm>
            <a:off x="473202" y="630936"/>
            <a:ext cx="2699766" cy="14630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nSpc>
                <a:spcPct val="90000"/>
              </a:lnSpc>
              <a:spcBef>
                <a:spcPct val="0"/>
              </a:spcBef>
              <a:spcAft>
                <a:spcPts val="600"/>
              </a:spcAft>
            </a:pPr>
            <a:r>
              <a:rPr lang="en-US" sz="3300" strike="noStrike" kern="1200">
                <a:solidFill>
                  <a:srgbClr val="FFFFFF"/>
                </a:solidFill>
                <a:latin typeface="+mj-lt"/>
                <a:ea typeface="+mj-ea"/>
                <a:cs typeface="+mj-cs"/>
              </a:rPr>
              <a:t>Fin de la presentación</a:t>
            </a:r>
          </a:p>
        </p:txBody>
      </p:sp>
      <p:sp>
        <p:nvSpPr>
          <p:cNvPr id="270" name="CustomShape 1"/>
          <p:cNvSpPr/>
          <p:nvPr/>
        </p:nvSpPr>
        <p:spPr>
          <a:xfrm>
            <a:off x="1616169" y="2971800"/>
            <a:ext cx="5902518" cy="3278488"/>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defTabSz="649224">
              <a:spcAft>
                <a:spcPts val="600"/>
              </a:spcAft>
              <a:buSzPct val="85000"/>
              <a:buFont typeface="Wingdings 2" charset="2"/>
              <a:buChar char=""/>
            </a:pPr>
            <a:r>
              <a:rPr lang="es-AR" sz="1846" kern="1200">
                <a:solidFill>
                  <a:srgbClr val="FFFFFF"/>
                </a:solidFill>
                <a:latin typeface="Constantia"/>
                <a:ea typeface="+mn-ea"/>
                <a:cs typeface="+mn-cs"/>
              </a:rPr>
              <a:t>Ahora, accedemos a una consola, que es lo mas divertido!.</a:t>
            </a:r>
            <a:endParaRPr lang="es-AR" sz="2600" strike="noStrike">
              <a:solidFill>
                <a:srgbClr val="FFFFFF"/>
              </a:solidFill>
              <a:latin typeface="Constantia"/>
              <a:ea typeface="DejaVu Sans"/>
            </a:endParaRPr>
          </a:p>
        </p:txBody>
      </p:sp>
      <p:pic>
        <p:nvPicPr>
          <p:cNvPr id="272" name="Picture 2"/>
          <p:cNvPicPr/>
          <p:nvPr/>
        </p:nvPicPr>
        <p:blipFill>
          <a:blip r:embed="rId2"/>
          <a:stretch>
            <a:fillRect/>
          </a:stretch>
        </p:blipFill>
        <p:spPr>
          <a:xfrm>
            <a:off x="2915141" y="3762483"/>
            <a:ext cx="3304573" cy="2478107"/>
          </a:xfrm>
          <a:prstGeom prst="rect">
            <a:avLst/>
          </a:prstGeom>
          <a:ln>
            <a:noFill/>
          </a:ln>
        </p:spPr>
      </p:pic>
    </p:spTree>
  </p:cSld>
  <p:clrMapOvr>
    <a:masterClrMapping/>
  </p:clrMapOvr>
</p:sld>
</file>

<file path=ppt/theme/theme1.xml><?xml version="1.0" encoding="utf-8"?>
<a:theme xmlns:a="http://schemas.openxmlformats.org/drawingml/2006/main" name="Berlín">
  <a:themeElements>
    <a:clrScheme name="Berlí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TM04033917[[fn=Berlín]]</Template>
  <TotalTime>20379</TotalTime>
  <Words>3587</Words>
  <Application>Microsoft Office PowerPoint</Application>
  <PresentationFormat>Presentación en pantalla (4:3)</PresentationFormat>
  <Paragraphs>311</Paragraphs>
  <Slides>72</Slides>
  <Notes>17</Notes>
  <HiddenSlides>2</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72</vt:i4>
      </vt:variant>
    </vt:vector>
  </HeadingPairs>
  <TitlesOfParts>
    <vt:vector size="80" baseType="lpstr">
      <vt:lpstr>Arial</vt:lpstr>
      <vt:lpstr>Calibri</vt:lpstr>
      <vt:lpstr>Calibri (Cuerpo)</vt:lpstr>
      <vt:lpstr>Calibri Light</vt:lpstr>
      <vt:lpstr>Constantia</vt:lpstr>
      <vt:lpstr>Wingdings 2</vt:lpstr>
      <vt:lpstr>Wingdings 3</vt:lpstr>
      <vt:lpstr>Berlín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Componentes esenciales</vt:lpstr>
      <vt:lpstr>Componentes esenciales</vt:lpstr>
      <vt:lpstr>Definición inicial</vt:lpstr>
      <vt:lpstr>Android Manifest</vt:lpstr>
      <vt:lpstr>Activities</vt:lpstr>
      <vt:lpstr>Activities – Views</vt:lpstr>
      <vt:lpstr>Ciclo de vida de una Activity</vt:lpstr>
      <vt:lpstr>Presentación de PowerPoint</vt:lpstr>
      <vt:lpstr>Broadcast Receivers &amp; Broadcast Announcements</vt:lpstr>
      <vt:lpstr> Declaración en Manifest</vt:lpstr>
      <vt:lpstr> Declaración en Contexto</vt:lpstr>
      <vt:lpstr>Content Providers</vt:lpstr>
      <vt:lpstr>Content Providers</vt:lpstr>
      <vt:lpstr>Shared Preferences</vt:lpstr>
      <vt:lpstr>Shared Preferences</vt:lpstr>
      <vt:lpstr>Intents</vt:lpstr>
      <vt:lpstr>Inicio de componentes</vt:lpstr>
      <vt:lpstr>Finalización de componentes</vt:lpstr>
      <vt:lpstr>Presentación de PowerPoint</vt:lpstr>
      <vt:lpstr>Tareas en segundo plano</vt:lpstr>
      <vt:lpstr>Aplicaciones Principios Básicos</vt:lpstr>
      <vt:lpstr>Aplicaciones Principios Básicos</vt:lpstr>
      <vt:lpstr>Cuando se inicia una aplicación, el sistema crea un subproceso de ejecución, que se denomina "principal".   Este subproceso es muy importante porque está a cargo de distribuir eventos a los widgets correspondientes de la interfaz de usuario, incluidos los eventos de dibujo.  Por esto, el subproceso principal también se suele denominar subproceso de IU. Sin embargo, en circunstancias especiales, es posible que el subproceso principal de una app no sea el de la IU.   Para obtener más información, consulta Anotaciones de los subprocesos. </vt:lpstr>
      <vt:lpstr>El sistema NO crea un subproceso separado para cada instancia de un componente.   Se crean las instancias de todos los componentes en el mismo  subproceso de IU si no se especifica explícitamente, ósea si no se crea un nuevo thread  Por lo tanto, los métodos que responden a las devoluciones de llamada del sistema (los handlers) siempre se ejecutan en el subproceso de IU del proceso.  </vt:lpstr>
      <vt:lpstr>Específicamente, si todo sucede en el subproceso de IU, realizar operaciones prolongadas, como acceder a la red o consultar la base de datos, bloqueará toda la IU   Cuando se bloquea el subproceso de la UI, no se pueden distribuir los eventos, ni siquiera los de dibujo. Desde la perspectiva del usuario, la aplicación no responde. Aún peor, si se bloquea el subproceso de IU durante más de unos segundos (específicamente, unos 5), al usuario se le presenta el infame cuadro de diálogo "la aplicación no responde" (ANR).  Puede que el usuario decida salir de la aplicación y desinstalarla si no está contento.</vt:lpstr>
      <vt:lpstr>Debido al modelo de subproceso único descrito previamente, es fundamental para la capacidad de respuesta de la IU de la aplicación que no bloquees el subproceso de IU   Si tienes que realizar operaciones que no son inmediatas, debes asegurarte de hacerlo en subprocesos separados (subprocesos "en segundo plano" o "de trabajo")  Sin embargo, ten en cuenta que NO puedes actualizar la IU desde ningún otro subproceso que no sea el de la IU</vt:lpstr>
      <vt:lpstr>Ejecución en background</vt:lpstr>
      <vt:lpstr>Thread</vt:lpstr>
      <vt:lpstr>Asynctask</vt:lpstr>
      <vt:lpstr>Services</vt:lpstr>
      <vt:lpstr>Services</vt:lpstr>
      <vt:lpstr>Services</vt:lpstr>
      <vt:lpstr>Services</vt:lpstr>
      <vt:lpstr>Services</vt:lpstr>
      <vt:lpstr>Services / IntentServices</vt:lpstr>
      <vt:lpstr>Services / IntentServices</vt:lpstr>
      <vt:lpstr>IntentService</vt:lpstr>
      <vt:lpstr>JobIntentService</vt:lpstr>
      <vt:lpstr>Bound Service</vt:lpstr>
      <vt:lpstr>Presentación de PowerPoint</vt:lpstr>
      <vt:lpstr>Services / IntentServices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Sistemas Embebidos</dc:title>
  <dc:creator>Doenitz-HP</dc:creator>
  <cp:lastModifiedBy>Adagio, Matías Ezequiel</cp:lastModifiedBy>
  <cp:revision>396</cp:revision>
  <dcterms:created xsi:type="dcterms:W3CDTF">2018-05-16T23:59:05Z</dcterms:created>
  <dcterms:modified xsi:type="dcterms:W3CDTF">2023-09-19T20:27:40Z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Hewlett-Packard</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26</vt:i4>
  </property>
  <property fmtid="{D5CDD505-2E9C-101B-9397-08002B2CF9AE}" pid="13" name="KSOProductBuildVer">
    <vt:lpwstr>11274׋-10.1.0.5707</vt:lpwstr>
  </property>
  <property fmtid="{D5CDD505-2E9C-101B-9397-08002B2CF9AE}" pid="14" name="MSIP_Label_41b88ec2-a72b-4523-9e84-0458a1764731_Enabled">
    <vt:lpwstr>true</vt:lpwstr>
  </property>
  <property fmtid="{D5CDD505-2E9C-101B-9397-08002B2CF9AE}" pid="15" name="MSIP_Label_41b88ec2-a72b-4523-9e84-0458a1764731_SetDate">
    <vt:lpwstr>2022-05-08T20:36:33Z</vt:lpwstr>
  </property>
  <property fmtid="{D5CDD505-2E9C-101B-9397-08002B2CF9AE}" pid="16" name="MSIP_Label_41b88ec2-a72b-4523-9e84-0458a1764731_Method">
    <vt:lpwstr>Privileged</vt:lpwstr>
  </property>
  <property fmtid="{D5CDD505-2E9C-101B-9397-08002B2CF9AE}" pid="17" name="MSIP_Label_41b88ec2-a72b-4523-9e84-0458a1764731_Name">
    <vt:lpwstr>Public O365</vt:lpwstr>
  </property>
  <property fmtid="{D5CDD505-2E9C-101B-9397-08002B2CF9AE}" pid="18" name="MSIP_Label_41b88ec2-a72b-4523-9e84-0458a1764731_SiteId">
    <vt:lpwstr>35595a02-4d6d-44ac-99e1-f9ab4cd872db</vt:lpwstr>
  </property>
  <property fmtid="{D5CDD505-2E9C-101B-9397-08002B2CF9AE}" pid="19" name="MSIP_Label_41b88ec2-a72b-4523-9e84-0458a1764731_ActionId">
    <vt:lpwstr>b7c98da1-4705-4768-be25-cec7d832fcbd</vt:lpwstr>
  </property>
  <property fmtid="{D5CDD505-2E9C-101B-9397-08002B2CF9AE}" pid="20" name="MSIP_Label_41b88ec2-a72b-4523-9e84-0458a1764731_ContentBits">
    <vt:lpwstr>0</vt:lpwstr>
  </property>
</Properties>
</file>