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Lst>
  <p:notesMasterIdLst>
    <p:notesMasterId r:id="rId89"/>
  </p:notesMasterIdLst>
  <p:sldIdLst>
    <p:sldId id="256" r:id="rId3"/>
    <p:sldId id="257" r:id="rId4"/>
    <p:sldId id="258" r:id="rId5"/>
    <p:sldId id="261" r:id="rId6"/>
    <p:sldId id="343" r:id="rId7"/>
    <p:sldId id="260" r:id="rId8"/>
    <p:sldId id="347" r:id="rId9"/>
    <p:sldId id="346" r:id="rId10"/>
    <p:sldId id="348" r:id="rId11"/>
    <p:sldId id="400" r:id="rId12"/>
    <p:sldId id="393" r:id="rId13"/>
    <p:sldId id="394" r:id="rId14"/>
    <p:sldId id="401" r:id="rId15"/>
    <p:sldId id="315" r:id="rId16"/>
    <p:sldId id="316" r:id="rId17"/>
    <p:sldId id="334" r:id="rId18"/>
    <p:sldId id="335" r:id="rId19"/>
    <p:sldId id="358" r:id="rId20"/>
    <p:sldId id="364" r:id="rId21"/>
    <p:sldId id="337" r:id="rId22"/>
    <p:sldId id="372" r:id="rId23"/>
    <p:sldId id="373" r:id="rId24"/>
    <p:sldId id="338" r:id="rId25"/>
    <p:sldId id="374" r:id="rId26"/>
    <p:sldId id="398" r:id="rId27"/>
    <p:sldId id="399" r:id="rId28"/>
    <p:sldId id="339" r:id="rId29"/>
    <p:sldId id="340" r:id="rId30"/>
    <p:sldId id="341" r:id="rId31"/>
    <p:sldId id="371" r:id="rId32"/>
    <p:sldId id="265" r:id="rId33"/>
    <p:sldId id="266" r:id="rId34"/>
    <p:sldId id="267" r:id="rId35"/>
    <p:sldId id="279" r:id="rId36"/>
    <p:sldId id="281" r:id="rId37"/>
    <p:sldId id="282" r:id="rId38"/>
    <p:sldId id="283" r:id="rId39"/>
    <p:sldId id="284" r:id="rId40"/>
    <p:sldId id="285" r:id="rId41"/>
    <p:sldId id="277" r:id="rId42"/>
    <p:sldId id="278" r:id="rId43"/>
    <p:sldId id="366" r:id="rId44"/>
    <p:sldId id="345" r:id="rId45"/>
    <p:sldId id="276" r:id="rId46"/>
    <p:sldId id="395" r:id="rId47"/>
    <p:sldId id="344" r:id="rId48"/>
    <p:sldId id="397" r:id="rId49"/>
    <p:sldId id="386" r:id="rId50"/>
    <p:sldId id="396" r:id="rId51"/>
    <p:sldId id="402" r:id="rId52"/>
    <p:sldId id="365" r:id="rId53"/>
    <p:sldId id="385" r:id="rId54"/>
    <p:sldId id="387" r:id="rId55"/>
    <p:sldId id="375" r:id="rId56"/>
    <p:sldId id="376" r:id="rId57"/>
    <p:sldId id="377" r:id="rId58"/>
    <p:sldId id="378" r:id="rId59"/>
    <p:sldId id="354" r:id="rId60"/>
    <p:sldId id="357" r:id="rId61"/>
    <p:sldId id="355" r:id="rId62"/>
    <p:sldId id="359" r:id="rId63"/>
    <p:sldId id="360" r:id="rId64"/>
    <p:sldId id="361" r:id="rId65"/>
    <p:sldId id="362" r:id="rId66"/>
    <p:sldId id="356" r:id="rId67"/>
    <p:sldId id="379" r:id="rId68"/>
    <p:sldId id="363" r:id="rId69"/>
    <p:sldId id="349" r:id="rId70"/>
    <p:sldId id="351" r:id="rId71"/>
    <p:sldId id="350" r:id="rId72"/>
    <p:sldId id="352" r:id="rId73"/>
    <p:sldId id="388" r:id="rId74"/>
    <p:sldId id="389" r:id="rId75"/>
    <p:sldId id="390" r:id="rId76"/>
    <p:sldId id="391" r:id="rId77"/>
    <p:sldId id="392" r:id="rId78"/>
    <p:sldId id="367" r:id="rId79"/>
    <p:sldId id="368" r:id="rId80"/>
    <p:sldId id="369" r:id="rId81"/>
    <p:sldId id="380" r:id="rId82"/>
    <p:sldId id="381" r:id="rId83"/>
    <p:sldId id="382" r:id="rId84"/>
    <p:sldId id="383" r:id="rId85"/>
    <p:sldId id="384" r:id="rId86"/>
    <p:sldId id="311" r:id="rId87"/>
    <p:sldId id="310" r:id="rId88"/>
  </p:sldIdLst>
  <p:sldSz cx="9144000" cy="6858000" type="screen4x3"/>
  <p:notesSz cx="7559675" cy="10691813"/>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603" autoAdjust="0"/>
    <p:restoredTop sz="45580" autoAdjust="0"/>
  </p:normalViewPr>
  <p:slideViewPr>
    <p:cSldViewPr snapToGrid="0">
      <p:cViewPr varScale="1">
        <p:scale>
          <a:sx n="110" d="100"/>
          <a:sy n="110" d="100"/>
        </p:scale>
        <p:origin x="1476" y="102"/>
      </p:cViewPr>
      <p:guideLst/>
    </p:cSldViewPr>
  </p:slideViewPr>
  <p:outlineViewPr>
    <p:cViewPr>
      <p:scale>
        <a:sx n="33" d="100"/>
        <a:sy n="33" d="100"/>
      </p:scale>
      <p:origin x="0" y="-19656"/>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notesMaster" Target="notesMasters/notesMaster1.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presProps" Target="presProps.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theme" Target="theme/theme1.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3276600" cy="536575"/>
          </a:xfrm>
          <a:prstGeom prst="rect">
            <a:avLst/>
          </a:prstGeom>
        </p:spPr>
        <p:txBody>
          <a:bodyPr vert="horz" lIns="91440" tIns="45720" rIns="91440" bIns="45720" rtlCol="0"/>
          <a:lstStyle>
            <a:lvl1pPr algn="l">
              <a:defRPr sz="1200"/>
            </a:lvl1pPr>
          </a:lstStyle>
          <a:p>
            <a:endParaRPr lang="es-AR"/>
          </a:p>
        </p:txBody>
      </p:sp>
      <p:sp>
        <p:nvSpPr>
          <p:cNvPr id="3" name="Marcador de fecha 2"/>
          <p:cNvSpPr>
            <a:spLocks noGrp="1"/>
          </p:cNvSpPr>
          <p:nvPr>
            <p:ph type="dt" idx="1"/>
          </p:nvPr>
        </p:nvSpPr>
        <p:spPr>
          <a:xfrm>
            <a:off x="4281488" y="0"/>
            <a:ext cx="3276600" cy="536575"/>
          </a:xfrm>
          <a:prstGeom prst="rect">
            <a:avLst/>
          </a:prstGeom>
        </p:spPr>
        <p:txBody>
          <a:bodyPr vert="horz" lIns="91440" tIns="45720" rIns="91440" bIns="45720" rtlCol="0"/>
          <a:lstStyle>
            <a:lvl1pPr algn="r">
              <a:defRPr sz="1200"/>
            </a:lvl1pPr>
          </a:lstStyle>
          <a:p>
            <a:fld id="{BDEC033B-E412-4B9C-8CB1-447769ECDB6E}" type="datetimeFigureOut">
              <a:rPr lang="es-AR" smtClean="0"/>
              <a:t>1/10/2022</a:t>
            </a:fld>
            <a:endParaRPr lang="es-AR"/>
          </a:p>
        </p:txBody>
      </p:sp>
      <p:sp>
        <p:nvSpPr>
          <p:cNvPr id="4" name="Marcador de imagen de diapositiva 3"/>
          <p:cNvSpPr>
            <a:spLocks noGrp="1" noRot="1" noChangeAspect="1"/>
          </p:cNvSpPr>
          <p:nvPr>
            <p:ph type="sldImg" idx="2"/>
          </p:nvPr>
        </p:nvSpPr>
        <p:spPr>
          <a:xfrm>
            <a:off x="1374775" y="1336675"/>
            <a:ext cx="4810125" cy="3608388"/>
          </a:xfrm>
          <a:prstGeom prst="rect">
            <a:avLst/>
          </a:prstGeom>
          <a:noFill/>
          <a:ln w="12700">
            <a:solidFill>
              <a:prstClr val="black"/>
            </a:solidFill>
          </a:ln>
        </p:spPr>
        <p:txBody>
          <a:bodyPr vert="horz" lIns="91440" tIns="45720" rIns="91440" bIns="45720" rtlCol="0" anchor="ctr"/>
          <a:lstStyle/>
          <a:p>
            <a:endParaRPr lang="es-AR"/>
          </a:p>
        </p:txBody>
      </p:sp>
      <p:sp>
        <p:nvSpPr>
          <p:cNvPr id="5" name="Marcador de notas 4"/>
          <p:cNvSpPr>
            <a:spLocks noGrp="1"/>
          </p:cNvSpPr>
          <p:nvPr>
            <p:ph type="body" sz="quarter" idx="3"/>
          </p:nvPr>
        </p:nvSpPr>
        <p:spPr>
          <a:xfrm>
            <a:off x="755650" y="5145088"/>
            <a:ext cx="6048375" cy="42100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6" name="Marcador de pie de página 5"/>
          <p:cNvSpPr>
            <a:spLocks noGrp="1"/>
          </p:cNvSpPr>
          <p:nvPr>
            <p:ph type="ftr" sz="quarter" idx="4"/>
          </p:nvPr>
        </p:nvSpPr>
        <p:spPr>
          <a:xfrm>
            <a:off x="0" y="10155238"/>
            <a:ext cx="3276600" cy="536575"/>
          </a:xfrm>
          <a:prstGeom prst="rect">
            <a:avLst/>
          </a:prstGeom>
        </p:spPr>
        <p:txBody>
          <a:bodyPr vert="horz" lIns="91440" tIns="45720" rIns="91440" bIns="45720" rtlCol="0" anchor="b"/>
          <a:lstStyle>
            <a:lvl1pPr algn="l">
              <a:defRPr sz="1200"/>
            </a:lvl1pPr>
          </a:lstStyle>
          <a:p>
            <a:endParaRPr lang="es-AR"/>
          </a:p>
        </p:txBody>
      </p:sp>
      <p:sp>
        <p:nvSpPr>
          <p:cNvPr id="7" name="Marcador de número de diapositiva 6"/>
          <p:cNvSpPr>
            <a:spLocks noGrp="1"/>
          </p:cNvSpPr>
          <p:nvPr>
            <p:ph type="sldNum" sz="quarter" idx="5"/>
          </p:nvPr>
        </p:nvSpPr>
        <p:spPr>
          <a:xfrm>
            <a:off x="4281488" y="10155238"/>
            <a:ext cx="3276600" cy="536575"/>
          </a:xfrm>
          <a:prstGeom prst="rect">
            <a:avLst/>
          </a:prstGeom>
        </p:spPr>
        <p:txBody>
          <a:bodyPr vert="horz" lIns="91440" tIns="45720" rIns="91440" bIns="45720" rtlCol="0" anchor="b"/>
          <a:lstStyle>
            <a:lvl1pPr algn="r">
              <a:defRPr sz="1200"/>
            </a:lvl1pPr>
          </a:lstStyle>
          <a:p>
            <a:fld id="{2993E065-C97F-444C-BA2D-7B48957D961D}" type="slidenum">
              <a:rPr lang="es-AR" smtClean="0"/>
              <a:t>‹Nº›</a:t>
            </a:fld>
            <a:endParaRPr lang="es-AR"/>
          </a:p>
        </p:txBody>
      </p:sp>
    </p:spTree>
    <p:extLst>
      <p:ext uri="{BB962C8B-B14F-4D97-AF65-F5344CB8AC3E}">
        <p14:creationId xmlns:p14="http://schemas.microsoft.com/office/powerpoint/2010/main" val="17965060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8" Type="http://schemas.openxmlformats.org/officeDocument/2006/relationships/hyperlink" Target="https://developer.android.com/reference/android/app/Activity?hl=es#onPause()" TargetMode="External"/><Relationship Id="rId3" Type="http://schemas.openxmlformats.org/officeDocument/2006/relationships/hyperlink" Target="https://developer.android.com/reference/android/app/Activity?hl=es#onCreate(android.os.Bundle)" TargetMode="External"/><Relationship Id="rId7" Type="http://schemas.openxmlformats.org/officeDocument/2006/relationships/hyperlink" Target="https://developer.android.com/reference/android/app/Activity?hl=es#onResume()" TargetMode="External"/><Relationship Id="rId2" Type="http://schemas.openxmlformats.org/officeDocument/2006/relationships/slide" Target="../slides/slide18.xml"/><Relationship Id="rId1" Type="http://schemas.openxmlformats.org/officeDocument/2006/relationships/notesMaster" Target="../notesMasters/notesMaster1.xml"/><Relationship Id="rId6" Type="http://schemas.openxmlformats.org/officeDocument/2006/relationships/hyperlink" Target="https://developer.android.com/reference/android/app/Activity?hl=es#onStart()" TargetMode="External"/><Relationship Id="rId5" Type="http://schemas.openxmlformats.org/officeDocument/2006/relationships/hyperlink" Target="https://developer.android.com/reference/android/os/Bundle?hl=es" TargetMode="External"/><Relationship Id="rId10" Type="http://schemas.openxmlformats.org/officeDocument/2006/relationships/hyperlink" Target="https://developer.android.com/reference/android/app/Activity?hl=es#onStop()" TargetMode="External"/><Relationship Id="rId4" Type="http://schemas.openxmlformats.org/officeDocument/2006/relationships/hyperlink" Target="https://developer.android.com/reference/androidx/lifecycle/ViewModel?hl=es" TargetMode="External"/><Relationship Id="rId9" Type="http://schemas.openxmlformats.org/officeDocument/2006/relationships/hyperlink" Target="https://developer.android.com/reference/android/app/Activity?hl=es" TargetMode="Externa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AR" dirty="0"/>
          </a:p>
        </p:txBody>
      </p:sp>
      <p:sp>
        <p:nvSpPr>
          <p:cNvPr id="4" name="Marcador de número de diapositiva 3"/>
          <p:cNvSpPr>
            <a:spLocks noGrp="1"/>
          </p:cNvSpPr>
          <p:nvPr>
            <p:ph type="sldNum" sz="quarter" idx="5"/>
          </p:nvPr>
        </p:nvSpPr>
        <p:spPr/>
        <p:txBody>
          <a:bodyPr/>
          <a:lstStyle/>
          <a:p>
            <a:fld id="{2993E065-C97F-444C-BA2D-7B48957D961D}" type="slidenum">
              <a:rPr lang="es-AR" smtClean="0"/>
              <a:t>1</a:t>
            </a:fld>
            <a:endParaRPr lang="es-AR"/>
          </a:p>
        </p:txBody>
      </p:sp>
    </p:spTree>
    <p:extLst>
      <p:ext uri="{BB962C8B-B14F-4D97-AF65-F5344CB8AC3E}">
        <p14:creationId xmlns:p14="http://schemas.microsoft.com/office/powerpoint/2010/main" val="3447662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AR" dirty="0"/>
              <a:t>Por donde empezamos?. En la catedra, las aplicaciones Android, las vamos a desarrollar en lenguaje java para lo que podríamos llamar el </a:t>
            </a:r>
            <a:r>
              <a:rPr lang="es-AR" dirty="0" err="1"/>
              <a:t>backend</a:t>
            </a:r>
            <a:r>
              <a:rPr lang="es-AR" dirty="0"/>
              <a:t>, y </a:t>
            </a:r>
            <a:r>
              <a:rPr lang="es-AR" dirty="0" err="1"/>
              <a:t>xml</a:t>
            </a:r>
            <a:r>
              <a:rPr lang="es-AR" dirty="0"/>
              <a:t> para la esquematización de la interfaz (también podemos desarrollar en </a:t>
            </a:r>
            <a:r>
              <a:rPr lang="es-AR" dirty="0" err="1"/>
              <a:t>Kotlin</a:t>
            </a:r>
            <a:r>
              <a:rPr lang="es-AR" dirty="0"/>
              <a:t>, </a:t>
            </a:r>
            <a:r>
              <a:rPr lang="es-AR" dirty="0" err="1"/>
              <a:t>React</a:t>
            </a:r>
            <a:r>
              <a:rPr lang="es-AR" dirty="0"/>
              <a:t>, </a:t>
            </a:r>
            <a:r>
              <a:rPr lang="es-AR" dirty="0" err="1"/>
              <a:t>Xamarin</a:t>
            </a:r>
            <a:r>
              <a:rPr lang="es-AR" dirty="0"/>
              <a:t>, </a:t>
            </a:r>
            <a:r>
              <a:rPr lang="es-AR" dirty="0" err="1"/>
              <a:t>Flutter</a:t>
            </a:r>
            <a:r>
              <a:rPr lang="es-AR" dirty="0"/>
              <a:t>, </a:t>
            </a:r>
            <a:r>
              <a:rPr lang="es-AR" dirty="0" err="1"/>
              <a:t>Ionic</a:t>
            </a:r>
            <a:r>
              <a:rPr lang="es-AR" dirty="0"/>
              <a:t>- </a:t>
            </a:r>
            <a:r>
              <a:rPr lang="es-AR" dirty="0" err="1"/>
              <a:t>WebView</a:t>
            </a:r>
            <a:r>
              <a:rPr lang="es-AR" dirty="0"/>
              <a:t> incrustada en una aplicación nativa). Primeramente, comenzamos por descargar el Android SDK, el cual provee las herramientas de desarrollo para la creación de programas en Java.</a:t>
            </a:r>
          </a:p>
        </p:txBody>
      </p:sp>
      <p:sp>
        <p:nvSpPr>
          <p:cNvPr id="4" name="Marcador de número de diapositiva 3"/>
          <p:cNvSpPr>
            <a:spLocks noGrp="1"/>
          </p:cNvSpPr>
          <p:nvPr>
            <p:ph type="sldNum" sz="quarter" idx="5"/>
          </p:nvPr>
        </p:nvSpPr>
        <p:spPr/>
        <p:txBody>
          <a:bodyPr/>
          <a:lstStyle/>
          <a:p>
            <a:fld id="{2993E065-C97F-444C-BA2D-7B48957D961D}" type="slidenum">
              <a:rPr lang="es-AR" smtClean="0"/>
              <a:t>3</a:t>
            </a:fld>
            <a:endParaRPr lang="es-AR"/>
          </a:p>
        </p:txBody>
      </p:sp>
    </p:spTree>
    <p:extLst>
      <p:ext uri="{BB962C8B-B14F-4D97-AF65-F5344CB8AC3E}">
        <p14:creationId xmlns:p14="http://schemas.microsoft.com/office/powerpoint/2010/main" val="31401161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AR" dirty="0"/>
          </a:p>
        </p:txBody>
      </p:sp>
      <p:sp>
        <p:nvSpPr>
          <p:cNvPr id="4" name="Marcador de número de diapositiva 3"/>
          <p:cNvSpPr>
            <a:spLocks noGrp="1"/>
          </p:cNvSpPr>
          <p:nvPr>
            <p:ph type="sldNum" sz="quarter" idx="5"/>
          </p:nvPr>
        </p:nvSpPr>
        <p:spPr/>
        <p:txBody>
          <a:bodyPr/>
          <a:lstStyle/>
          <a:p>
            <a:fld id="{2993E065-C97F-444C-BA2D-7B48957D961D}" type="slidenum">
              <a:rPr lang="es-AR" smtClean="0"/>
              <a:t>4</a:t>
            </a:fld>
            <a:endParaRPr lang="es-AR"/>
          </a:p>
        </p:txBody>
      </p:sp>
    </p:spTree>
    <p:extLst>
      <p:ext uri="{BB962C8B-B14F-4D97-AF65-F5344CB8AC3E}">
        <p14:creationId xmlns:p14="http://schemas.microsoft.com/office/powerpoint/2010/main" val="1963379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AR" dirty="0"/>
              <a:t>Desarrolla apps pura y exclusivamente en Android. Admite lenguajes de programación como Java, </a:t>
            </a:r>
            <a:r>
              <a:rPr lang="es-AR" dirty="0" err="1"/>
              <a:t>Kotlin</a:t>
            </a:r>
            <a:r>
              <a:rPr lang="es-AR" dirty="0"/>
              <a:t> y C++. Soporta plataformas Windows, Mac y Linux</a:t>
            </a:r>
          </a:p>
        </p:txBody>
      </p:sp>
      <p:sp>
        <p:nvSpPr>
          <p:cNvPr id="4" name="Marcador de número de diapositiva 3"/>
          <p:cNvSpPr>
            <a:spLocks noGrp="1"/>
          </p:cNvSpPr>
          <p:nvPr>
            <p:ph type="sldNum" sz="quarter" idx="5"/>
          </p:nvPr>
        </p:nvSpPr>
        <p:spPr/>
        <p:txBody>
          <a:bodyPr/>
          <a:lstStyle/>
          <a:p>
            <a:fld id="{2993E065-C97F-444C-BA2D-7B48957D961D}" type="slidenum">
              <a:rPr lang="es-AR" smtClean="0"/>
              <a:t>6</a:t>
            </a:fld>
            <a:endParaRPr lang="es-AR"/>
          </a:p>
        </p:txBody>
      </p:sp>
    </p:spTree>
    <p:extLst>
      <p:ext uri="{BB962C8B-B14F-4D97-AF65-F5344CB8AC3E}">
        <p14:creationId xmlns:p14="http://schemas.microsoft.com/office/powerpoint/2010/main" val="6783057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AR" dirty="0"/>
              <a:t>No vamos a hacer hincapié en la catedra sobre diseño. Pero quizá pretendemos que la app tenga ciertos conceptos de usabilidad, como la navegación entre pantallas o la organización de los componentes, mas que nada para facilitar el testeo de la misma. En la web hay mucha documentación y lineamientos de material </a:t>
            </a:r>
            <a:r>
              <a:rPr lang="es-AR" dirty="0" err="1"/>
              <a:t>desing</a:t>
            </a:r>
            <a:r>
              <a:rPr lang="es-AR" dirty="0"/>
              <a:t>.</a:t>
            </a:r>
          </a:p>
        </p:txBody>
      </p:sp>
      <p:sp>
        <p:nvSpPr>
          <p:cNvPr id="4" name="Marcador de número de diapositiva 3"/>
          <p:cNvSpPr>
            <a:spLocks noGrp="1"/>
          </p:cNvSpPr>
          <p:nvPr>
            <p:ph type="sldNum" sz="quarter" idx="5"/>
          </p:nvPr>
        </p:nvSpPr>
        <p:spPr/>
        <p:txBody>
          <a:bodyPr/>
          <a:lstStyle/>
          <a:p>
            <a:fld id="{2993E065-C97F-444C-BA2D-7B48957D961D}" type="slidenum">
              <a:rPr lang="es-AR" smtClean="0"/>
              <a:t>8</a:t>
            </a:fld>
            <a:endParaRPr lang="es-AR"/>
          </a:p>
        </p:txBody>
      </p:sp>
    </p:spTree>
    <p:extLst>
      <p:ext uri="{BB962C8B-B14F-4D97-AF65-F5344CB8AC3E}">
        <p14:creationId xmlns:p14="http://schemas.microsoft.com/office/powerpoint/2010/main" val="33754866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AR" dirty="0"/>
          </a:p>
        </p:txBody>
      </p:sp>
      <p:sp>
        <p:nvSpPr>
          <p:cNvPr id="4" name="Marcador de número de diapositiva 3"/>
          <p:cNvSpPr>
            <a:spLocks noGrp="1"/>
          </p:cNvSpPr>
          <p:nvPr>
            <p:ph type="sldNum" sz="quarter" idx="5"/>
          </p:nvPr>
        </p:nvSpPr>
        <p:spPr/>
        <p:txBody>
          <a:bodyPr/>
          <a:lstStyle/>
          <a:p>
            <a:fld id="{2993E065-C97F-444C-BA2D-7B48957D961D}" type="slidenum">
              <a:rPr lang="es-AR" smtClean="0"/>
              <a:t>10</a:t>
            </a:fld>
            <a:endParaRPr lang="es-AR"/>
          </a:p>
        </p:txBody>
      </p:sp>
    </p:spTree>
    <p:extLst>
      <p:ext uri="{BB962C8B-B14F-4D97-AF65-F5344CB8AC3E}">
        <p14:creationId xmlns:p14="http://schemas.microsoft.com/office/powerpoint/2010/main" val="36843915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AR" dirty="0"/>
          </a:p>
        </p:txBody>
      </p:sp>
      <p:sp>
        <p:nvSpPr>
          <p:cNvPr id="4" name="Marcador de número de diapositiva 3"/>
          <p:cNvSpPr>
            <a:spLocks noGrp="1"/>
          </p:cNvSpPr>
          <p:nvPr>
            <p:ph type="sldNum" sz="quarter" idx="5"/>
          </p:nvPr>
        </p:nvSpPr>
        <p:spPr/>
        <p:txBody>
          <a:bodyPr/>
          <a:lstStyle/>
          <a:p>
            <a:fld id="{2993E065-C97F-444C-BA2D-7B48957D961D}" type="slidenum">
              <a:rPr lang="es-AR" smtClean="0"/>
              <a:t>13</a:t>
            </a:fld>
            <a:endParaRPr lang="es-AR"/>
          </a:p>
        </p:txBody>
      </p:sp>
    </p:spTree>
    <p:extLst>
      <p:ext uri="{BB962C8B-B14F-4D97-AF65-F5344CB8AC3E}">
        <p14:creationId xmlns:p14="http://schemas.microsoft.com/office/powerpoint/2010/main" val="36530283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AR" dirty="0"/>
          </a:p>
        </p:txBody>
      </p:sp>
      <p:sp>
        <p:nvSpPr>
          <p:cNvPr id="4" name="Marcador de número de diapositiva 3"/>
          <p:cNvSpPr>
            <a:spLocks noGrp="1"/>
          </p:cNvSpPr>
          <p:nvPr>
            <p:ph type="sldNum" sz="quarter" idx="5"/>
          </p:nvPr>
        </p:nvSpPr>
        <p:spPr/>
        <p:txBody>
          <a:bodyPr/>
          <a:lstStyle/>
          <a:p>
            <a:fld id="{2993E065-C97F-444C-BA2D-7B48957D961D}" type="slidenum">
              <a:rPr lang="es-AR" smtClean="0"/>
              <a:t>14</a:t>
            </a:fld>
            <a:endParaRPr lang="es-AR"/>
          </a:p>
        </p:txBody>
      </p:sp>
    </p:spTree>
    <p:extLst>
      <p:ext uri="{BB962C8B-B14F-4D97-AF65-F5344CB8AC3E}">
        <p14:creationId xmlns:p14="http://schemas.microsoft.com/office/powerpoint/2010/main" val="14117096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AR" dirty="0"/>
              <a:t>Descripción inicial de cada uno de los componentes. Otro componente importante que facilita en cierta medida el desarrollo, es el </a:t>
            </a:r>
            <a:r>
              <a:rPr lang="es-AR" dirty="0" err="1"/>
              <a:t>fragment</a:t>
            </a:r>
            <a:r>
              <a:rPr lang="es-AR" dirty="0"/>
              <a:t> el cual representa una parte de la interfaz de usuario, se puede pensar como una </a:t>
            </a:r>
            <a:r>
              <a:rPr lang="es-AR" dirty="0" err="1"/>
              <a:t>subactivididad</a:t>
            </a:r>
            <a:r>
              <a:rPr lang="es-AR" dirty="0"/>
              <a:t> con sus propios eventos y que pueden agregar o quitar mientras la </a:t>
            </a:r>
            <a:r>
              <a:rPr lang="es-AR" dirty="0" err="1"/>
              <a:t>activity</a:t>
            </a:r>
            <a:r>
              <a:rPr lang="es-AR" dirty="0"/>
              <a:t> sigue activa. Se usa mucho con </a:t>
            </a:r>
            <a:r>
              <a:rPr lang="es-AR" dirty="0" err="1"/>
              <a:t>NavigationBar</a:t>
            </a:r>
            <a:r>
              <a:rPr lang="es-AR" dirty="0"/>
              <a:t> o mapas embebidos en nuestra app. </a:t>
            </a:r>
          </a:p>
        </p:txBody>
      </p:sp>
      <p:sp>
        <p:nvSpPr>
          <p:cNvPr id="4" name="Marcador de número de diapositiva 3"/>
          <p:cNvSpPr>
            <a:spLocks noGrp="1"/>
          </p:cNvSpPr>
          <p:nvPr>
            <p:ph type="sldNum" sz="quarter" idx="5"/>
          </p:nvPr>
        </p:nvSpPr>
        <p:spPr/>
        <p:txBody>
          <a:bodyPr/>
          <a:lstStyle/>
          <a:p>
            <a:fld id="{2993E065-C97F-444C-BA2D-7B48957D961D}" type="slidenum">
              <a:rPr lang="es-AR" smtClean="0"/>
              <a:t>15</a:t>
            </a:fld>
            <a:endParaRPr lang="es-AR"/>
          </a:p>
        </p:txBody>
      </p:sp>
    </p:spTree>
    <p:extLst>
      <p:ext uri="{BB962C8B-B14F-4D97-AF65-F5344CB8AC3E}">
        <p14:creationId xmlns:p14="http://schemas.microsoft.com/office/powerpoint/2010/main" val="28285228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AR" dirty="0"/>
              <a:t>La clase base Activity provee ciertos métodos para la gestión del ciclo de vida de la propia </a:t>
            </a:r>
            <a:r>
              <a:rPr lang="es-AR" dirty="0" err="1"/>
              <a:t>activity</a:t>
            </a:r>
            <a:r>
              <a:rPr lang="es-AR" dirty="0"/>
              <a:t> que la implementa, con la intención de podes gestionar los diferentes estados por los que pasa. El sistema operativo inicial la aplicación con una instancia de </a:t>
            </a:r>
            <a:r>
              <a:rPr lang="es-AR" dirty="0" err="1"/>
              <a:t>activity</a:t>
            </a:r>
            <a:r>
              <a:rPr lang="es-AR" dirty="0"/>
              <a:t> como si fuese una analogía al </a:t>
            </a:r>
            <a:r>
              <a:rPr lang="es-AR" dirty="0" err="1"/>
              <a:t>main</a:t>
            </a:r>
            <a:r>
              <a:rPr lang="es-AR" dirty="0"/>
              <a:t>.</a:t>
            </a:r>
          </a:p>
          <a:p>
            <a:r>
              <a:rPr lang="es-AR" dirty="0"/>
              <a:t>El beneficio de usar </a:t>
            </a:r>
            <a:r>
              <a:rPr lang="es-AR" dirty="0" err="1"/>
              <a:t>activies</a:t>
            </a:r>
            <a:r>
              <a:rPr lang="es-AR" dirty="0"/>
              <a:t> es que dependiendo de la llamada que se realice a la aplicación, podemos iniciar de en diferentes </a:t>
            </a:r>
            <a:r>
              <a:rPr lang="es-AR" dirty="0" err="1"/>
              <a:t>activities</a:t>
            </a:r>
            <a:r>
              <a:rPr lang="es-AR" dirty="0"/>
              <a:t>, es decir si el sistema operativo quiere </a:t>
            </a:r>
            <a:r>
              <a:rPr lang="es-AR" dirty="0" err="1"/>
              <a:t>inicar</a:t>
            </a:r>
            <a:r>
              <a:rPr lang="es-AR" dirty="0"/>
              <a:t> una app, la inicia a través de una </a:t>
            </a:r>
            <a:r>
              <a:rPr lang="es-AR" dirty="0" err="1"/>
              <a:t>activiy</a:t>
            </a:r>
            <a:r>
              <a:rPr lang="es-AR" dirty="0"/>
              <a:t> y una app externa puede querer iniciar nuestra app y lo hará desde otra </a:t>
            </a:r>
            <a:r>
              <a:rPr lang="es-AR" dirty="0" err="1"/>
              <a:t>activity</a:t>
            </a:r>
            <a:r>
              <a:rPr lang="es-AR" dirty="0"/>
              <a:t> diferente.</a:t>
            </a:r>
          </a:p>
        </p:txBody>
      </p:sp>
      <p:sp>
        <p:nvSpPr>
          <p:cNvPr id="4" name="Marcador de número de diapositiva 3"/>
          <p:cNvSpPr>
            <a:spLocks noGrp="1"/>
          </p:cNvSpPr>
          <p:nvPr>
            <p:ph type="sldNum" sz="quarter" idx="5"/>
          </p:nvPr>
        </p:nvSpPr>
        <p:spPr/>
        <p:txBody>
          <a:bodyPr/>
          <a:lstStyle/>
          <a:p>
            <a:fld id="{2993E065-C97F-444C-BA2D-7B48957D961D}" type="slidenum">
              <a:rPr lang="es-AR" smtClean="0"/>
              <a:t>16</a:t>
            </a:fld>
            <a:endParaRPr lang="es-AR"/>
          </a:p>
        </p:txBody>
      </p:sp>
    </p:spTree>
    <p:extLst>
      <p:ext uri="{BB962C8B-B14F-4D97-AF65-F5344CB8AC3E}">
        <p14:creationId xmlns:p14="http://schemas.microsoft.com/office/powerpoint/2010/main" val="12285076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AR" sz="1200" b="1" i="0" kern="1200" dirty="0" err="1">
                <a:solidFill>
                  <a:schemeClr val="tx1"/>
                </a:solidFill>
                <a:effectLst/>
                <a:latin typeface="+mn-lt"/>
                <a:ea typeface="+mn-ea"/>
                <a:cs typeface="+mn-cs"/>
              </a:rPr>
              <a:t>onCreate</a:t>
            </a:r>
            <a:r>
              <a:rPr lang="es-AR" sz="1200" b="1" i="0" kern="1200" dirty="0">
                <a:solidFill>
                  <a:schemeClr val="tx1"/>
                </a:solidFill>
                <a:effectLst/>
                <a:latin typeface="+mn-lt"/>
                <a:ea typeface="+mn-ea"/>
                <a:cs typeface="+mn-cs"/>
              </a:rPr>
              <a:t>()</a:t>
            </a:r>
          </a:p>
          <a:p>
            <a:r>
              <a:rPr lang="es-AR" sz="1200" b="0" i="0" kern="1200" dirty="0">
                <a:solidFill>
                  <a:schemeClr val="tx1"/>
                </a:solidFill>
                <a:effectLst/>
                <a:latin typeface="+mn-lt"/>
                <a:ea typeface="+mn-ea"/>
                <a:cs typeface="+mn-cs"/>
              </a:rPr>
              <a:t>Debes implementar esta devolución de llamada, que se activa cuando el sistema crea la actividad por primera vez. Cuando se crea la actividad, esta entra en el estado </a:t>
            </a:r>
            <a:r>
              <a:rPr lang="es-AR" sz="1200" b="0" i="1" kern="1200" dirty="0" err="1">
                <a:solidFill>
                  <a:schemeClr val="tx1"/>
                </a:solidFill>
                <a:effectLst/>
                <a:latin typeface="+mn-lt"/>
                <a:ea typeface="+mn-ea"/>
                <a:cs typeface="+mn-cs"/>
              </a:rPr>
              <a:t>Created</a:t>
            </a:r>
            <a:r>
              <a:rPr lang="es-AR" sz="1200" b="0" i="0" kern="1200" dirty="0">
                <a:solidFill>
                  <a:schemeClr val="tx1"/>
                </a:solidFill>
                <a:effectLst/>
                <a:latin typeface="+mn-lt"/>
                <a:ea typeface="+mn-ea"/>
                <a:cs typeface="+mn-cs"/>
              </a:rPr>
              <a:t>. En el método </a:t>
            </a:r>
            <a:r>
              <a:rPr lang="es-AR" sz="1200" b="0" i="0" u="none" strike="noStrike" kern="1200" dirty="0" err="1">
                <a:solidFill>
                  <a:schemeClr val="tx1"/>
                </a:solidFill>
                <a:effectLst/>
                <a:latin typeface="+mn-lt"/>
                <a:ea typeface="+mn-ea"/>
                <a:cs typeface="+mn-cs"/>
                <a:hlinkClick r:id="rId3"/>
              </a:rPr>
              <a:t>onCreate</a:t>
            </a:r>
            <a:r>
              <a:rPr lang="es-AR" sz="1200" b="0" i="0" u="none" strike="noStrike" kern="1200" dirty="0">
                <a:solidFill>
                  <a:schemeClr val="tx1"/>
                </a:solidFill>
                <a:effectLst/>
                <a:latin typeface="+mn-lt"/>
                <a:ea typeface="+mn-ea"/>
                <a:cs typeface="+mn-cs"/>
                <a:hlinkClick r:id="rId3"/>
              </a:rPr>
              <a:t>()</a:t>
            </a:r>
            <a:r>
              <a:rPr lang="es-AR" sz="1200" b="0" i="0" kern="1200" dirty="0">
                <a:solidFill>
                  <a:schemeClr val="tx1"/>
                </a:solidFill>
                <a:effectLst/>
                <a:latin typeface="+mn-lt"/>
                <a:ea typeface="+mn-ea"/>
                <a:cs typeface="+mn-cs"/>
              </a:rPr>
              <a:t>, ejecutas la lógica de arranque básica de la aplicación que debe ocurrir una sola vez en toda la vida de la actividad. Por ejemplo, tu implementación de </a:t>
            </a:r>
            <a:r>
              <a:rPr lang="es-AR" sz="1200" b="0" i="0" u="none" strike="noStrike" kern="1200" dirty="0" err="1">
                <a:solidFill>
                  <a:schemeClr val="tx1"/>
                </a:solidFill>
                <a:effectLst/>
                <a:latin typeface="+mn-lt"/>
                <a:ea typeface="+mn-ea"/>
                <a:cs typeface="+mn-cs"/>
                <a:hlinkClick r:id="rId3"/>
              </a:rPr>
              <a:t>onCreate</a:t>
            </a:r>
            <a:r>
              <a:rPr lang="es-AR" sz="1200" b="0" i="0" u="none" strike="noStrike" kern="1200" dirty="0">
                <a:solidFill>
                  <a:schemeClr val="tx1"/>
                </a:solidFill>
                <a:effectLst/>
                <a:latin typeface="+mn-lt"/>
                <a:ea typeface="+mn-ea"/>
                <a:cs typeface="+mn-cs"/>
                <a:hlinkClick r:id="rId3"/>
              </a:rPr>
              <a:t>()</a:t>
            </a:r>
            <a:r>
              <a:rPr lang="es-AR" sz="1200" b="0" i="0" kern="1200" dirty="0">
                <a:solidFill>
                  <a:schemeClr val="tx1"/>
                </a:solidFill>
                <a:effectLst/>
                <a:latin typeface="+mn-lt"/>
                <a:ea typeface="+mn-ea"/>
                <a:cs typeface="+mn-cs"/>
              </a:rPr>
              <a:t> podría vincular datos a listas, asociar la actividad con un </a:t>
            </a:r>
            <a:r>
              <a:rPr lang="es-AR" sz="1200" b="0" i="0" u="none" strike="noStrike" kern="1200" dirty="0" err="1">
                <a:solidFill>
                  <a:schemeClr val="tx1"/>
                </a:solidFill>
                <a:effectLst/>
                <a:latin typeface="+mn-lt"/>
                <a:ea typeface="+mn-ea"/>
                <a:cs typeface="+mn-cs"/>
                <a:hlinkClick r:id="rId4"/>
              </a:rPr>
              <a:t>ViewModel</a:t>
            </a:r>
            <a:r>
              <a:rPr lang="es-AR" sz="1200" b="0" i="0" kern="1200" dirty="0">
                <a:solidFill>
                  <a:schemeClr val="tx1"/>
                </a:solidFill>
                <a:effectLst/>
                <a:latin typeface="+mn-lt"/>
                <a:ea typeface="+mn-ea"/>
                <a:cs typeface="+mn-cs"/>
              </a:rPr>
              <a:t> y crear instancias de algunas variables de alcance de clase. Este método recibe el parámetro </a:t>
            </a:r>
            <a:r>
              <a:rPr lang="es-AR" sz="1200" b="0" i="0" kern="1200" dirty="0" err="1">
                <a:solidFill>
                  <a:schemeClr val="tx1"/>
                </a:solidFill>
                <a:effectLst/>
                <a:latin typeface="+mn-lt"/>
                <a:ea typeface="+mn-ea"/>
                <a:cs typeface="+mn-cs"/>
              </a:rPr>
              <a:t>savedInstanceState</a:t>
            </a:r>
            <a:r>
              <a:rPr lang="es-AR" sz="1200" b="0" i="0" kern="1200" dirty="0">
                <a:solidFill>
                  <a:schemeClr val="tx1"/>
                </a:solidFill>
                <a:effectLst/>
                <a:latin typeface="+mn-lt"/>
                <a:ea typeface="+mn-ea"/>
                <a:cs typeface="+mn-cs"/>
              </a:rPr>
              <a:t>, que es un objeto </a:t>
            </a:r>
            <a:r>
              <a:rPr lang="es-AR" sz="1200" b="0" i="0" u="none" strike="noStrike" kern="1200" dirty="0" err="1">
                <a:solidFill>
                  <a:schemeClr val="tx1"/>
                </a:solidFill>
                <a:effectLst/>
                <a:latin typeface="+mn-lt"/>
                <a:ea typeface="+mn-ea"/>
                <a:cs typeface="+mn-cs"/>
                <a:hlinkClick r:id="rId5"/>
              </a:rPr>
              <a:t>Bundle</a:t>
            </a:r>
            <a:r>
              <a:rPr lang="es-AR" sz="1200" b="0" i="0" kern="1200" dirty="0">
                <a:solidFill>
                  <a:schemeClr val="tx1"/>
                </a:solidFill>
                <a:effectLst/>
                <a:latin typeface="+mn-lt"/>
                <a:ea typeface="+mn-ea"/>
                <a:cs typeface="+mn-cs"/>
              </a:rPr>
              <a:t> que contiene el estado ya guardado de la actividad. Si la actividad nunca existió, el valor del objeto </a:t>
            </a:r>
            <a:r>
              <a:rPr lang="es-AR" sz="1200" b="0" i="0" u="none" strike="noStrike" kern="1200" dirty="0" err="1">
                <a:solidFill>
                  <a:schemeClr val="tx1"/>
                </a:solidFill>
                <a:effectLst/>
                <a:latin typeface="+mn-lt"/>
                <a:ea typeface="+mn-ea"/>
                <a:cs typeface="+mn-cs"/>
                <a:hlinkClick r:id="rId5"/>
              </a:rPr>
              <a:t>Bundle</a:t>
            </a:r>
            <a:r>
              <a:rPr lang="es-AR" sz="1200" b="0" i="0" kern="1200" dirty="0">
                <a:solidFill>
                  <a:schemeClr val="tx1"/>
                </a:solidFill>
                <a:effectLst/>
                <a:latin typeface="+mn-lt"/>
                <a:ea typeface="+mn-ea"/>
                <a:cs typeface="+mn-cs"/>
              </a:rPr>
              <a:t> es nulo.</a:t>
            </a:r>
          </a:p>
          <a:p>
            <a:endParaRPr lang="es-AR" dirty="0"/>
          </a:p>
          <a:p>
            <a:pPr marL="0" marR="0" lvl="0" indent="0" algn="l" defTabSz="914400" rtl="0" eaLnBrk="1" fontAlgn="auto" latinLnBrk="0" hangingPunct="1">
              <a:lnSpc>
                <a:spcPct val="100000"/>
              </a:lnSpc>
              <a:spcBef>
                <a:spcPts val="0"/>
              </a:spcBef>
              <a:spcAft>
                <a:spcPts val="0"/>
              </a:spcAft>
              <a:buClrTx/>
              <a:buSzTx/>
              <a:buFontTx/>
              <a:buNone/>
              <a:tabLst/>
              <a:defRPr/>
            </a:pPr>
            <a:r>
              <a:rPr lang="es-AR" sz="1200" b="1" i="0" kern="1200" dirty="0" err="1">
                <a:solidFill>
                  <a:schemeClr val="tx1"/>
                </a:solidFill>
                <a:effectLst/>
                <a:latin typeface="+mn-lt"/>
                <a:ea typeface="+mn-ea"/>
                <a:cs typeface="+mn-cs"/>
              </a:rPr>
              <a:t>onStart</a:t>
            </a:r>
            <a:r>
              <a:rPr lang="es-AR" sz="1200" b="1" i="0" kern="1200" dirty="0">
                <a:solidFill>
                  <a:schemeClr val="tx1"/>
                </a:solidFill>
                <a:effectLst/>
                <a:latin typeface="+mn-lt"/>
                <a:ea typeface="+mn-ea"/>
                <a:cs typeface="+mn-cs"/>
              </a:rPr>
              <a:t>()</a:t>
            </a:r>
            <a:endParaRPr lang="es-AR" dirty="0"/>
          </a:p>
          <a:p>
            <a:r>
              <a:rPr lang="es-AR" sz="1200" b="0" i="0" kern="1200" dirty="0">
                <a:solidFill>
                  <a:schemeClr val="tx1"/>
                </a:solidFill>
                <a:effectLst/>
                <a:latin typeface="+mn-lt"/>
                <a:ea typeface="+mn-ea"/>
                <a:cs typeface="+mn-cs"/>
              </a:rPr>
              <a:t>Cuando la actividad entra en el estado </a:t>
            </a:r>
            <a:r>
              <a:rPr lang="es-AR" sz="1200" b="0" i="0" kern="1200" dirty="0" err="1">
                <a:solidFill>
                  <a:schemeClr val="tx1"/>
                </a:solidFill>
                <a:effectLst/>
                <a:latin typeface="+mn-lt"/>
                <a:ea typeface="+mn-ea"/>
                <a:cs typeface="+mn-cs"/>
              </a:rPr>
              <a:t>Started</a:t>
            </a:r>
            <a:r>
              <a:rPr lang="es-AR" sz="1200" b="0" i="0" kern="1200" dirty="0">
                <a:solidFill>
                  <a:schemeClr val="tx1"/>
                </a:solidFill>
                <a:effectLst/>
                <a:latin typeface="+mn-lt"/>
                <a:ea typeface="+mn-ea"/>
                <a:cs typeface="+mn-cs"/>
              </a:rPr>
              <a:t>, el sistema invoca esta devolución de llamada. La llamada </a:t>
            </a:r>
            <a:r>
              <a:rPr lang="es-AR" sz="1200" u="none" strike="noStrike" kern="1200" dirty="0" err="1">
                <a:solidFill>
                  <a:schemeClr val="tx1"/>
                </a:solidFill>
                <a:effectLst/>
                <a:latin typeface="+mn-lt"/>
                <a:ea typeface="+mn-ea"/>
                <a:cs typeface="+mn-cs"/>
                <a:hlinkClick r:id="rId6"/>
              </a:rPr>
              <a:t>onStart</a:t>
            </a:r>
            <a:r>
              <a:rPr lang="es-AR" sz="1200" u="none" strike="noStrike" kern="1200" dirty="0">
                <a:solidFill>
                  <a:schemeClr val="tx1"/>
                </a:solidFill>
                <a:effectLst/>
                <a:latin typeface="+mn-lt"/>
                <a:ea typeface="+mn-ea"/>
                <a:cs typeface="+mn-cs"/>
                <a:hlinkClick r:id="rId6"/>
              </a:rPr>
              <a:t>()</a:t>
            </a:r>
            <a:r>
              <a:rPr lang="es-AR" sz="1200" b="0" i="0" kern="1200" dirty="0">
                <a:solidFill>
                  <a:schemeClr val="tx1"/>
                </a:solidFill>
                <a:effectLst/>
                <a:latin typeface="+mn-lt"/>
                <a:ea typeface="+mn-ea"/>
                <a:cs typeface="+mn-cs"/>
              </a:rPr>
              <a:t> hace que el usuario pueda ver la actividad mientras la app se prepara para que esta entre en primer plano y se convierta en interactiva. Por ejemplo, este método es donde la app inicializa el código que mantiene la IU.</a:t>
            </a:r>
          </a:p>
          <a:p>
            <a:endParaRPr lang="es-AR" dirty="0"/>
          </a:p>
          <a:p>
            <a:r>
              <a:rPr lang="es-AR" sz="1200" b="1" i="0" kern="1200" dirty="0" err="1">
                <a:solidFill>
                  <a:schemeClr val="tx1"/>
                </a:solidFill>
                <a:effectLst/>
                <a:latin typeface="+mn-lt"/>
                <a:ea typeface="+mn-ea"/>
                <a:cs typeface="+mn-cs"/>
              </a:rPr>
              <a:t>onResume</a:t>
            </a:r>
            <a:r>
              <a:rPr lang="es-AR" sz="1200" b="1" i="0" kern="1200" dirty="0">
                <a:solidFill>
                  <a:schemeClr val="tx1"/>
                </a:solidFill>
                <a:effectLst/>
                <a:latin typeface="+mn-lt"/>
                <a:ea typeface="+mn-ea"/>
                <a:cs typeface="+mn-cs"/>
              </a:rPr>
              <a:t>()</a:t>
            </a:r>
          </a:p>
          <a:p>
            <a:r>
              <a:rPr lang="es-AR" sz="1200" b="0" i="0" kern="1200" dirty="0">
                <a:solidFill>
                  <a:schemeClr val="tx1"/>
                </a:solidFill>
                <a:effectLst/>
                <a:latin typeface="+mn-lt"/>
                <a:ea typeface="+mn-ea"/>
                <a:cs typeface="+mn-cs"/>
              </a:rPr>
              <a:t>Cuando la actividad entra en el estado </a:t>
            </a:r>
            <a:r>
              <a:rPr lang="es-AR" sz="1200" b="0" i="0" kern="1200" dirty="0" err="1">
                <a:solidFill>
                  <a:schemeClr val="tx1"/>
                </a:solidFill>
                <a:effectLst/>
                <a:latin typeface="+mn-lt"/>
                <a:ea typeface="+mn-ea"/>
                <a:cs typeface="+mn-cs"/>
              </a:rPr>
              <a:t>Resumed</a:t>
            </a:r>
            <a:r>
              <a:rPr lang="es-AR" sz="1200" b="0" i="0" kern="1200" dirty="0">
                <a:solidFill>
                  <a:schemeClr val="tx1"/>
                </a:solidFill>
                <a:effectLst/>
                <a:latin typeface="+mn-lt"/>
                <a:ea typeface="+mn-ea"/>
                <a:cs typeface="+mn-cs"/>
              </a:rPr>
              <a:t>, pasa al primer plano y, a continuación, el sistema invoca la devolución de llamada </a:t>
            </a:r>
            <a:r>
              <a:rPr lang="es-AR" sz="1200" b="0" i="0" u="none" strike="noStrike" kern="1200" dirty="0" err="1">
                <a:solidFill>
                  <a:schemeClr val="tx1"/>
                </a:solidFill>
                <a:effectLst/>
                <a:latin typeface="+mn-lt"/>
                <a:ea typeface="+mn-ea"/>
                <a:cs typeface="+mn-cs"/>
                <a:hlinkClick r:id="rId7"/>
              </a:rPr>
              <a:t>onResume</a:t>
            </a:r>
            <a:r>
              <a:rPr lang="es-AR" sz="1200" b="0" i="0" u="none" strike="noStrike" kern="1200" dirty="0">
                <a:solidFill>
                  <a:schemeClr val="tx1"/>
                </a:solidFill>
                <a:effectLst/>
                <a:latin typeface="+mn-lt"/>
                <a:ea typeface="+mn-ea"/>
                <a:cs typeface="+mn-cs"/>
                <a:hlinkClick r:id="rId7"/>
              </a:rPr>
              <a:t>()</a:t>
            </a:r>
            <a:r>
              <a:rPr lang="es-AR" sz="1200" b="0" i="0" kern="1200" dirty="0">
                <a:solidFill>
                  <a:schemeClr val="tx1"/>
                </a:solidFill>
                <a:effectLst/>
                <a:latin typeface="+mn-lt"/>
                <a:ea typeface="+mn-ea"/>
                <a:cs typeface="+mn-cs"/>
              </a:rPr>
              <a:t>. Este es el estado en el que la app interactúa con el usuario. La app permanece en este estado hasta que ocurre algún evento que la quita de foco. Tal evento podría ser, por ejemplo, recibir una llamada telefónica, que el usuario navegue a otra actividad o que se apague la pantalla del dispositivo.</a:t>
            </a:r>
          </a:p>
          <a:p>
            <a:r>
              <a:rPr lang="es-AR" sz="1200" b="0" i="0" kern="1200" dirty="0">
                <a:solidFill>
                  <a:schemeClr val="tx1"/>
                </a:solidFill>
                <a:effectLst/>
                <a:latin typeface="+mn-lt"/>
                <a:ea typeface="+mn-ea"/>
                <a:cs typeface="+mn-cs"/>
              </a:rPr>
              <a:t>Cuando se produce un evento de interrupción, la actividad entra en el estado </a:t>
            </a:r>
            <a:r>
              <a:rPr lang="es-AR" sz="1200" b="0" i="1" kern="1200" dirty="0" err="1">
                <a:solidFill>
                  <a:schemeClr val="tx1"/>
                </a:solidFill>
                <a:effectLst/>
                <a:latin typeface="+mn-lt"/>
                <a:ea typeface="+mn-ea"/>
                <a:cs typeface="+mn-cs"/>
              </a:rPr>
              <a:t>Paused</a:t>
            </a:r>
            <a:r>
              <a:rPr lang="es-AR" sz="1200" b="0" i="0" kern="1200" dirty="0">
                <a:solidFill>
                  <a:schemeClr val="tx1"/>
                </a:solidFill>
                <a:effectLst/>
                <a:latin typeface="+mn-lt"/>
                <a:ea typeface="+mn-ea"/>
                <a:cs typeface="+mn-cs"/>
              </a:rPr>
              <a:t> y el sistema invoca la devolución de llamada </a:t>
            </a:r>
            <a:r>
              <a:rPr lang="es-AR" sz="1200" u="none" strike="noStrike" kern="1200" dirty="0" err="1">
                <a:solidFill>
                  <a:schemeClr val="tx1"/>
                </a:solidFill>
                <a:effectLst/>
                <a:latin typeface="+mn-lt"/>
                <a:ea typeface="+mn-ea"/>
                <a:cs typeface="+mn-cs"/>
                <a:hlinkClick r:id="rId8"/>
              </a:rPr>
              <a:t>onPause</a:t>
            </a:r>
            <a:r>
              <a:rPr lang="es-AR" sz="1200" u="none" strike="noStrike" kern="1200" dirty="0">
                <a:solidFill>
                  <a:schemeClr val="tx1"/>
                </a:solidFill>
                <a:effectLst/>
                <a:latin typeface="+mn-lt"/>
                <a:ea typeface="+mn-ea"/>
                <a:cs typeface="+mn-cs"/>
                <a:hlinkClick r:id="rId8"/>
              </a:rPr>
              <a:t>()</a:t>
            </a:r>
            <a:r>
              <a:rPr lang="es-AR" sz="1200" b="0" i="0" kern="1200" dirty="0">
                <a:solidFill>
                  <a:schemeClr val="tx1"/>
                </a:solidFill>
                <a:effectLst/>
                <a:latin typeface="+mn-lt"/>
                <a:ea typeface="+mn-ea"/>
                <a:cs typeface="+mn-cs"/>
              </a:rPr>
              <a:t>.</a:t>
            </a:r>
          </a:p>
          <a:p>
            <a:endParaRPr lang="es-AR" sz="1200" b="0" i="0" kern="1200" dirty="0">
              <a:solidFill>
                <a:schemeClr val="tx1"/>
              </a:solidFill>
              <a:effectLst/>
              <a:latin typeface="+mn-lt"/>
              <a:ea typeface="+mn-ea"/>
              <a:cs typeface="+mn-cs"/>
            </a:endParaRPr>
          </a:p>
          <a:p>
            <a:r>
              <a:rPr lang="es-AR" sz="1200" b="1" i="0" kern="1200" dirty="0" err="1">
                <a:solidFill>
                  <a:schemeClr val="tx1"/>
                </a:solidFill>
                <a:effectLst/>
                <a:latin typeface="+mn-lt"/>
                <a:ea typeface="+mn-ea"/>
                <a:cs typeface="+mn-cs"/>
              </a:rPr>
              <a:t>onPause</a:t>
            </a:r>
            <a:r>
              <a:rPr lang="es-AR" sz="1200" b="1" i="0" kern="1200" dirty="0">
                <a:solidFill>
                  <a:schemeClr val="tx1"/>
                </a:solidFill>
                <a:effectLst/>
                <a:latin typeface="+mn-lt"/>
                <a:ea typeface="+mn-ea"/>
                <a:cs typeface="+mn-cs"/>
              </a:rPr>
              <a:t>()</a:t>
            </a:r>
          </a:p>
          <a:p>
            <a:r>
              <a:rPr lang="es-AR" sz="1200" b="0" i="0" kern="1200" dirty="0">
                <a:solidFill>
                  <a:schemeClr val="tx1"/>
                </a:solidFill>
                <a:effectLst/>
                <a:latin typeface="+mn-lt"/>
                <a:ea typeface="+mn-ea"/>
                <a:cs typeface="+mn-cs"/>
              </a:rPr>
              <a:t>El sistema llama a este método a modo de primera indicación de que el usuario está abandonando tu actividad (aunque no siempre significa que está finalizando la actividad); esto indica que la actividad ya no está en primer plano (aunque puede seguir siendo visible si el usuario está en el modo </a:t>
            </a:r>
            <a:r>
              <a:rPr lang="es-AR" sz="1200" b="0" i="0" kern="1200" dirty="0" err="1">
                <a:solidFill>
                  <a:schemeClr val="tx1"/>
                </a:solidFill>
                <a:effectLst/>
                <a:latin typeface="+mn-lt"/>
                <a:ea typeface="+mn-ea"/>
                <a:cs typeface="+mn-cs"/>
              </a:rPr>
              <a:t>multiventana</a:t>
            </a:r>
            <a:r>
              <a:rPr lang="es-AR" sz="1200" b="0" i="0" kern="1200" dirty="0">
                <a:solidFill>
                  <a:schemeClr val="tx1"/>
                </a:solidFill>
                <a:effectLst/>
                <a:latin typeface="+mn-lt"/>
                <a:ea typeface="+mn-ea"/>
                <a:cs typeface="+mn-cs"/>
              </a:rPr>
              <a:t>). Utiliza el método </a:t>
            </a:r>
            <a:r>
              <a:rPr lang="es-AR" sz="1200" b="0" i="0" u="none" strike="noStrike" kern="1200" dirty="0" err="1">
                <a:solidFill>
                  <a:schemeClr val="tx1"/>
                </a:solidFill>
                <a:effectLst/>
                <a:latin typeface="+mn-lt"/>
                <a:ea typeface="+mn-ea"/>
                <a:cs typeface="+mn-cs"/>
                <a:hlinkClick r:id="rId8"/>
              </a:rPr>
              <a:t>onPause</a:t>
            </a:r>
            <a:r>
              <a:rPr lang="es-AR" sz="1200" b="0" i="0" u="none" strike="noStrike" kern="1200" dirty="0">
                <a:solidFill>
                  <a:schemeClr val="tx1"/>
                </a:solidFill>
                <a:effectLst/>
                <a:latin typeface="+mn-lt"/>
                <a:ea typeface="+mn-ea"/>
                <a:cs typeface="+mn-cs"/>
                <a:hlinkClick r:id="rId8"/>
              </a:rPr>
              <a:t>()</a:t>
            </a:r>
            <a:r>
              <a:rPr lang="es-AR" sz="1200" b="0" i="0" kern="1200" dirty="0">
                <a:solidFill>
                  <a:schemeClr val="tx1"/>
                </a:solidFill>
                <a:effectLst/>
                <a:latin typeface="+mn-lt"/>
                <a:ea typeface="+mn-ea"/>
                <a:cs typeface="+mn-cs"/>
              </a:rPr>
              <a:t> para pausar o ajustar las operaciones que no deben continuar (o que deben continuar con moderación) mientras </a:t>
            </a:r>
            <a:r>
              <a:rPr lang="es-AR" sz="1200" b="0" i="0" u="none" strike="noStrike" kern="1200" dirty="0">
                <a:solidFill>
                  <a:schemeClr val="tx1"/>
                </a:solidFill>
                <a:effectLst/>
                <a:latin typeface="+mn-lt"/>
                <a:ea typeface="+mn-ea"/>
                <a:cs typeface="+mn-cs"/>
                <a:hlinkClick r:id="rId9"/>
              </a:rPr>
              <a:t>Activity</a:t>
            </a:r>
            <a:r>
              <a:rPr lang="es-AR" sz="1200" b="0" i="0" kern="1200" dirty="0">
                <a:solidFill>
                  <a:schemeClr val="tx1"/>
                </a:solidFill>
                <a:effectLst/>
                <a:latin typeface="+mn-lt"/>
                <a:ea typeface="+mn-ea"/>
                <a:cs typeface="+mn-cs"/>
              </a:rPr>
              <a:t> se encuentra en estado </a:t>
            </a:r>
            <a:r>
              <a:rPr lang="es-AR" sz="1200" b="0" i="0" kern="1200" dirty="0" err="1">
                <a:solidFill>
                  <a:schemeClr val="tx1"/>
                </a:solidFill>
                <a:effectLst/>
                <a:latin typeface="+mn-lt"/>
                <a:ea typeface="+mn-ea"/>
                <a:cs typeface="+mn-cs"/>
              </a:rPr>
              <a:t>Paused</a:t>
            </a:r>
            <a:r>
              <a:rPr lang="es-AR" sz="1200" b="0" i="0" kern="1200" dirty="0">
                <a:solidFill>
                  <a:schemeClr val="tx1"/>
                </a:solidFill>
                <a:effectLst/>
                <a:latin typeface="+mn-lt"/>
                <a:ea typeface="+mn-ea"/>
                <a:cs typeface="+mn-cs"/>
              </a:rPr>
              <a:t> y que esperas reanudar en breve. Hay varias razones por las que una actividad puede entrar en este estado.</a:t>
            </a:r>
          </a:p>
          <a:p>
            <a:endParaRPr lang="es-AR" dirty="0"/>
          </a:p>
          <a:p>
            <a:endParaRPr lang="es-AR" dirty="0"/>
          </a:p>
          <a:p>
            <a:r>
              <a:rPr lang="es-AR" sz="1200" b="1" i="0" kern="1200" dirty="0" err="1">
                <a:solidFill>
                  <a:schemeClr val="tx1"/>
                </a:solidFill>
                <a:effectLst/>
                <a:latin typeface="+mn-lt"/>
                <a:ea typeface="+mn-ea"/>
                <a:cs typeface="+mn-cs"/>
              </a:rPr>
              <a:t>onStop</a:t>
            </a:r>
            <a:r>
              <a:rPr lang="es-AR" sz="1200" b="1" i="0" kern="1200" dirty="0">
                <a:solidFill>
                  <a:schemeClr val="tx1"/>
                </a:solidFill>
                <a:effectLst/>
                <a:latin typeface="+mn-lt"/>
                <a:ea typeface="+mn-ea"/>
                <a:cs typeface="+mn-cs"/>
              </a:rPr>
              <a:t>()</a:t>
            </a:r>
          </a:p>
          <a:p>
            <a:r>
              <a:rPr lang="es-AR" sz="1200" b="0" i="0" kern="1200" dirty="0">
                <a:solidFill>
                  <a:schemeClr val="tx1"/>
                </a:solidFill>
                <a:effectLst/>
                <a:latin typeface="+mn-lt"/>
                <a:ea typeface="+mn-ea"/>
                <a:cs typeface="+mn-cs"/>
              </a:rPr>
              <a:t>Cuando el usuario ya no puede ver tu actividad, significa que ha entrado en el estado </a:t>
            </a:r>
            <a:r>
              <a:rPr lang="es-AR" sz="1200" b="0" i="1" kern="1200" dirty="0" err="1">
                <a:solidFill>
                  <a:schemeClr val="tx1"/>
                </a:solidFill>
                <a:effectLst/>
                <a:latin typeface="+mn-lt"/>
                <a:ea typeface="+mn-ea"/>
                <a:cs typeface="+mn-cs"/>
              </a:rPr>
              <a:t>Stopped</a:t>
            </a:r>
            <a:r>
              <a:rPr lang="es-AR" sz="1200" b="0" i="0" kern="1200" dirty="0">
                <a:solidFill>
                  <a:schemeClr val="tx1"/>
                </a:solidFill>
                <a:effectLst/>
                <a:latin typeface="+mn-lt"/>
                <a:ea typeface="+mn-ea"/>
                <a:cs typeface="+mn-cs"/>
              </a:rPr>
              <a:t>, y el sistema invoca la devolución de llamada </a:t>
            </a:r>
            <a:r>
              <a:rPr lang="es-AR" sz="1200" b="0" i="0" u="none" strike="noStrike" kern="1200" dirty="0" err="1">
                <a:solidFill>
                  <a:schemeClr val="tx1"/>
                </a:solidFill>
                <a:effectLst/>
                <a:latin typeface="+mn-lt"/>
                <a:ea typeface="+mn-ea"/>
                <a:cs typeface="+mn-cs"/>
                <a:hlinkClick r:id="rId10"/>
              </a:rPr>
              <a:t>onStop</a:t>
            </a:r>
            <a:r>
              <a:rPr lang="es-AR" sz="1200" b="0" i="0" u="none" strike="noStrike" kern="1200" dirty="0">
                <a:solidFill>
                  <a:schemeClr val="tx1"/>
                </a:solidFill>
                <a:effectLst/>
                <a:latin typeface="+mn-lt"/>
                <a:ea typeface="+mn-ea"/>
                <a:cs typeface="+mn-cs"/>
                <a:hlinkClick r:id="rId10"/>
              </a:rPr>
              <a:t>()</a:t>
            </a:r>
            <a:r>
              <a:rPr lang="es-AR" sz="1200" b="0" i="0" kern="1200" dirty="0">
                <a:solidFill>
                  <a:schemeClr val="tx1"/>
                </a:solidFill>
                <a:effectLst/>
                <a:latin typeface="+mn-lt"/>
                <a:ea typeface="+mn-ea"/>
                <a:cs typeface="+mn-cs"/>
              </a:rPr>
              <a:t>. Esto puede ocurrir, por ejemplo, cuando una actividad recién lanzada cubre toda la pantalla. El sistema también puede llamar a </a:t>
            </a:r>
            <a:r>
              <a:rPr lang="es-AR" sz="1200" b="0" i="0" u="none" strike="noStrike" kern="1200" dirty="0" err="1">
                <a:solidFill>
                  <a:schemeClr val="tx1"/>
                </a:solidFill>
                <a:effectLst/>
                <a:latin typeface="+mn-lt"/>
                <a:ea typeface="+mn-ea"/>
                <a:cs typeface="+mn-cs"/>
                <a:hlinkClick r:id="rId10"/>
              </a:rPr>
              <a:t>onStop</a:t>
            </a:r>
            <a:r>
              <a:rPr lang="es-AR" sz="1200" b="0" i="0" u="none" strike="noStrike" kern="1200" dirty="0">
                <a:solidFill>
                  <a:schemeClr val="tx1"/>
                </a:solidFill>
                <a:effectLst/>
                <a:latin typeface="+mn-lt"/>
                <a:ea typeface="+mn-ea"/>
                <a:cs typeface="+mn-cs"/>
                <a:hlinkClick r:id="rId10"/>
              </a:rPr>
              <a:t>()</a:t>
            </a:r>
            <a:r>
              <a:rPr lang="es-AR" sz="1200" b="0" i="0" kern="1200" dirty="0">
                <a:solidFill>
                  <a:schemeClr val="tx1"/>
                </a:solidFill>
                <a:effectLst/>
                <a:latin typeface="+mn-lt"/>
                <a:ea typeface="+mn-ea"/>
                <a:cs typeface="+mn-cs"/>
              </a:rPr>
              <a:t> cuando haya terminado la actividad y esté a punto de finalizar.</a:t>
            </a:r>
          </a:p>
          <a:p>
            <a:endParaRPr lang="es-AR" dirty="0"/>
          </a:p>
        </p:txBody>
      </p:sp>
      <p:sp>
        <p:nvSpPr>
          <p:cNvPr id="4" name="Marcador de número de diapositiva 3"/>
          <p:cNvSpPr>
            <a:spLocks noGrp="1"/>
          </p:cNvSpPr>
          <p:nvPr>
            <p:ph type="sldNum" sz="quarter" idx="5"/>
          </p:nvPr>
        </p:nvSpPr>
        <p:spPr/>
        <p:txBody>
          <a:bodyPr/>
          <a:lstStyle/>
          <a:p>
            <a:fld id="{2993E065-C97F-444C-BA2D-7B48957D961D}" type="slidenum">
              <a:rPr lang="es-AR" smtClean="0"/>
              <a:t>18</a:t>
            </a:fld>
            <a:endParaRPr lang="es-AR"/>
          </a:p>
        </p:txBody>
      </p:sp>
    </p:spTree>
    <p:extLst>
      <p:ext uri="{BB962C8B-B14F-4D97-AF65-F5344CB8AC3E}">
        <p14:creationId xmlns:p14="http://schemas.microsoft.com/office/powerpoint/2010/main" val="12722744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AR" dirty="0"/>
              <a:t>Básicamente los broadcast funcionan como un patrón de suscripción, en donde la aplicación se suscribe a diferentes eventos de interés que puede emitir la misma app u otra externa o el mismo sistema operativo.</a:t>
            </a:r>
          </a:p>
        </p:txBody>
      </p:sp>
      <p:sp>
        <p:nvSpPr>
          <p:cNvPr id="4" name="Marcador de número de diapositiva 3"/>
          <p:cNvSpPr>
            <a:spLocks noGrp="1"/>
          </p:cNvSpPr>
          <p:nvPr>
            <p:ph type="sldNum" sz="quarter" idx="5"/>
          </p:nvPr>
        </p:nvSpPr>
        <p:spPr/>
        <p:txBody>
          <a:bodyPr/>
          <a:lstStyle/>
          <a:p>
            <a:fld id="{2993E065-C97F-444C-BA2D-7B48957D961D}" type="slidenum">
              <a:rPr lang="es-AR" smtClean="0"/>
              <a:t>20</a:t>
            </a:fld>
            <a:endParaRPr lang="es-AR"/>
          </a:p>
        </p:txBody>
      </p:sp>
    </p:spTree>
    <p:extLst>
      <p:ext uri="{BB962C8B-B14F-4D97-AF65-F5344CB8AC3E}">
        <p14:creationId xmlns:p14="http://schemas.microsoft.com/office/powerpoint/2010/main" val="15147260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AR" sz="1200" b="0" i="0" kern="1200" dirty="0">
                <a:solidFill>
                  <a:schemeClr val="tx1"/>
                </a:solidFill>
                <a:effectLst/>
                <a:latin typeface="+mn-lt"/>
                <a:ea typeface="+mn-ea"/>
                <a:cs typeface="+mn-cs"/>
              </a:rPr>
              <a:t>Los proveedores de contenido pueden ayudar a una aplicación a gestionar el acceso a los datos que esa u otras aplicaciones almacenan y proporcionar una forma de compartir datos con otras aplicaciones. Encapsulan los datos y proporcionan mecanismos para definir su seguridad. Los proveedores de contenido son la interfaz estándar que conecta datos en un proceso con código que se ejecuta en otro proceso. La implementación de un proveedor de contenido tiene muchas ventajas. Lo más importante es que puedes configurar un proveedor de contenido para permitir que otras aplicaciones accedan de forma segura a los datos de tu aplicación y los modifiquen</a:t>
            </a:r>
            <a:endParaRPr lang="es-AR" dirty="0"/>
          </a:p>
        </p:txBody>
      </p:sp>
      <p:sp>
        <p:nvSpPr>
          <p:cNvPr id="4" name="Marcador de número de diapositiva 3"/>
          <p:cNvSpPr>
            <a:spLocks noGrp="1"/>
          </p:cNvSpPr>
          <p:nvPr>
            <p:ph type="sldNum" sz="quarter" idx="5"/>
          </p:nvPr>
        </p:nvSpPr>
        <p:spPr/>
        <p:txBody>
          <a:bodyPr/>
          <a:lstStyle/>
          <a:p>
            <a:fld id="{2993E065-C97F-444C-BA2D-7B48957D961D}" type="slidenum">
              <a:rPr lang="es-AR" smtClean="0"/>
              <a:t>23</a:t>
            </a:fld>
            <a:endParaRPr lang="es-AR"/>
          </a:p>
        </p:txBody>
      </p:sp>
    </p:spTree>
    <p:extLst>
      <p:ext uri="{BB962C8B-B14F-4D97-AF65-F5344CB8AC3E}">
        <p14:creationId xmlns:p14="http://schemas.microsoft.com/office/powerpoint/2010/main" val="39711617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AR" sz="1200" b="0" i="0" kern="1200" dirty="0">
                <a:solidFill>
                  <a:schemeClr val="tx1"/>
                </a:solidFill>
                <a:effectLst/>
                <a:latin typeface="+mn-lt"/>
                <a:ea typeface="+mn-ea"/>
                <a:cs typeface="+mn-cs"/>
              </a:rPr>
              <a:t>Las </a:t>
            </a:r>
            <a:r>
              <a:rPr lang="es-AR" sz="1200" b="1" i="0" kern="1200" dirty="0" err="1">
                <a:solidFill>
                  <a:schemeClr val="tx1"/>
                </a:solidFill>
                <a:effectLst/>
                <a:latin typeface="+mn-lt"/>
                <a:ea typeface="+mn-ea"/>
                <a:cs typeface="+mn-cs"/>
              </a:rPr>
              <a:t>intents</a:t>
            </a:r>
            <a:r>
              <a:rPr lang="es-AR" sz="1200" b="1" i="0" kern="1200" dirty="0">
                <a:solidFill>
                  <a:schemeClr val="tx1"/>
                </a:solidFill>
                <a:effectLst/>
                <a:latin typeface="+mn-lt"/>
                <a:ea typeface="+mn-ea"/>
                <a:cs typeface="+mn-cs"/>
              </a:rPr>
              <a:t> explícitas</a:t>
            </a:r>
            <a:r>
              <a:rPr lang="es-AR" sz="1200" b="0" i="0" kern="1200" dirty="0">
                <a:solidFill>
                  <a:schemeClr val="tx1"/>
                </a:solidFill>
                <a:effectLst/>
                <a:latin typeface="+mn-lt"/>
                <a:ea typeface="+mn-ea"/>
                <a:cs typeface="+mn-cs"/>
              </a:rPr>
              <a:t> especifican qué aplicación las administrará, ya sea incluyendo el nombre del paquete de la app de destino o el nombre de clase del componente completamente calificado. Normalmente, el usuario usa una </a:t>
            </a:r>
            <a:r>
              <a:rPr lang="es-AR" sz="1200" b="0" i="0" kern="1200" dirty="0" err="1">
                <a:solidFill>
                  <a:schemeClr val="tx1"/>
                </a:solidFill>
                <a:effectLst/>
                <a:latin typeface="+mn-lt"/>
                <a:ea typeface="+mn-ea"/>
                <a:cs typeface="+mn-cs"/>
              </a:rPr>
              <a:t>intent</a:t>
            </a:r>
            <a:r>
              <a:rPr lang="es-AR" sz="1200" b="0" i="0" kern="1200" dirty="0">
                <a:solidFill>
                  <a:schemeClr val="tx1"/>
                </a:solidFill>
                <a:effectLst/>
                <a:latin typeface="+mn-lt"/>
                <a:ea typeface="+mn-ea"/>
                <a:cs typeface="+mn-cs"/>
              </a:rPr>
              <a:t> explícita para iniciar un componente en su propia aplicación porque conoce el nombre de clase de la actividad o el servicio que desea iniciar. Por ejemplo, puedes utilizarla para iniciar una actividad nueva en respuesta a una acción del usuario o iniciar un servicio para descargar un archivo en segundo plano.</a:t>
            </a:r>
          </a:p>
          <a:p>
            <a:r>
              <a:rPr lang="es-AR" sz="1200" b="0" i="0" kern="1200" dirty="0">
                <a:solidFill>
                  <a:schemeClr val="tx1"/>
                </a:solidFill>
                <a:effectLst/>
                <a:latin typeface="+mn-lt"/>
                <a:ea typeface="+mn-ea"/>
                <a:cs typeface="+mn-cs"/>
              </a:rPr>
              <a:t>Las </a:t>
            </a:r>
            <a:r>
              <a:rPr lang="es-AR" sz="1200" b="1" i="0" kern="1200" dirty="0" err="1">
                <a:solidFill>
                  <a:schemeClr val="tx1"/>
                </a:solidFill>
                <a:effectLst/>
                <a:latin typeface="+mn-lt"/>
                <a:ea typeface="+mn-ea"/>
                <a:cs typeface="+mn-cs"/>
              </a:rPr>
              <a:t>intents</a:t>
            </a:r>
            <a:r>
              <a:rPr lang="es-AR" sz="1200" b="1" i="0" kern="1200" dirty="0">
                <a:solidFill>
                  <a:schemeClr val="tx1"/>
                </a:solidFill>
                <a:effectLst/>
                <a:latin typeface="+mn-lt"/>
                <a:ea typeface="+mn-ea"/>
                <a:cs typeface="+mn-cs"/>
              </a:rPr>
              <a:t> implícitas</a:t>
            </a:r>
            <a:r>
              <a:rPr lang="es-AR" sz="1200" b="0" i="0" kern="1200" dirty="0">
                <a:solidFill>
                  <a:schemeClr val="tx1"/>
                </a:solidFill>
                <a:effectLst/>
                <a:latin typeface="+mn-lt"/>
                <a:ea typeface="+mn-ea"/>
                <a:cs typeface="+mn-cs"/>
              </a:rPr>
              <a:t> no nombran el componente específico, pero, en cambio, declaran una acción general para realizar, lo cual permite que un componente de otra aplicación la maneje. Por ejemplo, si deseas mostrar al usuario una ubicación en un mapa, puedes usar una </a:t>
            </a:r>
            <a:r>
              <a:rPr lang="es-AR" sz="1200" b="0" i="0" kern="1200" dirty="0" err="1">
                <a:solidFill>
                  <a:schemeClr val="tx1"/>
                </a:solidFill>
                <a:effectLst/>
                <a:latin typeface="+mn-lt"/>
                <a:ea typeface="+mn-ea"/>
                <a:cs typeface="+mn-cs"/>
              </a:rPr>
              <a:t>intent</a:t>
            </a:r>
            <a:r>
              <a:rPr lang="es-AR" sz="1200" b="0" i="0" kern="1200" dirty="0">
                <a:solidFill>
                  <a:schemeClr val="tx1"/>
                </a:solidFill>
                <a:effectLst/>
                <a:latin typeface="+mn-lt"/>
                <a:ea typeface="+mn-ea"/>
                <a:cs typeface="+mn-cs"/>
              </a:rPr>
              <a:t> implícita para solicitar que otra aplicación apta muestre una ubicación específica en un mapa.</a:t>
            </a:r>
          </a:p>
          <a:p>
            <a:endParaRPr lang="es-AR" dirty="0"/>
          </a:p>
        </p:txBody>
      </p:sp>
      <p:sp>
        <p:nvSpPr>
          <p:cNvPr id="4" name="Marcador de número de diapositiva 3"/>
          <p:cNvSpPr>
            <a:spLocks noGrp="1"/>
          </p:cNvSpPr>
          <p:nvPr>
            <p:ph type="sldNum" sz="quarter" idx="5"/>
          </p:nvPr>
        </p:nvSpPr>
        <p:spPr/>
        <p:txBody>
          <a:bodyPr/>
          <a:lstStyle/>
          <a:p>
            <a:fld id="{2993E065-C97F-444C-BA2D-7B48957D961D}" type="slidenum">
              <a:rPr lang="es-AR" smtClean="0"/>
              <a:t>27</a:t>
            </a:fld>
            <a:endParaRPr lang="es-AR"/>
          </a:p>
        </p:txBody>
      </p:sp>
    </p:spTree>
    <p:extLst>
      <p:ext uri="{BB962C8B-B14F-4D97-AF65-F5344CB8AC3E}">
        <p14:creationId xmlns:p14="http://schemas.microsoft.com/office/powerpoint/2010/main" val="9057961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AR" dirty="0"/>
              <a:t>Lo primero que hace el sistema operativo antes de iniciar una app, es ver este archivo y decidir que </a:t>
            </a:r>
            <a:r>
              <a:rPr lang="es-AR" dirty="0" err="1"/>
              <a:t>activity</a:t>
            </a:r>
            <a:r>
              <a:rPr lang="es-AR" dirty="0"/>
              <a:t> iniciar, que servicio, permisos etc.</a:t>
            </a:r>
          </a:p>
        </p:txBody>
      </p:sp>
      <p:sp>
        <p:nvSpPr>
          <p:cNvPr id="4" name="Marcador de número de diapositiva 3"/>
          <p:cNvSpPr>
            <a:spLocks noGrp="1"/>
          </p:cNvSpPr>
          <p:nvPr>
            <p:ph type="sldNum" sz="quarter" idx="5"/>
          </p:nvPr>
        </p:nvSpPr>
        <p:spPr/>
        <p:txBody>
          <a:bodyPr/>
          <a:lstStyle/>
          <a:p>
            <a:fld id="{2993E065-C97F-444C-BA2D-7B48957D961D}" type="slidenum">
              <a:rPr lang="es-AR" smtClean="0"/>
              <a:t>29</a:t>
            </a:fld>
            <a:endParaRPr lang="es-AR"/>
          </a:p>
        </p:txBody>
      </p:sp>
    </p:spTree>
    <p:extLst>
      <p:ext uri="{BB962C8B-B14F-4D97-AF65-F5344CB8AC3E}">
        <p14:creationId xmlns:p14="http://schemas.microsoft.com/office/powerpoint/2010/main" val="3123806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AR" dirty="0"/>
          </a:p>
        </p:txBody>
      </p:sp>
      <p:sp>
        <p:nvSpPr>
          <p:cNvPr id="4" name="Marcador de número de diapositiva 3"/>
          <p:cNvSpPr>
            <a:spLocks noGrp="1"/>
          </p:cNvSpPr>
          <p:nvPr>
            <p:ph type="sldNum" sz="quarter" idx="5"/>
          </p:nvPr>
        </p:nvSpPr>
        <p:spPr/>
        <p:txBody>
          <a:bodyPr/>
          <a:lstStyle/>
          <a:p>
            <a:fld id="{2993E065-C97F-444C-BA2D-7B48957D961D}" type="slidenum">
              <a:rPr lang="es-AR" smtClean="0"/>
              <a:t>31</a:t>
            </a:fld>
            <a:endParaRPr lang="es-AR"/>
          </a:p>
        </p:txBody>
      </p:sp>
    </p:spTree>
    <p:extLst>
      <p:ext uri="{BB962C8B-B14F-4D97-AF65-F5344CB8AC3E}">
        <p14:creationId xmlns:p14="http://schemas.microsoft.com/office/powerpoint/2010/main" val="29142461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AR" sz="1200" b="0" i="0" kern="1200" dirty="0">
                <a:solidFill>
                  <a:schemeClr val="tx1"/>
                </a:solidFill>
                <a:effectLst/>
                <a:latin typeface="+mn-lt"/>
                <a:ea typeface="+mn-ea"/>
                <a:cs typeface="+mn-cs"/>
              </a:rPr>
              <a:t>La </a:t>
            </a:r>
            <a:r>
              <a:rPr lang="es-AR" sz="1200" b="1" i="0" kern="1200" dirty="0">
                <a:solidFill>
                  <a:schemeClr val="tx1"/>
                </a:solidFill>
                <a:effectLst/>
                <a:latin typeface="+mn-lt"/>
                <a:ea typeface="+mn-ea"/>
                <a:cs typeface="+mn-cs"/>
              </a:rPr>
              <a:t>diferencia</a:t>
            </a:r>
            <a:r>
              <a:rPr lang="es-AR" sz="1200" b="0" i="0" kern="1200" dirty="0">
                <a:solidFill>
                  <a:schemeClr val="tx1"/>
                </a:solidFill>
                <a:effectLst/>
                <a:latin typeface="+mn-lt"/>
                <a:ea typeface="+mn-ea"/>
                <a:cs typeface="+mn-cs"/>
              </a:rPr>
              <a:t> entre giróscopo y </a:t>
            </a:r>
            <a:r>
              <a:rPr lang="es-AR" sz="1200" b="1" i="0" kern="1200" dirty="0">
                <a:solidFill>
                  <a:schemeClr val="tx1"/>
                </a:solidFill>
                <a:effectLst/>
                <a:latin typeface="+mn-lt"/>
                <a:ea typeface="+mn-ea"/>
                <a:cs typeface="+mn-cs"/>
              </a:rPr>
              <a:t>acelerómetro</a:t>
            </a:r>
            <a:r>
              <a:rPr lang="es-AR" sz="1200" b="0" i="0" kern="1200" dirty="0">
                <a:solidFill>
                  <a:schemeClr val="tx1"/>
                </a:solidFill>
                <a:effectLst/>
                <a:latin typeface="+mn-lt"/>
                <a:ea typeface="+mn-ea"/>
                <a:cs typeface="+mn-cs"/>
              </a:rPr>
              <a:t> es que mientras el primero puede percibir la rotación, este último no. Otra </a:t>
            </a:r>
            <a:r>
              <a:rPr lang="es-AR" sz="1200" b="1" i="0" kern="1200" dirty="0">
                <a:solidFill>
                  <a:schemeClr val="tx1"/>
                </a:solidFill>
                <a:effectLst/>
                <a:latin typeface="+mn-lt"/>
                <a:ea typeface="+mn-ea"/>
                <a:cs typeface="+mn-cs"/>
              </a:rPr>
              <a:t>diferencia</a:t>
            </a:r>
            <a:r>
              <a:rPr lang="es-AR" sz="1200" b="0" i="0" kern="1200" dirty="0">
                <a:solidFill>
                  <a:schemeClr val="tx1"/>
                </a:solidFill>
                <a:effectLst/>
                <a:latin typeface="+mn-lt"/>
                <a:ea typeface="+mn-ea"/>
                <a:cs typeface="+mn-cs"/>
              </a:rPr>
              <a:t> se refiere al hecho de que un giróscopo da una indicación de la velocidad angular, mientras que un </a:t>
            </a:r>
            <a:r>
              <a:rPr lang="es-AR" sz="1200" b="1" i="0" kern="1200" dirty="0">
                <a:solidFill>
                  <a:schemeClr val="tx1"/>
                </a:solidFill>
                <a:effectLst/>
                <a:latin typeface="+mn-lt"/>
                <a:ea typeface="+mn-ea"/>
                <a:cs typeface="+mn-cs"/>
              </a:rPr>
              <a:t>acelerómetro</a:t>
            </a:r>
            <a:r>
              <a:rPr lang="es-AR" sz="1200" b="0" i="0" kern="1200" dirty="0">
                <a:solidFill>
                  <a:schemeClr val="tx1"/>
                </a:solidFill>
                <a:effectLst/>
                <a:latin typeface="+mn-lt"/>
                <a:ea typeface="+mn-ea"/>
                <a:cs typeface="+mn-cs"/>
              </a:rPr>
              <a:t> mide la aceleración lineal.</a:t>
            </a:r>
            <a:endParaRPr lang="es-AR" dirty="0"/>
          </a:p>
        </p:txBody>
      </p:sp>
      <p:sp>
        <p:nvSpPr>
          <p:cNvPr id="4" name="Marcador de número de diapositiva 3"/>
          <p:cNvSpPr>
            <a:spLocks noGrp="1"/>
          </p:cNvSpPr>
          <p:nvPr>
            <p:ph type="sldNum" sz="quarter" idx="5"/>
          </p:nvPr>
        </p:nvSpPr>
        <p:spPr/>
        <p:txBody>
          <a:bodyPr/>
          <a:lstStyle/>
          <a:p>
            <a:fld id="{2993E065-C97F-444C-BA2D-7B48957D961D}" type="slidenum">
              <a:rPr lang="es-AR" smtClean="0"/>
              <a:t>32</a:t>
            </a:fld>
            <a:endParaRPr lang="es-AR"/>
          </a:p>
        </p:txBody>
      </p:sp>
    </p:spTree>
    <p:extLst>
      <p:ext uri="{BB962C8B-B14F-4D97-AF65-F5344CB8AC3E}">
        <p14:creationId xmlns:p14="http://schemas.microsoft.com/office/powerpoint/2010/main" val="22436505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AR" dirty="0"/>
          </a:p>
        </p:txBody>
      </p:sp>
      <p:sp>
        <p:nvSpPr>
          <p:cNvPr id="4" name="Marcador de número de diapositiva 3"/>
          <p:cNvSpPr>
            <a:spLocks noGrp="1"/>
          </p:cNvSpPr>
          <p:nvPr>
            <p:ph type="sldNum" sz="quarter" idx="5"/>
          </p:nvPr>
        </p:nvSpPr>
        <p:spPr/>
        <p:txBody>
          <a:bodyPr/>
          <a:lstStyle/>
          <a:p>
            <a:fld id="{2993E065-C97F-444C-BA2D-7B48957D961D}" type="slidenum">
              <a:rPr lang="es-AR" smtClean="0"/>
              <a:t>37</a:t>
            </a:fld>
            <a:endParaRPr lang="es-AR"/>
          </a:p>
        </p:txBody>
      </p:sp>
    </p:spTree>
    <p:extLst>
      <p:ext uri="{BB962C8B-B14F-4D97-AF65-F5344CB8AC3E}">
        <p14:creationId xmlns:p14="http://schemas.microsoft.com/office/powerpoint/2010/main" val="1685259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AR" sz="1200" b="0" i="0" kern="1200" dirty="0">
                <a:solidFill>
                  <a:schemeClr val="tx1"/>
                </a:solidFill>
                <a:effectLst/>
                <a:latin typeface="+mn-lt"/>
                <a:ea typeface="+mn-ea"/>
                <a:cs typeface="+mn-cs"/>
              </a:rPr>
              <a:t>El hecho de que cada aplicación se ejecuta en su propio proceso aporta beneficios en cuestiones básicas como seguridad, gestión de memoria, o la ocupación de la CPU del dispositivo móvil. Android se ocupa de lanzar y parar todos estos procesos, gestionar su ejecución y decidir qué hacer en función de los recursos disponibles y de las órdenes dadas por el usuario.</a:t>
            </a:r>
            <a:endParaRPr lang="es-AR" dirty="0"/>
          </a:p>
        </p:txBody>
      </p:sp>
      <p:sp>
        <p:nvSpPr>
          <p:cNvPr id="4" name="Marcador de número de diapositiva 3"/>
          <p:cNvSpPr>
            <a:spLocks noGrp="1"/>
          </p:cNvSpPr>
          <p:nvPr>
            <p:ph type="sldNum" sz="quarter" idx="5"/>
          </p:nvPr>
        </p:nvSpPr>
        <p:spPr/>
        <p:txBody>
          <a:bodyPr/>
          <a:lstStyle/>
          <a:p>
            <a:fld id="{2993E065-C97F-444C-BA2D-7B48957D961D}" type="slidenum">
              <a:rPr lang="es-AR" smtClean="0"/>
              <a:t>52</a:t>
            </a:fld>
            <a:endParaRPr lang="es-AR"/>
          </a:p>
        </p:txBody>
      </p:sp>
    </p:spTree>
    <p:extLst>
      <p:ext uri="{BB962C8B-B14F-4D97-AF65-F5344CB8AC3E}">
        <p14:creationId xmlns:p14="http://schemas.microsoft.com/office/powerpoint/2010/main" val="17273600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AR" sz="1200" b="0" i="0" kern="1200" dirty="0">
                <a:solidFill>
                  <a:schemeClr val="tx1"/>
                </a:solidFill>
                <a:effectLst/>
                <a:latin typeface="+mn-lt"/>
                <a:ea typeface="+mn-ea"/>
                <a:cs typeface="+mn-cs"/>
              </a:rPr>
              <a:t>El hecho de que cada aplicación se ejecuta en su propio proceso aporta beneficios en cuestiones básicas como seguridad, gestión de memoria, o la ocupación de la CPU del dispositivo móvil. Android se ocupa de lanzar y parar todos estos procesos, gestionar su ejecución y decidir qué hacer en función de los recursos disponibles y de las órdenes dadas por el usuario.</a:t>
            </a:r>
            <a:endParaRPr lang="es-AR" dirty="0"/>
          </a:p>
        </p:txBody>
      </p:sp>
      <p:sp>
        <p:nvSpPr>
          <p:cNvPr id="4" name="Marcador de número de diapositiva 3"/>
          <p:cNvSpPr>
            <a:spLocks noGrp="1"/>
          </p:cNvSpPr>
          <p:nvPr>
            <p:ph type="sldNum" sz="quarter" idx="5"/>
          </p:nvPr>
        </p:nvSpPr>
        <p:spPr/>
        <p:txBody>
          <a:bodyPr/>
          <a:lstStyle/>
          <a:p>
            <a:fld id="{2993E065-C97F-444C-BA2D-7B48957D961D}" type="slidenum">
              <a:rPr lang="es-AR" smtClean="0"/>
              <a:t>53</a:t>
            </a:fld>
            <a:endParaRPr lang="es-AR"/>
          </a:p>
        </p:txBody>
      </p:sp>
    </p:spTree>
    <p:extLst>
      <p:ext uri="{BB962C8B-B14F-4D97-AF65-F5344CB8AC3E}">
        <p14:creationId xmlns:p14="http://schemas.microsoft.com/office/powerpoint/2010/main" val="19868189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AR" sz="1200" b="1" i="0" kern="1200" dirty="0">
                <a:solidFill>
                  <a:schemeClr val="tx1"/>
                </a:solidFill>
                <a:effectLst/>
                <a:latin typeface="+mn-lt"/>
                <a:ea typeface="+mn-ea"/>
                <a:cs typeface="+mn-cs"/>
              </a:rPr>
              <a:t>Servicio</a:t>
            </a:r>
            <a:endParaRPr lang="es-AR" sz="1200" b="0" i="0" kern="1200" dirty="0">
              <a:solidFill>
                <a:schemeClr val="tx1"/>
              </a:solidFill>
              <a:effectLst/>
              <a:latin typeface="+mn-lt"/>
              <a:ea typeface="+mn-ea"/>
              <a:cs typeface="+mn-cs"/>
            </a:endParaRPr>
          </a:p>
          <a:p>
            <a:r>
              <a:rPr lang="es-AR" sz="1200" b="0" i="0" kern="1200" dirty="0">
                <a:solidFill>
                  <a:schemeClr val="tx1"/>
                </a:solidFill>
                <a:effectLst/>
                <a:latin typeface="+mn-lt"/>
                <a:ea typeface="+mn-ea"/>
                <a:cs typeface="+mn-cs"/>
              </a:rPr>
              <a:t>Tarea sin UI, pero no debe usar para tareas largas. Utilice Thread dentro del servicio para una tarea larga</a:t>
            </a:r>
          </a:p>
          <a:p>
            <a:r>
              <a:rPr lang="es-AR" sz="1200" b="0" i="0" kern="1200" dirty="0">
                <a:solidFill>
                  <a:schemeClr val="tx1"/>
                </a:solidFill>
                <a:effectLst/>
                <a:latin typeface="+mn-lt"/>
                <a:ea typeface="+mn-ea"/>
                <a:cs typeface="+mn-cs"/>
              </a:rPr>
              <a:t>Invocar por </a:t>
            </a:r>
            <a:r>
              <a:rPr lang="es-AR" sz="1200" b="0" i="0" kern="1200" dirty="0" err="1">
                <a:solidFill>
                  <a:schemeClr val="tx1"/>
                </a:solidFill>
                <a:effectLst/>
                <a:latin typeface="+mn-lt"/>
                <a:ea typeface="+mn-ea"/>
                <a:cs typeface="+mn-cs"/>
              </a:rPr>
              <a:t>onStartService</a:t>
            </a:r>
            <a:r>
              <a:rPr lang="es-AR" sz="1200" b="0" i="0" kern="1200" dirty="0">
                <a:solidFill>
                  <a:schemeClr val="tx1"/>
                </a:solidFill>
                <a:effectLst/>
                <a:latin typeface="+mn-lt"/>
                <a:ea typeface="+mn-ea"/>
                <a:cs typeface="+mn-cs"/>
              </a:rPr>
              <a:t>()</a:t>
            </a:r>
          </a:p>
          <a:p>
            <a:r>
              <a:rPr lang="es-AR" sz="1200" b="0" i="0" kern="1200" dirty="0">
                <a:solidFill>
                  <a:schemeClr val="tx1"/>
                </a:solidFill>
                <a:effectLst/>
                <a:latin typeface="+mn-lt"/>
                <a:ea typeface="+mn-ea"/>
                <a:cs typeface="+mn-cs"/>
              </a:rPr>
              <a:t>Desencadenado de cualquier hilo</a:t>
            </a:r>
          </a:p>
          <a:p>
            <a:r>
              <a:rPr lang="es-AR" sz="1200" b="0" i="0" kern="1200" dirty="0">
                <a:solidFill>
                  <a:schemeClr val="tx1"/>
                </a:solidFill>
                <a:effectLst/>
                <a:latin typeface="+mn-lt"/>
                <a:ea typeface="+mn-ea"/>
                <a:cs typeface="+mn-cs"/>
              </a:rPr>
              <a:t>Se ejecuta en el hilo principal</a:t>
            </a:r>
          </a:p>
          <a:p>
            <a:r>
              <a:rPr lang="es-AR" sz="1200" b="0" i="0" kern="1200" dirty="0">
                <a:solidFill>
                  <a:schemeClr val="tx1"/>
                </a:solidFill>
                <a:effectLst/>
                <a:latin typeface="+mn-lt"/>
                <a:ea typeface="+mn-ea"/>
                <a:cs typeface="+mn-cs"/>
              </a:rPr>
              <a:t>Puede bloquear el subproceso </a:t>
            </a:r>
            <a:r>
              <a:rPr lang="es-AR" sz="1200" b="0" i="0" kern="1200" dirty="0" err="1">
                <a:solidFill>
                  <a:schemeClr val="tx1"/>
                </a:solidFill>
                <a:effectLst/>
                <a:latin typeface="+mn-lt"/>
                <a:ea typeface="+mn-ea"/>
                <a:cs typeface="+mn-cs"/>
              </a:rPr>
              <a:t>main</a:t>
            </a:r>
            <a:r>
              <a:rPr lang="es-AR" sz="1200" b="0" i="0" kern="1200" dirty="0">
                <a:solidFill>
                  <a:schemeClr val="tx1"/>
                </a:solidFill>
                <a:effectLst/>
                <a:latin typeface="+mn-lt"/>
                <a:ea typeface="+mn-ea"/>
                <a:cs typeface="+mn-cs"/>
              </a:rPr>
              <a:t>(UI )</a:t>
            </a:r>
          </a:p>
          <a:p>
            <a:endParaRPr lang="es-AR" sz="1200" b="0" i="0" kern="1200" dirty="0">
              <a:solidFill>
                <a:schemeClr val="tx1"/>
              </a:solidFill>
              <a:effectLst/>
              <a:latin typeface="+mn-lt"/>
              <a:ea typeface="+mn-ea"/>
              <a:cs typeface="+mn-cs"/>
            </a:endParaRPr>
          </a:p>
          <a:p>
            <a:r>
              <a:rPr lang="es-AR" sz="1200" b="1" i="0" kern="1200" dirty="0" err="1">
                <a:solidFill>
                  <a:schemeClr val="tx1"/>
                </a:solidFill>
                <a:effectLst/>
                <a:latin typeface="+mn-lt"/>
                <a:ea typeface="+mn-ea"/>
                <a:cs typeface="+mn-cs"/>
              </a:rPr>
              <a:t>IntentService</a:t>
            </a:r>
            <a:endParaRPr lang="es-AR" sz="1200" b="0" i="0" kern="1200" dirty="0">
              <a:solidFill>
                <a:schemeClr val="tx1"/>
              </a:solidFill>
              <a:effectLst/>
              <a:latin typeface="+mn-lt"/>
              <a:ea typeface="+mn-ea"/>
              <a:cs typeface="+mn-cs"/>
            </a:endParaRPr>
          </a:p>
          <a:p>
            <a:r>
              <a:rPr lang="es-AR" sz="1200" b="0" i="0" kern="1200" dirty="0">
                <a:solidFill>
                  <a:schemeClr val="tx1"/>
                </a:solidFill>
                <a:effectLst/>
                <a:latin typeface="+mn-lt"/>
                <a:ea typeface="+mn-ea"/>
                <a:cs typeface="+mn-cs"/>
              </a:rPr>
              <a:t>Tarea larga por lo general no hay comunicación con el hilo principal si la comunicación es necesaria, entonces es hecho por el manejador o difusión</a:t>
            </a:r>
          </a:p>
          <a:p>
            <a:r>
              <a:rPr lang="es-AR" sz="1200" b="0" i="0" kern="1200" dirty="0">
                <a:solidFill>
                  <a:schemeClr val="tx1"/>
                </a:solidFill>
                <a:effectLst/>
                <a:latin typeface="+mn-lt"/>
                <a:ea typeface="+mn-ea"/>
                <a:cs typeface="+mn-cs"/>
              </a:rPr>
              <a:t>Invocar a través de </a:t>
            </a:r>
            <a:r>
              <a:rPr lang="es-AR" sz="1200" b="0" i="0" kern="1200" dirty="0" err="1">
                <a:solidFill>
                  <a:schemeClr val="tx1"/>
                </a:solidFill>
                <a:effectLst/>
                <a:latin typeface="+mn-lt"/>
                <a:ea typeface="+mn-ea"/>
                <a:cs typeface="+mn-cs"/>
              </a:rPr>
              <a:t>Intent</a:t>
            </a:r>
            <a:endParaRPr lang="es-AR" sz="1200" b="0" i="0" kern="1200" dirty="0">
              <a:solidFill>
                <a:schemeClr val="tx1"/>
              </a:solidFill>
              <a:effectLst/>
              <a:latin typeface="+mn-lt"/>
              <a:ea typeface="+mn-ea"/>
              <a:cs typeface="+mn-cs"/>
            </a:endParaRPr>
          </a:p>
          <a:p>
            <a:r>
              <a:rPr lang="es-AR" sz="1200" b="0" i="0" kern="1200" dirty="0">
                <a:solidFill>
                  <a:schemeClr val="tx1"/>
                </a:solidFill>
                <a:effectLst/>
                <a:latin typeface="+mn-lt"/>
                <a:ea typeface="+mn-ea"/>
                <a:cs typeface="+mn-cs"/>
              </a:rPr>
              <a:t>Desencadenado desde el hilo principal (el </a:t>
            </a:r>
            <a:r>
              <a:rPr lang="es-AR" sz="1200" b="0" i="1" kern="1200" dirty="0">
                <a:solidFill>
                  <a:schemeClr val="tx1"/>
                </a:solidFill>
                <a:effectLst/>
                <a:latin typeface="+mn-lt"/>
                <a:ea typeface="+mn-ea"/>
                <a:cs typeface="+mn-cs"/>
              </a:rPr>
              <a:t>intento se recibe en el hilo principal y el hilo de trabajo se distribuye</a:t>
            </a:r>
            <a:r>
              <a:rPr lang="es-AR" sz="1200" b="0" i="0" kern="1200" dirty="0">
                <a:solidFill>
                  <a:schemeClr val="tx1"/>
                </a:solidFill>
                <a:effectLst/>
                <a:latin typeface="+mn-lt"/>
                <a:ea typeface="+mn-ea"/>
                <a:cs typeface="+mn-cs"/>
              </a:rPr>
              <a:t> )</a:t>
            </a:r>
          </a:p>
          <a:p>
            <a:r>
              <a:rPr lang="es-AR" sz="1200" b="0" i="0" kern="1200" dirty="0">
                <a:solidFill>
                  <a:schemeClr val="tx1"/>
                </a:solidFill>
                <a:effectLst/>
                <a:latin typeface="+mn-lt"/>
                <a:ea typeface="+mn-ea"/>
                <a:cs typeface="+mn-cs"/>
              </a:rPr>
              <a:t>Se ejecuta en un hilo separado</a:t>
            </a:r>
          </a:p>
          <a:p>
            <a:r>
              <a:rPr lang="es-AR" sz="1200" b="0" i="0" kern="1200" dirty="0">
                <a:solidFill>
                  <a:schemeClr val="tx1"/>
                </a:solidFill>
                <a:effectLst/>
                <a:latin typeface="+mn-lt"/>
                <a:ea typeface="+mn-ea"/>
                <a:cs typeface="+mn-cs"/>
              </a:rPr>
              <a:t>No podemos ejecutar la tarea en paralelo y varias intenciones están en cola en el mismo subproceso de trabajo.</a:t>
            </a:r>
          </a:p>
          <a:p>
            <a:endParaRPr lang="es-AR" dirty="0"/>
          </a:p>
          <a:p>
            <a:endParaRPr lang="es-AR" dirty="0"/>
          </a:p>
          <a:p>
            <a:r>
              <a:rPr lang="es-AR" sz="1200" b="1" i="0" kern="1200" dirty="0">
                <a:solidFill>
                  <a:schemeClr val="tx1"/>
                </a:solidFill>
                <a:effectLst/>
                <a:latin typeface="+mn-lt"/>
                <a:ea typeface="+mn-ea"/>
                <a:cs typeface="+mn-cs"/>
              </a:rPr>
              <a:t>Servicio</a:t>
            </a:r>
            <a:endParaRPr lang="es-AR" sz="1200" b="0" i="0" kern="1200" dirty="0">
              <a:solidFill>
                <a:schemeClr val="tx1"/>
              </a:solidFill>
              <a:effectLst/>
              <a:latin typeface="+mn-lt"/>
              <a:ea typeface="+mn-ea"/>
              <a:cs typeface="+mn-cs"/>
            </a:endParaRPr>
          </a:p>
          <a:p>
            <a:r>
              <a:rPr lang="es-AR" sz="1200" b="0" i="0" kern="1200" dirty="0">
                <a:solidFill>
                  <a:schemeClr val="tx1"/>
                </a:solidFill>
                <a:effectLst/>
                <a:latin typeface="+mn-lt"/>
                <a:ea typeface="+mn-ea"/>
                <a:cs typeface="+mn-cs"/>
              </a:rPr>
              <a:t>Esta es la clase base para todos los servicios. Al extender esta clase, es importante que cree un nuevo subproceso en el que realizar todo el trabajo del servicio, ya que el servicio utiliza el subproceso principal de su aplicación, de forma predeterminada, lo que podría ralentizar el rendimiento de cualquier actividad que esté ejecutando su aplicación.</a:t>
            </a:r>
          </a:p>
          <a:p>
            <a:r>
              <a:rPr lang="es-AR" sz="1200" b="1" i="0" kern="1200" dirty="0" err="1">
                <a:solidFill>
                  <a:schemeClr val="tx1"/>
                </a:solidFill>
                <a:effectLst/>
                <a:latin typeface="+mn-lt"/>
                <a:ea typeface="+mn-ea"/>
                <a:cs typeface="+mn-cs"/>
              </a:rPr>
              <a:t>IntentService</a:t>
            </a:r>
            <a:endParaRPr lang="es-AR" sz="1200" b="0" i="0" kern="1200" dirty="0">
              <a:solidFill>
                <a:schemeClr val="tx1"/>
              </a:solidFill>
              <a:effectLst/>
              <a:latin typeface="+mn-lt"/>
              <a:ea typeface="+mn-ea"/>
              <a:cs typeface="+mn-cs"/>
            </a:endParaRPr>
          </a:p>
          <a:p>
            <a:r>
              <a:rPr lang="es-AR" sz="1200" b="0" i="0" kern="1200" dirty="0">
                <a:solidFill>
                  <a:schemeClr val="tx1"/>
                </a:solidFill>
                <a:effectLst/>
                <a:latin typeface="+mn-lt"/>
                <a:ea typeface="+mn-ea"/>
                <a:cs typeface="+mn-cs"/>
              </a:rPr>
              <a:t>Esta es una subclase de Service que utiliza un subproceso de trabajo para manejar todas las solicitudes de inicio, una a la vez. Esta es la mejor opción si no requiere que su servicio maneje múltiples solicitudes simultáneamente. Todo lo que necesita hacer es implementar </a:t>
            </a:r>
            <a:r>
              <a:rPr lang="es-AR" sz="1200" b="0" i="0" kern="1200" dirty="0" err="1">
                <a:solidFill>
                  <a:schemeClr val="tx1"/>
                </a:solidFill>
                <a:effectLst/>
                <a:latin typeface="+mn-lt"/>
                <a:ea typeface="+mn-ea"/>
                <a:cs typeface="+mn-cs"/>
              </a:rPr>
              <a:t>onHandleIntent</a:t>
            </a:r>
            <a:r>
              <a:rPr lang="es-AR" sz="1200" b="0" i="0" kern="1200" dirty="0">
                <a:solidFill>
                  <a:schemeClr val="tx1"/>
                </a:solidFill>
                <a:effectLst/>
                <a:latin typeface="+mn-lt"/>
                <a:ea typeface="+mn-ea"/>
                <a:cs typeface="+mn-cs"/>
              </a:rPr>
              <a:t> (), que recibe la intención de cada solicitud de inicio para que pueda hacer el trabajo de fondo.</a:t>
            </a:r>
          </a:p>
          <a:p>
            <a:r>
              <a:rPr lang="es-AR" sz="1200" b="1" i="0" kern="1200" dirty="0">
                <a:solidFill>
                  <a:schemeClr val="tx1"/>
                </a:solidFill>
                <a:effectLst/>
                <a:latin typeface="+mn-lt"/>
                <a:ea typeface="+mn-ea"/>
                <a:cs typeface="+mn-cs"/>
              </a:rPr>
              <a:t>Diferencias</a:t>
            </a:r>
            <a:endParaRPr lang="es-AR" sz="1200" b="0" i="0" kern="1200" dirty="0">
              <a:solidFill>
                <a:schemeClr val="tx1"/>
              </a:solidFill>
              <a:effectLst/>
              <a:latin typeface="+mn-lt"/>
              <a:ea typeface="+mn-ea"/>
              <a:cs typeface="+mn-cs"/>
            </a:endParaRPr>
          </a:p>
          <a:p>
            <a:r>
              <a:rPr lang="es-AR" sz="1200" b="0" i="0" kern="1200" dirty="0">
                <a:solidFill>
                  <a:schemeClr val="tx1"/>
                </a:solidFill>
                <a:effectLst/>
                <a:latin typeface="+mn-lt"/>
                <a:ea typeface="+mn-ea"/>
                <a:cs typeface="+mn-cs"/>
              </a:rPr>
              <a:t>La clase de servicio utiliza el subproceso principal de la aplicación, mientras que </a:t>
            </a:r>
            <a:r>
              <a:rPr lang="es-AR" sz="1200" b="0" i="0" kern="1200" dirty="0" err="1">
                <a:solidFill>
                  <a:schemeClr val="tx1"/>
                </a:solidFill>
                <a:effectLst/>
                <a:latin typeface="+mn-lt"/>
                <a:ea typeface="+mn-ea"/>
                <a:cs typeface="+mn-cs"/>
              </a:rPr>
              <a:t>IntentService</a:t>
            </a:r>
            <a:r>
              <a:rPr lang="es-AR" sz="1200" b="0" i="0" kern="1200" dirty="0">
                <a:solidFill>
                  <a:schemeClr val="tx1"/>
                </a:solidFill>
                <a:effectLst/>
                <a:latin typeface="+mn-lt"/>
                <a:ea typeface="+mn-ea"/>
                <a:cs typeface="+mn-cs"/>
              </a:rPr>
              <a:t> crea un subproceso de trabajo y utiliza ese subproceso para ejecutar el servicio. </a:t>
            </a:r>
            <a:r>
              <a:rPr lang="es-AR" sz="1200" b="0" i="0" kern="1200" dirty="0" err="1">
                <a:solidFill>
                  <a:schemeClr val="tx1"/>
                </a:solidFill>
                <a:effectLst/>
                <a:latin typeface="+mn-lt"/>
                <a:ea typeface="+mn-ea"/>
                <a:cs typeface="+mn-cs"/>
              </a:rPr>
              <a:t>IntentService</a:t>
            </a:r>
            <a:r>
              <a:rPr lang="es-AR" sz="1200" b="0" i="0" kern="1200" dirty="0">
                <a:solidFill>
                  <a:schemeClr val="tx1"/>
                </a:solidFill>
                <a:effectLst/>
                <a:latin typeface="+mn-lt"/>
                <a:ea typeface="+mn-ea"/>
                <a:cs typeface="+mn-cs"/>
              </a:rPr>
              <a:t> crea una cola que pasa una intención a la vez a </a:t>
            </a:r>
            <a:r>
              <a:rPr lang="es-AR" sz="1200" b="0" i="0" kern="1200" dirty="0" err="1">
                <a:solidFill>
                  <a:schemeClr val="tx1"/>
                </a:solidFill>
                <a:effectLst/>
                <a:latin typeface="+mn-lt"/>
                <a:ea typeface="+mn-ea"/>
                <a:cs typeface="+mn-cs"/>
              </a:rPr>
              <a:t>onHandleIntent</a:t>
            </a:r>
            <a:r>
              <a:rPr lang="es-AR" sz="1200" b="0" i="0" kern="1200" dirty="0">
                <a:solidFill>
                  <a:schemeClr val="tx1"/>
                </a:solidFill>
                <a:effectLst/>
                <a:latin typeface="+mn-lt"/>
                <a:ea typeface="+mn-ea"/>
                <a:cs typeface="+mn-cs"/>
              </a:rPr>
              <a:t> (). Por lo tanto, la implementación de un </a:t>
            </a:r>
            <a:r>
              <a:rPr lang="es-AR" sz="1200" b="0" i="0" kern="1200" dirty="0" err="1">
                <a:solidFill>
                  <a:schemeClr val="tx1"/>
                </a:solidFill>
                <a:effectLst/>
                <a:latin typeface="+mn-lt"/>
                <a:ea typeface="+mn-ea"/>
                <a:cs typeface="+mn-cs"/>
              </a:rPr>
              <a:t>multi-hilo</a:t>
            </a:r>
            <a:r>
              <a:rPr lang="es-AR" sz="1200" b="0" i="0" kern="1200" dirty="0">
                <a:solidFill>
                  <a:schemeClr val="tx1"/>
                </a:solidFill>
                <a:effectLst/>
                <a:latin typeface="+mn-lt"/>
                <a:ea typeface="+mn-ea"/>
                <a:cs typeface="+mn-cs"/>
              </a:rPr>
              <a:t> debe hacerse extendiendo la clase de servicio directamente. La clase de servicio necesita una parada manual usando </a:t>
            </a:r>
            <a:r>
              <a:rPr lang="es-AR" sz="1200" b="0" i="0" kern="1200" dirty="0" err="1">
                <a:solidFill>
                  <a:schemeClr val="tx1"/>
                </a:solidFill>
                <a:effectLst/>
                <a:latin typeface="+mn-lt"/>
                <a:ea typeface="+mn-ea"/>
                <a:cs typeface="+mn-cs"/>
              </a:rPr>
              <a:t>stopSelf</a:t>
            </a:r>
            <a:r>
              <a:rPr lang="es-AR" sz="1200" b="0" i="0" kern="1200" dirty="0">
                <a:solidFill>
                  <a:schemeClr val="tx1"/>
                </a:solidFill>
                <a:effectLst/>
                <a:latin typeface="+mn-lt"/>
                <a:ea typeface="+mn-ea"/>
                <a:cs typeface="+mn-cs"/>
              </a:rPr>
              <a:t> (). Mientras tanto, </a:t>
            </a:r>
            <a:r>
              <a:rPr lang="es-AR" sz="1200" b="0" i="0" kern="1200" dirty="0" err="1">
                <a:solidFill>
                  <a:schemeClr val="tx1"/>
                </a:solidFill>
                <a:effectLst/>
                <a:latin typeface="+mn-lt"/>
                <a:ea typeface="+mn-ea"/>
                <a:cs typeface="+mn-cs"/>
              </a:rPr>
              <a:t>IntentService</a:t>
            </a:r>
            <a:r>
              <a:rPr lang="es-AR" sz="1200" b="0" i="0" kern="1200" dirty="0">
                <a:solidFill>
                  <a:schemeClr val="tx1"/>
                </a:solidFill>
                <a:effectLst/>
                <a:latin typeface="+mn-lt"/>
                <a:ea typeface="+mn-ea"/>
                <a:cs typeface="+mn-cs"/>
              </a:rPr>
              <a:t> se detiene automáticamente cuando no hay intención en cola. </a:t>
            </a:r>
            <a:r>
              <a:rPr lang="es-AR" sz="1200" b="0" i="0" kern="1200" dirty="0" err="1">
                <a:solidFill>
                  <a:schemeClr val="tx1"/>
                </a:solidFill>
                <a:effectLst/>
                <a:latin typeface="+mn-lt"/>
                <a:ea typeface="+mn-ea"/>
                <a:cs typeface="+mn-cs"/>
              </a:rPr>
              <a:t>IntentService</a:t>
            </a:r>
            <a:r>
              <a:rPr lang="es-AR" sz="1200" b="0" i="0" kern="1200" dirty="0">
                <a:solidFill>
                  <a:schemeClr val="tx1"/>
                </a:solidFill>
                <a:effectLst/>
                <a:latin typeface="+mn-lt"/>
                <a:ea typeface="+mn-ea"/>
                <a:cs typeface="+mn-cs"/>
              </a:rPr>
              <a:t> implementa </a:t>
            </a:r>
            <a:r>
              <a:rPr lang="es-AR" sz="1200" b="0" i="0" kern="1200" dirty="0" err="1">
                <a:solidFill>
                  <a:schemeClr val="tx1"/>
                </a:solidFill>
                <a:effectLst/>
                <a:latin typeface="+mn-lt"/>
                <a:ea typeface="+mn-ea"/>
                <a:cs typeface="+mn-cs"/>
              </a:rPr>
              <a:t>onBind</a:t>
            </a:r>
            <a:r>
              <a:rPr lang="es-AR" sz="1200" b="0" i="0" kern="1200" dirty="0">
                <a:solidFill>
                  <a:schemeClr val="tx1"/>
                </a:solidFill>
                <a:effectLst/>
                <a:latin typeface="+mn-lt"/>
                <a:ea typeface="+mn-ea"/>
                <a:cs typeface="+mn-cs"/>
              </a:rPr>
              <a:t> () que devuelve </a:t>
            </a:r>
            <a:r>
              <a:rPr lang="es-AR" sz="1200" b="0" i="0" kern="1200" dirty="0" err="1">
                <a:solidFill>
                  <a:schemeClr val="tx1"/>
                </a:solidFill>
                <a:effectLst/>
                <a:latin typeface="+mn-lt"/>
                <a:ea typeface="+mn-ea"/>
                <a:cs typeface="+mn-cs"/>
              </a:rPr>
              <a:t>null</a:t>
            </a:r>
            <a:r>
              <a:rPr lang="es-AR" sz="1200" b="0" i="0" kern="1200" dirty="0">
                <a:solidFill>
                  <a:schemeClr val="tx1"/>
                </a:solidFill>
                <a:effectLst/>
                <a:latin typeface="+mn-lt"/>
                <a:ea typeface="+mn-ea"/>
                <a:cs typeface="+mn-cs"/>
              </a:rPr>
              <a:t>. Esto significa que el </a:t>
            </a:r>
            <a:r>
              <a:rPr lang="es-AR" sz="1200" b="0" i="0" kern="1200" dirty="0" err="1">
                <a:solidFill>
                  <a:schemeClr val="tx1"/>
                </a:solidFill>
                <a:effectLst/>
                <a:latin typeface="+mn-lt"/>
                <a:ea typeface="+mn-ea"/>
                <a:cs typeface="+mn-cs"/>
              </a:rPr>
              <a:t>IntentService</a:t>
            </a:r>
            <a:r>
              <a:rPr lang="es-AR" sz="1200" b="0" i="0" kern="1200" dirty="0">
                <a:solidFill>
                  <a:schemeClr val="tx1"/>
                </a:solidFill>
                <a:effectLst/>
                <a:latin typeface="+mn-lt"/>
                <a:ea typeface="+mn-ea"/>
                <a:cs typeface="+mn-cs"/>
              </a:rPr>
              <a:t> no se puede enlazar de forma predeterminada. </a:t>
            </a:r>
            <a:r>
              <a:rPr lang="es-AR" sz="1200" b="0" i="0" kern="1200" dirty="0" err="1">
                <a:solidFill>
                  <a:schemeClr val="tx1"/>
                </a:solidFill>
                <a:effectLst/>
                <a:latin typeface="+mn-lt"/>
                <a:ea typeface="+mn-ea"/>
                <a:cs typeface="+mn-cs"/>
              </a:rPr>
              <a:t>IntentService</a:t>
            </a:r>
            <a:r>
              <a:rPr lang="es-AR" sz="1200" b="0" i="0" kern="1200" dirty="0">
                <a:solidFill>
                  <a:schemeClr val="tx1"/>
                </a:solidFill>
                <a:effectLst/>
                <a:latin typeface="+mn-lt"/>
                <a:ea typeface="+mn-ea"/>
                <a:cs typeface="+mn-cs"/>
              </a:rPr>
              <a:t> implementa </a:t>
            </a:r>
            <a:r>
              <a:rPr lang="es-AR" sz="1200" b="0" i="0" kern="1200" dirty="0" err="1">
                <a:solidFill>
                  <a:schemeClr val="tx1"/>
                </a:solidFill>
                <a:effectLst/>
                <a:latin typeface="+mn-lt"/>
                <a:ea typeface="+mn-ea"/>
                <a:cs typeface="+mn-cs"/>
              </a:rPr>
              <a:t>onStartCommand</a:t>
            </a:r>
            <a:r>
              <a:rPr lang="es-AR" sz="1200" b="0" i="0" kern="1200" dirty="0">
                <a:solidFill>
                  <a:schemeClr val="tx1"/>
                </a:solidFill>
                <a:effectLst/>
                <a:latin typeface="+mn-lt"/>
                <a:ea typeface="+mn-ea"/>
                <a:cs typeface="+mn-cs"/>
              </a:rPr>
              <a:t> () que envía </a:t>
            </a:r>
            <a:r>
              <a:rPr lang="es-AR" sz="1200" b="0" i="0" kern="1200" dirty="0" err="1">
                <a:solidFill>
                  <a:schemeClr val="tx1"/>
                </a:solidFill>
                <a:effectLst/>
                <a:latin typeface="+mn-lt"/>
                <a:ea typeface="+mn-ea"/>
                <a:cs typeface="+mn-cs"/>
              </a:rPr>
              <a:t>Intent</a:t>
            </a:r>
            <a:r>
              <a:rPr lang="es-AR" sz="1200" b="0" i="0" kern="1200" dirty="0">
                <a:solidFill>
                  <a:schemeClr val="tx1"/>
                </a:solidFill>
                <a:effectLst/>
                <a:latin typeface="+mn-lt"/>
                <a:ea typeface="+mn-ea"/>
                <a:cs typeface="+mn-cs"/>
              </a:rPr>
              <a:t> </a:t>
            </a:r>
            <a:r>
              <a:rPr lang="es-AR" sz="1200" b="0" i="0" kern="1200" dirty="0" err="1">
                <a:solidFill>
                  <a:schemeClr val="tx1"/>
                </a:solidFill>
                <a:effectLst/>
                <a:latin typeface="+mn-lt"/>
                <a:ea typeface="+mn-ea"/>
                <a:cs typeface="+mn-cs"/>
              </a:rPr>
              <a:t>to</a:t>
            </a:r>
            <a:r>
              <a:rPr lang="es-AR" sz="1200" b="0" i="0" kern="1200" dirty="0">
                <a:solidFill>
                  <a:schemeClr val="tx1"/>
                </a:solidFill>
                <a:effectLst/>
                <a:latin typeface="+mn-lt"/>
                <a:ea typeface="+mn-ea"/>
                <a:cs typeface="+mn-cs"/>
              </a:rPr>
              <a:t> </a:t>
            </a:r>
            <a:r>
              <a:rPr lang="es-AR" sz="1200" b="0" i="0" kern="1200" dirty="0" err="1">
                <a:solidFill>
                  <a:schemeClr val="tx1"/>
                </a:solidFill>
                <a:effectLst/>
                <a:latin typeface="+mn-lt"/>
                <a:ea typeface="+mn-ea"/>
                <a:cs typeface="+mn-cs"/>
              </a:rPr>
              <a:t>queue</a:t>
            </a:r>
            <a:r>
              <a:rPr lang="es-AR" sz="1200" b="0" i="0" kern="1200" dirty="0">
                <a:solidFill>
                  <a:schemeClr val="tx1"/>
                </a:solidFill>
                <a:effectLst/>
                <a:latin typeface="+mn-lt"/>
                <a:ea typeface="+mn-ea"/>
                <a:cs typeface="+mn-cs"/>
              </a:rPr>
              <a:t> ya </a:t>
            </a:r>
            <a:r>
              <a:rPr lang="es-AR" sz="1200" b="0" i="0" kern="1200" dirty="0" err="1">
                <a:solidFill>
                  <a:schemeClr val="tx1"/>
                </a:solidFill>
                <a:effectLst/>
                <a:latin typeface="+mn-lt"/>
                <a:ea typeface="+mn-ea"/>
                <a:cs typeface="+mn-cs"/>
              </a:rPr>
              <a:t>onHandleIntent</a:t>
            </a:r>
            <a:r>
              <a:rPr lang="es-AR" sz="1200" b="0" i="0" kern="1200" dirty="0">
                <a:solidFill>
                  <a:schemeClr val="tx1"/>
                </a:solidFill>
                <a:effectLst/>
                <a:latin typeface="+mn-lt"/>
                <a:ea typeface="+mn-ea"/>
                <a:cs typeface="+mn-cs"/>
              </a:rPr>
              <a:t> ().</a:t>
            </a:r>
          </a:p>
          <a:p>
            <a:endParaRPr lang="es-AR" dirty="0"/>
          </a:p>
        </p:txBody>
      </p:sp>
      <p:sp>
        <p:nvSpPr>
          <p:cNvPr id="4" name="Marcador de número de diapositiva 3"/>
          <p:cNvSpPr>
            <a:spLocks noGrp="1"/>
          </p:cNvSpPr>
          <p:nvPr>
            <p:ph type="sldNum" sz="quarter" idx="5"/>
          </p:nvPr>
        </p:nvSpPr>
        <p:spPr/>
        <p:txBody>
          <a:bodyPr/>
          <a:lstStyle/>
          <a:p>
            <a:fld id="{2993E065-C97F-444C-BA2D-7B48957D961D}" type="slidenum">
              <a:rPr lang="es-AR" smtClean="0"/>
              <a:t>62</a:t>
            </a:fld>
            <a:endParaRPr lang="es-AR"/>
          </a:p>
        </p:txBody>
      </p:sp>
    </p:spTree>
    <p:extLst>
      <p:ext uri="{BB962C8B-B14F-4D97-AF65-F5344CB8AC3E}">
        <p14:creationId xmlns:p14="http://schemas.microsoft.com/office/powerpoint/2010/main" val="18367233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a:p>
        </p:txBody>
      </p:sp>
      <p:sp>
        <p:nvSpPr>
          <p:cNvPr id="6" name="PlaceHolder 2"/>
          <p:cNvSpPr>
            <a:spLocks noGrp="1"/>
          </p:cNvSpPr>
          <p:nvPr>
            <p:ph type="subTitle"/>
          </p:nvPr>
        </p:nvSpPr>
        <p:spPr>
          <a:xfrm>
            <a:off x="457200" y="1604520"/>
            <a:ext cx="8229240" cy="3977280"/>
          </a:xfrm>
          <a:prstGeom prst="rect">
            <a:avLst/>
          </a:prstGeom>
        </p:spPr>
        <p:txBody>
          <a:bodyPr lIns="0" tIns="0" rIns="0" bIns="0" anchor="ctr"/>
          <a:lstStyle/>
          <a:p>
            <a:pPr algn="ct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a:p>
        </p:txBody>
      </p:sp>
      <p:sp>
        <p:nvSpPr>
          <p:cNvPr id="8" name="PlaceHolder 2"/>
          <p:cNvSpPr>
            <a:spLocks noGrp="1"/>
          </p:cNvSpPr>
          <p:nvPr>
            <p:ph type="body"/>
          </p:nvPr>
        </p:nvSpPr>
        <p:spPr>
          <a:xfrm>
            <a:off x="457200" y="1604520"/>
            <a:ext cx="8229240" cy="3977280"/>
          </a:xfrm>
          <a:prstGeom prst="rect">
            <a:avLst/>
          </a:prstGeom>
        </p:spPr>
        <p:txBody>
          <a:bodyPr lIns="0" tIns="0" rIns="0" bIns="0"/>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a:p>
        </p:txBody>
      </p:sp>
      <p:sp>
        <p:nvSpPr>
          <p:cNvPr id="10" name="PlaceHolder 2"/>
          <p:cNvSpPr>
            <a:spLocks noGrp="1"/>
          </p:cNvSpPr>
          <p:nvPr>
            <p:ph type="body"/>
          </p:nvPr>
        </p:nvSpPr>
        <p:spPr>
          <a:xfrm>
            <a:off x="457200" y="1604520"/>
            <a:ext cx="4015800" cy="3977280"/>
          </a:xfrm>
          <a:prstGeom prst="rect">
            <a:avLst/>
          </a:prstGeom>
        </p:spPr>
        <p:txBody>
          <a:bodyPr lIns="0" tIns="0" rIns="0" bIns="0"/>
          <a:lstStyle/>
          <a:p>
            <a:endParaRPr/>
          </a:p>
        </p:txBody>
      </p:sp>
      <p:sp>
        <p:nvSpPr>
          <p:cNvPr id="11" name="PlaceHolder 3"/>
          <p:cNvSpPr>
            <a:spLocks noGrp="1"/>
          </p:cNvSpPr>
          <p:nvPr>
            <p:ph type="body"/>
          </p:nvPr>
        </p:nvSpPr>
        <p:spPr>
          <a:xfrm>
            <a:off x="4674240" y="1604520"/>
            <a:ext cx="4015800" cy="3977280"/>
          </a:xfrm>
          <a:prstGeom prst="rect">
            <a:avLst/>
          </a:prstGeom>
        </p:spPr>
        <p:txBody>
          <a:bodyPr lIns="0" tIns="0" rIns="0" bIns="0"/>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457200" y="273600"/>
            <a:ext cx="8229240" cy="5307840"/>
          </a:xfrm>
          <a:prstGeom prst="rect">
            <a:avLst/>
          </a:prstGeom>
        </p:spPr>
        <p:txBody>
          <a:bodyPr lIns="0" tIns="0" rIns="0" bIns="0" anchor="ctr"/>
          <a:lstStyle/>
          <a:p>
            <a:pPr algn="ct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a:p>
        </p:txBody>
      </p:sp>
      <p:sp>
        <p:nvSpPr>
          <p:cNvPr id="15" name="PlaceHolder 2"/>
          <p:cNvSpPr>
            <a:spLocks noGrp="1"/>
          </p:cNvSpPr>
          <p:nvPr>
            <p:ph type="body"/>
          </p:nvPr>
        </p:nvSpPr>
        <p:spPr>
          <a:xfrm>
            <a:off x="457200" y="1604520"/>
            <a:ext cx="4015800" cy="1896840"/>
          </a:xfrm>
          <a:prstGeom prst="rect">
            <a:avLst/>
          </a:prstGeom>
        </p:spPr>
        <p:txBody>
          <a:bodyPr lIns="0" tIns="0" rIns="0" bIns="0"/>
          <a:lstStyle/>
          <a:p>
            <a:endParaRPr/>
          </a:p>
        </p:txBody>
      </p:sp>
      <p:sp>
        <p:nvSpPr>
          <p:cNvPr id="16" name="PlaceHolder 3"/>
          <p:cNvSpPr>
            <a:spLocks noGrp="1"/>
          </p:cNvSpPr>
          <p:nvPr>
            <p:ph type="body"/>
          </p:nvPr>
        </p:nvSpPr>
        <p:spPr>
          <a:xfrm>
            <a:off x="457200" y="3682080"/>
            <a:ext cx="4015800" cy="1896840"/>
          </a:xfrm>
          <a:prstGeom prst="rect">
            <a:avLst/>
          </a:prstGeom>
        </p:spPr>
        <p:txBody>
          <a:bodyPr lIns="0" tIns="0" rIns="0" bIns="0"/>
          <a:lstStyle/>
          <a:p>
            <a:endParaRPr/>
          </a:p>
        </p:txBody>
      </p:sp>
      <p:sp>
        <p:nvSpPr>
          <p:cNvPr id="17" name="PlaceHolder 4"/>
          <p:cNvSpPr>
            <a:spLocks noGrp="1"/>
          </p:cNvSpPr>
          <p:nvPr>
            <p:ph type="body"/>
          </p:nvPr>
        </p:nvSpPr>
        <p:spPr>
          <a:xfrm>
            <a:off x="4674240" y="1604520"/>
            <a:ext cx="4015800" cy="3977280"/>
          </a:xfrm>
          <a:prstGeom prst="rect">
            <a:avLst/>
          </a:prstGeom>
        </p:spPr>
        <p:txBody>
          <a:bodyPr lIns="0" tIns="0" rIns="0" bIns="0"/>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a:p>
        </p:txBody>
      </p:sp>
      <p:sp>
        <p:nvSpPr>
          <p:cNvPr id="19" name="PlaceHolder 2"/>
          <p:cNvSpPr>
            <a:spLocks noGrp="1"/>
          </p:cNvSpPr>
          <p:nvPr>
            <p:ph type="body"/>
          </p:nvPr>
        </p:nvSpPr>
        <p:spPr>
          <a:xfrm>
            <a:off x="457200" y="1604520"/>
            <a:ext cx="4015800" cy="3977280"/>
          </a:xfrm>
          <a:prstGeom prst="rect">
            <a:avLst/>
          </a:prstGeom>
        </p:spPr>
        <p:txBody>
          <a:bodyPr lIns="0" tIns="0" rIns="0" bIns="0"/>
          <a:lstStyle/>
          <a:p>
            <a:endParaRPr/>
          </a:p>
        </p:txBody>
      </p:sp>
      <p:sp>
        <p:nvSpPr>
          <p:cNvPr id="20" name="PlaceHolder 3"/>
          <p:cNvSpPr>
            <a:spLocks noGrp="1"/>
          </p:cNvSpPr>
          <p:nvPr>
            <p:ph type="body"/>
          </p:nvPr>
        </p:nvSpPr>
        <p:spPr>
          <a:xfrm>
            <a:off x="4674240" y="1604520"/>
            <a:ext cx="4015800" cy="1896840"/>
          </a:xfrm>
          <a:prstGeom prst="rect">
            <a:avLst/>
          </a:prstGeom>
        </p:spPr>
        <p:txBody>
          <a:bodyPr lIns="0" tIns="0" rIns="0" bIns="0"/>
          <a:lstStyle/>
          <a:p>
            <a:endParaRPr/>
          </a:p>
        </p:txBody>
      </p:sp>
      <p:sp>
        <p:nvSpPr>
          <p:cNvPr id="21" name="PlaceHolder 4"/>
          <p:cNvSpPr>
            <a:spLocks noGrp="1"/>
          </p:cNvSpPr>
          <p:nvPr>
            <p:ph type="body"/>
          </p:nvPr>
        </p:nvSpPr>
        <p:spPr>
          <a:xfrm>
            <a:off x="4674240" y="3682080"/>
            <a:ext cx="4015800" cy="1896840"/>
          </a:xfrm>
          <a:prstGeom prst="rect">
            <a:avLst/>
          </a:prstGeom>
        </p:spPr>
        <p:txBody>
          <a:bodyPr lIns="0" tIns="0" rIns="0" bIns="0"/>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a:p>
        </p:txBody>
      </p:sp>
      <p:sp>
        <p:nvSpPr>
          <p:cNvPr id="23" name="PlaceHolder 2"/>
          <p:cNvSpPr>
            <a:spLocks noGrp="1"/>
          </p:cNvSpPr>
          <p:nvPr>
            <p:ph type="body"/>
          </p:nvPr>
        </p:nvSpPr>
        <p:spPr>
          <a:xfrm>
            <a:off x="457200" y="1604520"/>
            <a:ext cx="4015800" cy="1896840"/>
          </a:xfrm>
          <a:prstGeom prst="rect">
            <a:avLst/>
          </a:prstGeom>
        </p:spPr>
        <p:txBody>
          <a:bodyPr lIns="0" tIns="0" rIns="0" bIns="0"/>
          <a:lstStyle/>
          <a:p>
            <a:endParaRPr/>
          </a:p>
        </p:txBody>
      </p:sp>
      <p:sp>
        <p:nvSpPr>
          <p:cNvPr id="24" name="PlaceHolder 3"/>
          <p:cNvSpPr>
            <a:spLocks noGrp="1"/>
          </p:cNvSpPr>
          <p:nvPr>
            <p:ph type="body"/>
          </p:nvPr>
        </p:nvSpPr>
        <p:spPr>
          <a:xfrm>
            <a:off x="4674240" y="1604520"/>
            <a:ext cx="4015800" cy="1896840"/>
          </a:xfrm>
          <a:prstGeom prst="rect">
            <a:avLst/>
          </a:prstGeom>
        </p:spPr>
        <p:txBody>
          <a:bodyPr lIns="0" tIns="0" rIns="0" bIns="0"/>
          <a:lstStyle/>
          <a:p>
            <a:endParaRPr/>
          </a:p>
        </p:txBody>
      </p:sp>
      <p:sp>
        <p:nvSpPr>
          <p:cNvPr id="25" name="PlaceHolder 4"/>
          <p:cNvSpPr>
            <a:spLocks noGrp="1"/>
          </p:cNvSpPr>
          <p:nvPr>
            <p:ph type="body"/>
          </p:nvPr>
        </p:nvSpPr>
        <p:spPr>
          <a:xfrm>
            <a:off x="457200" y="3682080"/>
            <a:ext cx="8229240" cy="1896840"/>
          </a:xfrm>
          <a:prstGeom prst="rect">
            <a:avLst/>
          </a:prstGeom>
        </p:spPr>
        <p:txBody>
          <a:bodyPr lIns="0" tIns="0" rIns="0" bIns="0"/>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a:p>
        </p:txBody>
      </p:sp>
      <p:sp>
        <p:nvSpPr>
          <p:cNvPr id="27" name="PlaceHolder 2"/>
          <p:cNvSpPr>
            <a:spLocks noGrp="1"/>
          </p:cNvSpPr>
          <p:nvPr>
            <p:ph type="body"/>
          </p:nvPr>
        </p:nvSpPr>
        <p:spPr>
          <a:xfrm>
            <a:off x="457200" y="1604520"/>
            <a:ext cx="8229240" cy="1896840"/>
          </a:xfrm>
          <a:prstGeom prst="rect">
            <a:avLst/>
          </a:prstGeom>
        </p:spPr>
        <p:txBody>
          <a:bodyPr lIns="0" tIns="0" rIns="0" bIns="0"/>
          <a:lstStyle/>
          <a:p>
            <a:endParaRPr/>
          </a:p>
        </p:txBody>
      </p:sp>
      <p:sp>
        <p:nvSpPr>
          <p:cNvPr id="28" name="PlaceHolder 3"/>
          <p:cNvSpPr>
            <a:spLocks noGrp="1"/>
          </p:cNvSpPr>
          <p:nvPr>
            <p:ph type="body"/>
          </p:nvPr>
        </p:nvSpPr>
        <p:spPr>
          <a:xfrm>
            <a:off x="457200" y="3682080"/>
            <a:ext cx="8229240" cy="1896840"/>
          </a:xfrm>
          <a:prstGeom prst="rect">
            <a:avLst/>
          </a:prstGeom>
        </p:spPr>
        <p:txBody>
          <a:bodyPr lIns="0" tIns="0" rIns="0" bIns="0"/>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a:p>
        </p:txBody>
      </p:sp>
      <p:sp>
        <p:nvSpPr>
          <p:cNvPr id="30" name="PlaceHolder 2"/>
          <p:cNvSpPr>
            <a:spLocks noGrp="1"/>
          </p:cNvSpPr>
          <p:nvPr>
            <p:ph type="body"/>
          </p:nvPr>
        </p:nvSpPr>
        <p:spPr>
          <a:xfrm>
            <a:off x="457200" y="1604520"/>
            <a:ext cx="4015800" cy="1896840"/>
          </a:xfrm>
          <a:prstGeom prst="rect">
            <a:avLst/>
          </a:prstGeom>
        </p:spPr>
        <p:txBody>
          <a:bodyPr lIns="0" tIns="0" rIns="0" bIns="0"/>
          <a:lstStyle/>
          <a:p>
            <a:endParaRPr/>
          </a:p>
        </p:txBody>
      </p:sp>
      <p:sp>
        <p:nvSpPr>
          <p:cNvPr id="31" name="PlaceHolder 3"/>
          <p:cNvSpPr>
            <a:spLocks noGrp="1"/>
          </p:cNvSpPr>
          <p:nvPr>
            <p:ph type="body"/>
          </p:nvPr>
        </p:nvSpPr>
        <p:spPr>
          <a:xfrm>
            <a:off x="4674240" y="1604520"/>
            <a:ext cx="4015800" cy="1896840"/>
          </a:xfrm>
          <a:prstGeom prst="rect">
            <a:avLst/>
          </a:prstGeom>
        </p:spPr>
        <p:txBody>
          <a:bodyPr lIns="0" tIns="0" rIns="0" bIns="0"/>
          <a:lstStyle/>
          <a:p>
            <a:endParaRPr/>
          </a:p>
        </p:txBody>
      </p:sp>
      <p:sp>
        <p:nvSpPr>
          <p:cNvPr id="32" name="PlaceHolder 4"/>
          <p:cNvSpPr>
            <a:spLocks noGrp="1"/>
          </p:cNvSpPr>
          <p:nvPr>
            <p:ph type="body"/>
          </p:nvPr>
        </p:nvSpPr>
        <p:spPr>
          <a:xfrm>
            <a:off x="4674240" y="3682080"/>
            <a:ext cx="4015800" cy="1896840"/>
          </a:xfrm>
          <a:prstGeom prst="rect">
            <a:avLst/>
          </a:prstGeom>
        </p:spPr>
        <p:txBody>
          <a:bodyPr lIns="0" tIns="0" rIns="0" bIns="0"/>
          <a:lstStyle/>
          <a:p>
            <a:endParaRPr/>
          </a:p>
        </p:txBody>
      </p:sp>
      <p:sp>
        <p:nvSpPr>
          <p:cNvPr id="33" name="PlaceHolder 5"/>
          <p:cNvSpPr>
            <a:spLocks noGrp="1"/>
          </p:cNvSpPr>
          <p:nvPr>
            <p:ph type="body"/>
          </p:nvPr>
        </p:nvSpPr>
        <p:spPr>
          <a:xfrm>
            <a:off x="457200" y="3682080"/>
            <a:ext cx="4015800" cy="1896840"/>
          </a:xfrm>
          <a:prstGeom prst="rect">
            <a:avLst/>
          </a:prstGeom>
        </p:spPr>
        <p:txBody>
          <a:bodyPr lIns="0" tIns="0" rIns="0" bIns="0"/>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a:p>
        </p:txBody>
      </p:sp>
      <p:sp>
        <p:nvSpPr>
          <p:cNvPr id="35" name="PlaceHolder 2"/>
          <p:cNvSpPr>
            <a:spLocks noGrp="1"/>
          </p:cNvSpPr>
          <p:nvPr>
            <p:ph type="body"/>
          </p:nvPr>
        </p:nvSpPr>
        <p:spPr>
          <a:xfrm>
            <a:off x="457200" y="1604520"/>
            <a:ext cx="8229240" cy="3977280"/>
          </a:xfrm>
          <a:prstGeom prst="rect">
            <a:avLst/>
          </a:prstGeom>
        </p:spPr>
        <p:txBody>
          <a:bodyPr lIns="0" tIns="0" rIns="0" bIns="0"/>
          <a:lstStyle/>
          <a:p>
            <a:endParaRPr/>
          </a:p>
        </p:txBody>
      </p:sp>
      <p:sp>
        <p:nvSpPr>
          <p:cNvPr id="36" name="PlaceHolder 3"/>
          <p:cNvSpPr>
            <a:spLocks noGrp="1"/>
          </p:cNvSpPr>
          <p:nvPr>
            <p:ph type="body"/>
          </p:nvPr>
        </p:nvSpPr>
        <p:spPr>
          <a:xfrm>
            <a:off x="457200" y="1604520"/>
            <a:ext cx="8229240" cy="3977280"/>
          </a:xfrm>
          <a:prstGeom prst="rect">
            <a:avLst/>
          </a:prstGeom>
        </p:spPr>
        <p:txBody>
          <a:bodyPr lIns="0" tIns="0" rIns="0" bIns="0"/>
          <a:lstStyle/>
          <a:p>
            <a:endParaRPr/>
          </a:p>
        </p:txBody>
      </p:sp>
      <p:pic>
        <p:nvPicPr>
          <p:cNvPr id="37" name="Picture 36"/>
          <p:cNvPicPr/>
          <p:nvPr/>
        </p:nvPicPr>
        <p:blipFill>
          <a:blip r:embed="rId2"/>
          <a:stretch>
            <a:fillRect/>
          </a:stretch>
        </p:blipFill>
        <p:spPr>
          <a:xfrm>
            <a:off x="2079000" y="1604520"/>
            <a:ext cx="4984920" cy="3977280"/>
          </a:xfrm>
          <a:prstGeom prst="rect">
            <a:avLst/>
          </a:prstGeom>
          <a:ln>
            <a:noFill/>
          </a:ln>
        </p:spPr>
      </p:pic>
      <p:pic>
        <p:nvPicPr>
          <p:cNvPr id="38" name="Picture 37"/>
          <p:cNvPicPr/>
          <p:nvPr/>
        </p:nvPicPr>
        <p:blipFill>
          <a:blip r:embed="rId2"/>
          <a:stretch>
            <a:fillRect/>
          </a:stretch>
        </p:blipFill>
        <p:spPr>
          <a:xfrm>
            <a:off x="2079000" y="1604520"/>
            <a:ext cx="4984920" cy="3977280"/>
          </a:xfrm>
          <a:prstGeom prst="rect">
            <a:avLst/>
          </a:prstGeom>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866442" y="1447801"/>
            <a:ext cx="6620968" cy="3329581"/>
          </a:xfrm>
        </p:spPr>
        <p:txBody>
          <a:bodyPr anchor="b"/>
          <a:lstStyle>
            <a:lvl1pPr>
              <a:defRPr sz="7200"/>
            </a:lvl1pPr>
          </a:lstStyle>
          <a:p>
            <a:r>
              <a:rPr lang="es-ES"/>
              <a:t>Haga clic para modificar el estilo de título del patrón</a:t>
            </a:r>
            <a:endParaRPr lang="en-US" dirty="0"/>
          </a:p>
        </p:txBody>
      </p:sp>
      <p:sp>
        <p:nvSpPr>
          <p:cNvPr id="3" name="Subtitle 2"/>
          <p:cNvSpPr>
            <a:spLocks noGrp="1"/>
          </p:cNvSpPr>
          <p:nvPr>
            <p:ph type="subTitle" idx="1" hasCustomPrompt="1"/>
          </p:nvPr>
        </p:nvSpPr>
        <p:spPr>
          <a:xfrm>
            <a:off x="866442" y="4777380"/>
            <a:ext cx="662096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206F1921-D432-4A1D-B397-988E133E9370}" type="datetimeFigureOut">
              <a:rPr lang="es-AR" smtClean="0"/>
              <a:t>1/10/2022</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p>
            <a:fld id="{6D3BADCB-AA4D-4A4C-9237-AD3BCB9953CE}" type="slidenum">
              <a:rPr lang="es-AR" smtClean="0"/>
              <a:t>‹Nº›</a:t>
            </a:fld>
            <a:endParaRPr lang="es-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s-ES"/>
              <a:t>Haga clic para modificar el estilo de título del patrón</a:t>
            </a:r>
            <a:endParaRPr lang="en-US" dirty="0"/>
          </a:p>
        </p:txBody>
      </p:sp>
      <p:sp>
        <p:nvSpPr>
          <p:cNvPr id="3" name="Content Placeholder 2"/>
          <p:cNvSpPr>
            <a:spLocks noGrp="1"/>
          </p:cNvSpPr>
          <p:nvPr>
            <p:ph idx="1" hasCustomPrompt="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3"/>
          <p:cNvSpPr>
            <a:spLocks noGrp="1"/>
          </p:cNvSpPr>
          <p:nvPr>
            <p:ph type="dt" sz="half" idx="10"/>
          </p:nvPr>
        </p:nvSpPr>
        <p:spPr/>
        <p:txBody>
          <a:bodyPr/>
          <a:lstStyle/>
          <a:p>
            <a:fld id="{206F1921-D432-4A1D-B397-988E133E9370}" type="datetimeFigureOut">
              <a:rPr lang="es-AR" smtClean="0"/>
              <a:t>1/10/2022</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p>
            <a:fld id="{6D3BADCB-AA4D-4A4C-9237-AD3BCB9953CE}" type="slidenum">
              <a:rPr lang="es-AR" smtClean="0"/>
              <a:t>‹Nº›</a:t>
            </a:fld>
            <a:endParaRPr lang="es-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66443" y="2861734"/>
            <a:ext cx="6620967" cy="1915647"/>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hasCustomPrompt="1"/>
          </p:nvPr>
        </p:nvSpPr>
        <p:spPr>
          <a:xfrm>
            <a:off x="866442" y="4777381"/>
            <a:ext cx="662096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206F1921-D432-4A1D-B397-988E133E9370}" type="datetimeFigureOut">
              <a:rPr lang="es-AR" smtClean="0"/>
              <a:t>1/10/2022</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p>
            <a:fld id="{6D3BADCB-AA4D-4A4C-9237-AD3BCB9953CE}" type="slidenum">
              <a:rPr lang="es-AR" smtClean="0"/>
              <a:t>‹Nº›</a:t>
            </a:fld>
            <a:endParaRPr lang="es-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hasCustomPrompt="1"/>
          </p:nvPr>
        </p:nvSpPr>
        <p:spPr>
          <a:xfrm>
            <a:off x="827700" y="2060576"/>
            <a:ext cx="3298113"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hasCustomPrompt="1"/>
          </p:nvPr>
        </p:nvSpPr>
        <p:spPr>
          <a:xfrm>
            <a:off x="4241975" y="2056093"/>
            <a:ext cx="3298115"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206F1921-D432-4A1D-B397-988E133E9370}" type="datetimeFigureOut">
              <a:rPr lang="es-AR" smtClean="0"/>
              <a:t>1/10/2022</a:t>
            </a:fld>
            <a:endParaRPr lang="es-AR"/>
          </a:p>
        </p:txBody>
      </p:sp>
      <p:sp>
        <p:nvSpPr>
          <p:cNvPr id="6" name="Footer Placeholder 5"/>
          <p:cNvSpPr>
            <a:spLocks noGrp="1"/>
          </p:cNvSpPr>
          <p:nvPr>
            <p:ph type="ftr" sz="quarter" idx="11"/>
          </p:nvPr>
        </p:nvSpPr>
        <p:spPr/>
        <p:txBody>
          <a:bodyPr/>
          <a:lstStyle/>
          <a:p>
            <a:endParaRPr lang="es-AR"/>
          </a:p>
        </p:txBody>
      </p:sp>
      <p:sp>
        <p:nvSpPr>
          <p:cNvPr id="7" name="Slide Number Placeholder 6"/>
          <p:cNvSpPr>
            <a:spLocks noGrp="1"/>
          </p:cNvSpPr>
          <p:nvPr>
            <p:ph type="sldNum" sz="quarter" idx="12"/>
          </p:nvPr>
        </p:nvSpPr>
        <p:spPr/>
        <p:txBody>
          <a:bodyPr/>
          <a:lstStyle/>
          <a:p>
            <a:fld id="{6D3BADCB-AA4D-4A4C-9237-AD3BCB9953CE}" type="slidenum">
              <a:rPr lang="es-AR" smtClean="0"/>
              <a:t>‹Nº›</a:t>
            </a:fld>
            <a:endParaRPr lang="es-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hasCustomPrompt="1"/>
          </p:nvPr>
        </p:nvSpPr>
        <p:spPr>
          <a:xfrm>
            <a:off x="827700" y="1905000"/>
            <a:ext cx="32981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Content Placeholder 3"/>
          <p:cNvSpPr>
            <a:spLocks noGrp="1"/>
          </p:cNvSpPr>
          <p:nvPr>
            <p:ph sz="half" idx="2" hasCustomPrompt="1"/>
          </p:nvPr>
        </p:nvSpPr>
        <p:spPr>
          <a:xfrm>
            <a:off x="827700"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hasCustomPrompt="1"/>
          </p:nvPr>
        </p:nvSpPr>
        <p:spPr>
          <a:xfrm>
            <a:off x="4241976" y="1905000"/>
            <a:ext cx="3298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Content Placeholder 5"/>
          <p:cNvSpPr>
            <a:spLocks noGrp="1"/>
          </p:cNvSpPr>
          <p:nvPr>
            <p:ph sz="quarter" idx="4" hasCustomPrompt="1"/>
          </p:nvPr>
        </p:nvSpPr>
        <p:spPr>
          <a:xfrm>
            <a:off x="4241976"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206F1921-D432-4A1D-B397-988E133E9370}" type="datetimeFigureOut">
              <a:rPr lang="es-AR" smtClean="0"/>
              <a:t>1/10/2022</a:t>
            </a:fld>
            <a:endParaRPr lang="es-AR"/>
          </a:p>
        </p:txBody>
      </p:sp>
      <p:sp>
        <p:nvSpPr>
          <p:cNvPr id="8" name="Footer Placeholder 7"/>
          <p:cNvSpPr>
            <a:spLocks noGrp="1"/>
          </p:cNvSpPr>
          <p:nvPr>
            <p:ph type="ftr" sz="quarter" idx="11"/>
          </p:nvPr>
        </p:nvSpPr>
        <p:spPr/>
        <p:txBody>
          <a:bodyPr/>
          <a:lstStyle/>
          <a:p>
            <a:endParaRPr lang="es-AR"/>
          </a:p>
        </p:txBody>
      </p:sp>
      <p:sp>
        <p:nvSpPr>
          <p:cNvPr id="9" name="Slide Number Placeholder 8"/>
          <p:cNvSpPr>
            <a:spLocks noGrp="1"/>
          </p:cNvSpPr>
          <p:nvPr>
            <p:ph type="sldNum" sz="quarter" idx="12"/>
          </p:nvPr>
        </p:nvSpPr>
        <p:spPr/>
        <p:txBody>
          <a:bodyPr/>
          <a:lstStyle/>
          <a:p>
            <a:fld id="{6D3BADCB-AA4D-4A4C-9237-AD3BCB9953CE}" type="slidenum">
              <a:rPr lang="es-AR" smtClean="0"/>
              <a:t>‹Nº›</a:t>
            </a:fld>
            <a:endParaRPr lang="es-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s-ES"/>
              <a:t>Haga clic para modificar el estilo de título del patrón</a:t>
            </a:r>
            <a:endParaRPr lang="en-US" dirty="0"/>
          </a:p>
        </p:txBody>
      </p:sp>
      <p:sp>
        <p:nvSpPr>
          <p:cNvPr id="7" name="Date Placeholder 2"/>
          <p:cNvSpPr>
            <a:spLocks noGrp="1"/>
          </p:cNvSpPr>
          <p:nvPr>
            <p:ph type="dt" sz="half" idx="10"/>
          </p:nvPr>
        </p:nvSpPr>
        <p:spPr/>
        <p:txBody>
          <a:bodyPr/>
          <a:lstStyle/>
          <a:p>
            <a:fld id="{206F1921-D432-4A1D-B397-988E133E9370}" type="datetimeFigureOut">
              <a:rPr lang="es-AR" smtClean="0"/>
              <a:t>1/10/2022</a:t>
            </a:fld>
            <a:endParaRPr lang="es-AR"/>
          </a:p>
        </p:txBody>
      </p:sp>
      <p:sp>
        <p:nvSpPr>
          <p:cNvPr id="5" name="Footer Placeholder 3"/>
          <p:cNvSpPr>
            <a:spLocks noGrp="1"/>
          </p:cNvSpPr>
          <p:nvPr>
            <p:ph type="ftr" sz="quarter" idx="11"/>
          </p:nvPr>
        </p:nvSpPr>
        <p:spPr/>
        <p:txBody>
          <a:bodyPr/>
          <a:lstStyle/>
          <a:p>
            <a:endParaRPr lang="es-AR"/>
          </a:p>
        </p:txBody>
      </p:sp>
      <p:sp>
        <p:nvSpPr>
          <p:cNvPr id="6" name="Slide Number Placeholder 4"/>
          <p:cNvSpPr>
            <a:spLocks noGrp="1"/>
          </p:cNvSpPr>
          <p:nvPr>
            <p:ph type="sldNum" sz="quarter" idx="12"/>
          </p:nvPr>
        </p:nvSpPr>
        <p:spPr/>
        <p:txBody>
          <a:bodyPr/>
          <a:lstStyle/>
          <a:p>
            <a:fld id="{6D3BADCB-AA4D-4A4C-9237-AD3BCB9953CE}" type="slidenum">
              <a:rPr lang="es-AR" smtClean="0"/>
              <a:t>‹Nº›</a:t>
            </a:fld>
            <a:endParaRPr lang="es-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206F1921-D432-4A1D-B397-988E133E9370}" type="datetimeFigureOut">
              <a:rPr lang="es-AR" smtClean="0"/>
              <a:t>1/10/2022</a:t>
            </a:fld>
            <a:endParaRPr lang="es-AR"/>
          </a:p>
        </p:txBody>
      </p:sp>
      <p:sp>
        <p:nvSpPr>
          <p:cNvPr id="5" name="Footer Placeholder 2"/>
          <p:cNvSpPr>
            <a:spLocks noGrp="1"/>
          </p:cNvSpPr>
          <p:nvPr>
            <p:ph type="ftr" sz="quarter" idx="11"/>
          </p:nvPr>
        </p:nvSpPr>
        <p:spPr/>
        <p:txBody>
          <a:bodyPr/>
          <a:lstStyle/>
          <a:p>
            <a:endParaRPr lang="es-AR"/>
          </a:p>
        </p:txBody>
      </p:sp>
      <p:sp>
        <p:nvSpPr>
          <p:cNvPr id="6" name="Slide Number Placeholder 3"/>
          <p:cNvSpPr>
            <a:spLocks noGrp="1"/>
          </p:cNvSpPr>
          <p:nvPr>
            <p:ph type="sldNum" sz="quarter" idx="12"/>
          </p:nvPr>
        </p:nvSpPr>
        <p:spPr/>
        <p:txBody>
          <a:bodyPr/>
          <a:lstStyle/>
          <a:p>
            <a:fld id="{6D3BADCB-AA4D-4A4C-9237-AD3BCB9953CE}" type="slidenum">
              <a:rPr lang="es-AR" smtClean="0"/>
              <a:t>‹Nº›</a:t>
            </a:fld>
            <a:endParaRPr lang="es-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66441" y="1447800"/>
            <a:ext cx="2551462" cy="1447800"/>
          </a:xfrm>
        </p:spPr>
        <p:txBody>
          <a:bodyPr anchor="b"/>
          <a:lstStyle>
            <a:lvl1pPr algn="l">
              <a:defRPr sz="2400" b="0"/>
            </a:lvl1pPr>
          </a:lstStyle>
          <a:p>
            <a:r>
              <a:rPr lang="es-ES"/>
              <a:t>Haga clic para modificar el estilo de título del patrón</a:t>
            </a:r>
            <a:endParaRPr lang="en-US" dirty="0"/>
          </a:p>
        </p:txBody>
      </p:sp>
      <p:sp>
        <p:nvSpPr>
          <p:cNvPr id="3" name="Content Placeholder 2"/>
          <p:cNvSpPr>
            <a:spLocks noGrp="1"/>
          </p:cNvSpPr>
          <p:nvPr>
            <p:ph idx="1" hasCustomPrompt="1"/>
          </p:nvPr>
        </p:nvSpPr>
        <p:spPr>
          <a:xfrm>
            <a:off x="3589397" y="1447800"/>
            <a:ext cx="3898013"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hasCustomPrompt="1"/>
          </p:nvPr>
        </p:nvSpPr>
        <p:spPr>
          <a:xfrm>
            <a:off x="866441" y="3129281"/>
            <a:ext cx="2551462"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7" name="Date Placeholder 4"/>
          <p:cNvSpPr>
            <a:spLocks noGrp="1"/>
          </p:cNvSpPr>
          <p:nvPr>
            <p:ph type="dt" sz="half" idx="10"/>
          </p:nvPr>
        </p:nvSpPr>
        <p:spPr/>
        <p:txBody>
          <a:bodyPr/>
          <a:lstStyle/>
          <a:p>
            <a:fld id="{206F1921-D432-4A1D-B397-988E133E9370}" type="datetimeFigureOut">
              <a:rPr lang="es-AR" smtClean="0"/>
              <a:t>1/10/2022</a:t>
            </a:fld>
            <a:endParaRPr lang="es-AR"/>
          </a:p>
        </p:txBody>
      </p:sp>
      <p:sp>
        <p:nvSpPr>
          <p:cNvPr id="5" name="Footer Placeholder 5"/>
          <p:cNvSpPr>
            <a:spLocks noGrp="1"/>
          </p:cNvSpPr>
          <p:nvPr>
            <p:ph type="ftr" sz="quarter" idx="11"/>
          </p:nvPr>
        </p:nvSpPr>
        <p:spPr/>
        <p:txBody>
          <a:bodyPr/>
          <a:lstStyle/>
          <a:p>
            <a:endParaRPr lang="es-AR"/>
          </a:p>
        </p:txBody>
      </p:sp>
      <p:sp>
        <p:nvSpPr>
          <p:cNvPr id="6" name="Slide Number Placeholder 6"/>
          <p:cNvSpPr>
            <a:spLocks noGrp="1"/>
          </p:cNvSpPr>
          <p:nvPr>
            <p:ph type="sldNum" sz="quarter" idx="12"/>
          </p:nvPr>
        </p:nvSpPr>
        <p:spPr/>
        <p:txBody>
          <a:bodyPr/>
          <a:lstStyle/>
          <a:p>
            <a:fld id="{6D3BADCB-AA4D-4A4C-9237-AD3BCB9953CE}" type="slidenum">
              <a:rPr lang="es-AR" smtClean="0"/>
              <a:t>‹Nº›</a:t>
            </a:fld>
            <a:endParaRPr lang="es-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65656" y="1854192"/>
            <a:ext cx="3820674" cy="1574808"/>
          </a:xfrm>
        </p:spPr>
        <p:txBody>
          <a:bodyPr anchor="b">
            <a:normAutofit/>
          </a:bodyPr>
          <a:lstStyle>
            <a:lvl1pPr algn="l">
              <a:defRPr sz="3600" b="0"/>
            </a:lvl1pPr>
          </a:lstStyle>
          <a:p>
            <a:r>
              <a:rPr lang="es-ES"/>
              <a:t>Haga clic para modificar el estilo de título del patrón</a:t>
            </a:r>
            <a:endParaRPr lang="en-US" dirty="0"/>
          </a:p>
        </p:txBody>
      </p:sp>
      <p:sp>
        <p:nvSpPr>
          <p:cNvPr id="3" name="Picture Placeholder 2"/>
          <p:cNvSpPr>
            <a:spLocks noGrp="1" noChangeAspect="1"/>
          </p:cNvSpPr>
          <p:nvPr>
            <p:ph type="pic" idx="1" hasCustomPrompt="1"/>
          </p:nvPr>
        </p:nvSpPr>
        <p:spPr>
          <a:xfrm>
            <a:off x="5213517" y="1143000"/>
            <a:ext cx="2400925"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hasCustomPrompt="1"/>
          </p:nvPr>
        </p:nvSpPr>
        <p:spPr>
          <a:xfrm>
            <a:off x="866441" y="3657600"/>
            <a:ext cx="3814728"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206F1921-D432-4A1D-B397-988E133E9370}" type="datetimeFigureOut">
              <a:rPr lang="es-AR" smtClean="0"/>
              <a:t>1/10/2022</a:t>
            </a:fld>
            <a:endParaRPr lang="es-AR"/>
          </a:p>
        </p:txBody>
      </p:sp>
      <p:sp>
        <p:nvSpPr>
          <p:cNvPr id="6" name="Footer Placeholder 5"/>
          <p:cNvSpPr>
            <a:spLocks noGrp="1"/>
          </p:cNvSpPr>
          <p:nvPr>
            <p:ph type="ftr" sz="quarter" idx="11"/>
          </p:nvPr>
        </p:nvSpPr>
        <p:spPr/>
        <p:txBody>
          <a:bodyPr/>
          <a:lstStyle/>
          <a:p>
            <a:endParaRPr lang="es-AR"/>
          </a:p>
        </p:txBody>
      </p:sp>
      <p:sp>
        <p:nvSpPr>
          <p:cNvPr id="7" name="Slide Number Placeholder 6"/>
          <p:cNvSpPr>
            <a:spLocks noGrp="1"/>
          </p:cNvSpPr>
          <p:nvPr>
            <p:ph type="sldNum" sz="quarter" idx="12"/>
          </p:nvPr>
        </p:nvSpPr>
        <p:spPr/>
        <p:txBody>
          <a:bodyPr/>
          <a:lstStyle/>
          <a:p>
            <a:fld id="{6D3BADCB-AA4D-4A4C-9237-AD3BCB9953CE}" type="slidenum">
              <a:rPr lang="es-AR" smtClean="0"/>
              <a:t>‹Nº›</a:t>
            </a:fld>
            <a:endParaRPr lang="es-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66443" y="4800587"/>
            <a:ext cx="6620967"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hasCustomPrompt="1"/>
          </p:nvPr>
        </p:nvSpPr>
        <p:spPr>
          <a:xfrm>
            <a:off x="866442" y="685800"/>
            <a:ext cx="662096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hasCustomPrompt="1"/>
          </p:nvPr>
        </p:nvSpPr>
        <p:spPr>
          <a:xfrm>
            <a:off x="866443" y="5367325"/>
            <a:ext cx="662096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206F1921-D432-4A1D-B397-988E133E9370}" type="datetimeFigureOut">
              <a:rPr lang="es-AR" smtClean="0"/>
              <a:t>1/10/2022</a:t>
            </a:fld>
            <a:endParaRPr lang="es-AR"/>
          </a:p>
        </p:txBody>
      </p:sp>
      <p:sp>
        <p:nvSpPr>
          <p:cNvPr id="6" name="Footer Placeholder 5"/>
          <p:cNvSpPr>
            <a:spLocks noGrp="1"/>
          </p:cNvSpPr>
          <p:nvPr>
            <p:ph type="ftr" sz="quarter" idx="11"/>
          </p:nvPr>
        </p:nvSpPr>
        <p:spPr/>
        <p:txBody>
          <a:bodyPr/>
          <a:lstStyle/>
          <a:p>
            <a:endParaRPr lang="es-AR"/>
          </a:p>
        </p:txBody>
      </p:sp>
      <p:sp>
        <p:nvSpPr>
          <p:cNvPr id="7" name="Slide Number Placeholder 6"/>
          <p:cNvSpPr>
            <a:spLocks noGrp="1"/>
          </p:cNvSpPr>
          <p:nvPr>
            <p:ph type="sldNum" sz="quarter" idx="12"/>
          </p:nvPr>
        </p:nvSpPr>
        <p:spPr/>
        <p:txBody>
          <a:bodyPr/>
          <a:lstStyle/>
          <a:p>
            <a:fld id="{6D3BADCB-AA4D-4A4C-9237-AD3BCB9953CE}" type="slidenum">
              <a:rPr lang="es-AR" smtClean="0"/>
              <a:t>‹Nº›</a:t>
            </a:fld>
            <a:endParaRPr lang="es-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66442" y="1447800"/>
            <a:ext cx="6620968" cy="1981200"/>
          </a:xfrm>
        </p:spPr>
        <p:txBody>
          <a:bodyPr/>
          <a:lstStyle>
            <a:lvl1pPr>
              <a:defRPr sz="4800"/>
            </a:lvl1pPr>
          </a:lstStyle>
          <a:p>
            <a:r>
              <a:rPr lang="es-ES"/>
              <a:t>Haga clic para modificar el estilo de título del patrón</a:t>
            </a:r>
            <a:endParaRPr lang="en-US" dirty="0"/>
          </a:p>
        </p:txBody>
      </p:sp>
      <p:sp>
        <p:nvSpPr>
          <p:cNvPr id="8" name="Text Placeholder 3"/>
          <p:cNvSpPr>
            <a:spLocks noGrp="1"/>
          </p:cNvSpPr>
          <p:nvPr>
            <p:ph type="body" sz="half" idx="2" hasCustomPrompt="1"/>
          </p:nvPr>
        </p:nvSpPr>
        <p:spPr>
          <a:xfrm>
            <a:off x="866442" y="3657600"/>
            <a:ext cx="6620968"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206F1921-D432-4A1D-B397-988E133E9370}" type="datetimeFigureOut">
              <a:rPr lang="es-AR" smtClean="0"/>
              <a:t>1/10/2022</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p>
            <a:fld id="{6D3BADCB-AA4D-4A4C-9237-AD3BCB9953CE}" type="slidenum">
              <a:rPr lang="es-AR" smtClean="0"/>
              <a:t>‹Nº›</a:t>
            </a:fld>
            <a:endParaRPr lang="es-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181409" y="1447800"/>
            <a:ext cx="6001049" cy="2323374"/>
          </a:xfrm>
        </p:spPr>
        <p:txBody>
          <a:bodyPr/>
          <a:lstStyle>
            <a:lvl1pPr>
              <a:defRPr sz="4800"/>
            </a:lvl1pPr>
          </a:lstStyle>
          <a:p>
            <a:r>
              <a:rPr lang="es-ES"/>
              <a:t>Haga clic para modificar el estilo de título del patrón</a:t>
            </a:r>
            <a:endParaRPr lang="en-US" dirty="0"/>
          </a:p>
        </p:txBody>
      </p:sp>
      <p:sp>
        <p:nvSpPr>
          <p:cNvPr id="11" name="Text Placeholder 3"/>
          <p:cNvSpPr>
            <a:spLocks noGrp="1"/>
          </p:cNvSpPr>
          <p:nvPr>
            <p:ph type="body" sz="half" idx="14" hasCustomPrompt="1"/>
          </p:nvPr>
        </p:nvSpPr>
        <p:spPr>
          <a:xfrm>
            <a:off x="1448177" y="3771174"/>
            <a:ext cx="546115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s-ES"/>
              <a:t>Haga clic para modificar el estilo de texto del patrón</a:t>
            </a:r>
          </a:p>
        </p:txBody>
      </p:sp>
      <p:sp>
        <p:nvSpPr>
          <p:cNvPr id="10" name="Text Placeholder 3"/>
          <p:cNvSpPr>
            <a:spLocks noGrp="1"/>
          </p:cNvSpPr>
          <p:nvPr>
            <p:ph type="body" sz="half" idx="2" hasCustomPrompt="1"/>
          </p:nvPr>
        </p:nvSpPr>
        <p:spPr>
          <a:xfrm>
            <a:off x="866442" y="4350657"/>
            <a:ext cx="6620968"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206F1921-D432-4A1D-B397-988E133E9370}" type="datetimeFigureOut">
              <a:rPr lang="es-AR" smtClean="0"/>
              <a:t>1/10/2022</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p>
            <a:fld id="{6D3BADCB-AA4D-4A4C-9237-AD3BCB9953CE}" type="slidenum">
              <a:rPr lang="es-AR" smtClean="0"/>
              <a:t>‹Nº›</a:t>
            </a:fld>
            <a:endParaRPr lang="es-AR"/>
          </a:p>
        </p:txBody>
      </p:sp>
      <p:sp>
        <p:nvSpPr>
          <p:cNvPr id="12" name="TextBox 11"/>
          <p:cNvSpPr txBox="1"/>
          <p:nvPr/>
        </p:nvSpPr>
        <p:spPr>
          <a:xfrm>
            <a:off x="673897" y="971253"/>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panose="02080604020202020204" charset="0"/>
                <a:ea typeface="+mj-ea"/>
                <a:cs typeface="+mj-cs"/>
              </a:defRPr>
            </a:lvl1pPr>
          </a:lstStyle>
          <a:p>
            <a:pPr lvl="0"/>
            <a:r>
              <a:rPr lang="en-US" sz="12200" dirty="0"/>
              <a:t>“</a:t>
            </a:r>
          </a:p>
        </p:txBody>
      </p:sp>
      <p:sp>
        <p:nvSpPr>
          <p:cNvPr id="15" name="TextBox 14"/>
          <p:cNvSpPr txBox="1"/>
          <p:nvPr/>
        </p:nvSpPr>
        <p:spPr>
          <a:xfrm>
            <a:off x="6999690" y="2613787"/>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panose="02080604020202020204" charset="0"/>
                <a:ea typeface="+mj-ea"/>
                <a:cs typeface="+mj-cs"/>
              </a:defRPr>
            </a:lvl1pPr>
          </a:lstStyle>
          <a:p>
            <a:pPr lvl="0"/>
            <a:r>
              <a:rPr lang="en-US" sz="12200" dirty="0"/>
              <a:t>”</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66441" y="3124201"/>
            <a:ext cx="6620969" cy="1653180"/>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hasCustomPrompt="1"/>
          </p:nvPr>
        </p:nvSpPr>
        <p:spPr>
          <a:xfrm>
            <a:off x="866442" y="4777381"/>
            <a:ext cx="6620968"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206F1921-D432-4A1D-B397-988E133E9370}" type="datetimeFigureOut">
              <a:rPr lang="es-AR" smtClean="0"/>
              <a:t>1/10/2022</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p>
            <a:fld id="{6D3BADCB-AA4D-4A4C-9237-AD3BCB9953CE}" type="slidenum">
              <a:rPr lang="es-AR" smtClean="0"/>
              <a:t>‹Nº›</a:t>
            </a:fld>
            <a:endParaRPr lang="es-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sz="4200"/>
            </a:lvl1pPr>
          </a:lstStyle>
          <a:p>
            <a:r>
              <a:rPr lang="es-ES"/>
              <a:t>Haga clic para modificar el estilo de título del patrón</a:t>
            </a:r>
            <a:endParaRPr lang="en-US" dirty="0"/>
          </a:p>
        </p:txBody>
      </p:sp>
      <p:sp>
        <p:nvSpPr>
          <p:cNvPr id="3" name="Text Placeholder 2"/>
          <p:cNvSpPr>
            <a:spLocks noGrp="1"/>
          </p:cNvSpPr>
          <p:nvPr>
            <p:ph type="body" idx="1" hasCustomPrompt="1"/>
          </p:nvPr>
        </p:nvSpPr>
        <p:spPr>
          <a:xfrm>
            <a:off x="474834" y="1981200"/>
            <a:ext cx="22107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16" name="Text Placeholder 3"/>
          <p:cNvSpPr>
            <a:spLocks noGrp="1"/>
          </p:cNvSpPr>
          <p:nvPr>
            <p:ph type="body" sz="half" idx="15" hasCustomPrompt="1"/>
          </p:nvPr>
        </p:nvSpPr>
        <p:spPr>
          <a:xfrm>
            <a:off x="489475" y="2667000"/>
            <a:ext cx="219608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Text Placeholder 4"/>
          <p:cNvSpPr>
            <a:spLocks noGrp="1"/>
          </p:cNvSpPr>
          <p:nvPr>
            <p:ph type="body" sz="quarter" idx="3" hasCustomPrompt="1"/>
          </p:nvPr>
        </p:nvSpPr>
        <p:spPr>
          <a:xfrm>
            <a:off x="2913504" y="1981200"/>
            <a:ext cx="2202754"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19" name="Text Placeholder 3"/>
          <p:cNvSpPr>
            <a:spLocks noGrp="1"/>
          </p:cNvSpPr>
          <p:nvPr>
            <p:ph type="body" sz="half" idx="16" hasCustomPrompt="1"/>
          </p:nvPr>
        </p:nvSpPr>
        <p:spPr>
          <a:xfrm>
            <a:off x="2905586" y="2667000"/>
            <a:ext cx="2210671"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14" name="Text Placeholder 4"/>
          <p:cNvSpPr>
            <a:spLocks noGrp="1"/>
          </p:cNvSpPr>
          <p:nvPr>
            <p:ph type="body" sz="quarter" idx="13" hasCustomPrompt="1"/>
          </p:nvPr>
        </p:nvSpPr>
        <p:spPr>
          <a:xfrm>
            <a:off x="5344917" y="1981200"/>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20" name="Text Placeholder 3"/>
          <p:cNvSpPr>
            <a:spLocks noGrp="1"/>
          </p:cNvSpPr>
          <p:nvPr>
            <p:ph type="body" sz="half" idx="17" hasCustomPrompt="1"/>
          </p:nvPr>
        </p:nvSpPr>
        <p:spPr>
          <a:xfrm>
            <a:off x="5344917" y="2667000"/>
            <a:ext cx="2199658"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cxnSp>
        <p:nvCxnSpPr>
          <p:cNvPr id="17" name="Straight Connector 16"/>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206F1921-D432-4A1D-B397-988E133E9370}" type="datetimeFigureOut">
              <a:rPr lang="es-AR" smtClean="0"/>
              <a:t>1/10/2022</a:t>
            </a:fld>
            <a:endParaRPr lang="es-AR"/>
          </a:p>
        </p:txBody>
      </p:sp>
      <p:sp>
        <p:nvSpPr>
          <p:cNvPr id="4"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p>
            <a:fld id="{6D3BADCB-AA4D-4A4C-9237-AD3BCB9953CE}" type="slidenum">
              <a:rPr lang="es-AR" smtClean="0"/>
              <a:t>‹Nº›</a:t>
            </a:fld>
            <a:endParaRPr lang="es-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sz="4200"/>
            </a:lvl1pPr>
          </a:lstStyle>
          <a:p>
            <a:r>
              <a:rPr lang="es-ES"/>
              <a:t>Haga clic para modificar el estilo de título del patrón</a:t>
            </a:r>
            <a:endParaRPr lang="en-US" dirty="0"/>
          </a:p>
        </p:txBody>
      </p:sp>
      <p:sp>
        <p:nvSpPr>
          <p:cNvPr id="3" name="Text Placeholder 2"/>
          <p:cNvSpPr>
            <a:spLocks noGrp="1"/>
          </p:cNvSpPr>
          <p:nvPr>
            <p:ph type="body" idx="1" hasCustomPrompt="1"/>
          </p:nvPr>
        </p:nvSpPr>
        <p:spPr>
          <a:xfrm>
            <a:off x="489475" y="4250949"/>
            <a:ext cx="22056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29" name="Picture Placeholder 2"/>
          <p:cNvSpPr>
            <a:spLocks noGrp="1" noChangeAspect="1"/>
          </p:cNvSpPr>
          <p:nvPr>
            <p:ph type="pic" idx="15" hasCustomPrompt="1"/>
          </p:nvPr>
        </p:nvSpPr>
        <p:spPr>
          <a:xfrm>
            <a:off x="489475" y="2209800"/>
            <a:ext cx="2205612"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2" name="Text Placeholder 3"/>
          <p:cNvSpPr>
            <a:spLocks noGrp="1"/>
          </p:cNvSpPr>
          <p:nvPr>
            <p:ph type="body" sz="half" idx="18" hasCustomPrompt="1"/>
          </p:nvPr>
        </p:nvSpPr>
        <p:spPr>
          <a:xfrm>
            <a:off x="489475" y="4827212"/>
            <a:ext cx="2205612"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Text Placeholder 4"/>
          <p:cNvSpPr>
            <a:spLocks noGrp="1"/>
          </p:cNvSpPr>
          <p:nvPr>
            <p:ph type="body" sz="quarter" idx="3" hasCustomPrompt="1"/>
          </p:nvPr>
        </p:nvSpPr>
        <p:spPr>
          <a:xfrm>
            <a:off x="2917792" y="4250949"/>
            <a:ext cx="21984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30" name="Picture Placeholder 2"/>
          <p:cNvSpPr>
            <a:spLocks noGrp="1" noChangeAspect="1"/>
          </p:cNvSpPr>
          <p:nvPr>
            <p:ph type="pic" idx="21" hasCustomPrompt="1"/>
          </p:nvPr>
        </p:nvSpPr>
        <p:spPr>
          <a:xfrm>
            <a:off x="2917791" y="2209800"/>
            <a:ext cx="2198466"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3" name="Text Placeholder 3"/>
          <p:cNvSpPr>
            <a:spLocks noGrp="1"/>
          </p:cNvSpPr>
          <p:nvPr>
            <p:ph type="body" sz="half" idx="19" hasCustomPrompt="1"/>
          </p:nvPr>
        </p:nvSpPr>
        <p:spPr>
          <a:xfrm>
            <a:off x="2916776" y="4827211"/>
            <a:ext cx="2201378"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14" name="Text Placeholder 4"/>
          <p:cNvSpPr>
            <a:spLocks noGrp="1"/>
          </p:cNvSpPr>
          <p:nvPr>
            <p:ph type="body" sz="quarter" idx="13" hasCustomPrompt="1"/>
          </p:nvPr>
        </p:nvSpPr>
        <p:spPr>
          <a:xfrm>
            <a:off x="5344917" y="4250949"/>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31" name="Picture Placeholder 2"/>
          <p:cNvSpPr>
            <a:spLocks noGrp="1" noChangeAspect="1"/>
          </p:cNvSpPr>
          <p:nvPr>
            <p:ph type="pic" idx="22" hasCustomPrompt="1"/>
          </p:nvPr>
        </p:nvSpPr>
        <p:spPr>
          <a:xfrm>
            <a:off x="5344916" y="2209800"/>
            <a:ext cx="2199658"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4" name="Text Placeholder 3"/>
          <p:cNvSpPr>
            <a:spLocks noGrp="1"/>
          </p:cNvSpPr>
          <p:nvPr>
            <p:ph type="body" sz="half" idx="20" hasCustomPrompt="1"/>
          </p:nvPr>
        </p:nvSpPr>
        <p:spPr>
          <a:xfrm>
            <a:off x="5344824" y="4827209"/>
            <a:ext cx="2202571"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cxnSp>
        <p:nvCxnSpPr>
          <p:cNvPr id="19" name="Straight Connector 18"/>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206F1921-D432-4A1D-B397-988E133E9370}" type="datetimeFigureOut">
              <a:rPr lang="es-AR" smtClean="0"/>
              <a:t>1/10/2022</a:t>
            </a:fld>
            <a:endParaRPr lang="es-AR"/>
          </a:p>
        </p:txBody>
      </p:sp>
      <p:sp>
        <p:nvSpPr>
          <p:cNvPr id="4"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p>
            <a:fld id="{6D3BADCB-AA4D-4A4C-9237-AD3BCB9953CE}" type="slidenum">
              <a:rPr lang="es-AR" smtClean="0"/>
              <a:t>‹Nº›</a:t>
            </a:fld>
            <a:endParaRPr lang="es-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hasCustomPrompt="1"/>
          </p:nvPr>
        </p:nvSpPr>
        <p:spPr/>
        <p:txBody>
          <a:bodyPr vert="eaVert" anchor="t" anchorCtr="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206F1921-D432-4A1D-B397-988E133E9370}" type="datetimeFigureOut">
              <a:rPr lang="es-AR" smtClean="0"/>
              <a:t>1/10/2022</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p>
            <a:fld id="{6D3BADCB-AA4D-4A4C-9237-AD3BCB9953CE}" type="slidenum">
              <a:rPr lang="es-AR" smtClean="0"/>
              <a:t>‹Nº›</a:t>
            </a:fld>
            <a:endParaRPr lang="es-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hasCustomPrompt="1"/>
          </p:nvPr>
        </p:nvSpPr>
        <p:spPr>
          <a:xfrm>
            <a:off x="6229782" y="430214"/>
            <a:ext cx="1314793" cy="5826125"/>
          </a:xfrm>
        </p:spPr>
        <p:txBody>
          <a:bodyPr vert="eaVert" anchor="b" anchorCtr="0"/>
          <a:lstStyle/>
          <a:p>
            <a:r>
              <a:rPr lang="es-ES"/>
              <a:t>Haga clic para modificar el estilo de título del patrón</a:t>
            </a:r>
            <a:endParaRPr lang="en-US" dirty="0"/>
          </a:p>
        </p:txBody>
      </p:sp>
      <p:sp>
        <p:nvSpPr>
          <p:cNvPr id="3" name="Vertical Text Placeholder 2"/>
          <p:cNvSpPr>
            <a:spLocks noGrp="1"/>
          </p:cNvSpPr>
          <p:nvPr>
            <p:ph type="body" orient="vert" idx="1" hasCustomPrompt="1"/>
          </p:nvPr>
        </p:nvSpPr>
        <p:spPr>
          <a:xfrm>
            <a:off x="489475" y="773205"/>
            <a:ext cx="5568812" cy="5483134"/>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206F1921-D432-4A1D-B397-988E133E9370}" type="datetimeFigureOut">
              <a:rPr lang="es-AR" smtClean="0"/>
              <a:t>1/10/2022</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p>
            <a:fld id="{6D3BADCB-AA4D-4A4C-9237-AD3BCB9953CE}" type="slidenum">
              <a:rPr lang="es-AR" smtClean="0"/>
              <a:t>‹Nº›</a:t>
            </a:fld>
            <a:endParaRPr lang="es-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4"/>
          <a:stretch>
            <a:fillRect/>
          </a:stretch>
        </a:blipFill>
        <a:effectLst/>
      </p:bgPr>
    </p:bg>
    <p:spTree>
      <p:nvGrpSpPr>
        <p:cNvPr id="1" name=""/>
        <p:cNvGrpSpPr/>
        <p:nvPr/>
      </p:nvGrpSpPr>
      <p:grpSpPr>
        <a:xfrm>
          <a:off x="0" y="0"/>
          <a:ext cx="0" cy="0"/>
          <a:chOff x="0" y="0"/>
          <a:chExt cx="0" cy="0"/>
        </a:xfrm>
      </p:grpSpPr>
      <p:sp>
        <p:nvSpPr>
          <p:cNvPr id="6" name="Line 1"/>
          <p:cNvSpPr/>
          <p:nvPr/>
        </p:nvSpPr>
        <p:spPr>
          <a:xfrm>
            <a:off x="1463400" y="3549960"/>
            <a:ext cx="2971800" cy="1440"/>
          </a:xfrm>
          <a:prstGeom prst="line">
            <a:avLst/>
          </a:prstGeom>
          <a:ln w="9360">
            <a:solidFill>
              <a:srgbClr val="FBFBF9"/>
            </a:solidFill>
            <a:round/>
          </a:ln>
        </p:spPr>
      </p:sp>
      <p:sp>
        <p:nvSpPr>
          <p:cNvPr id="2" name="Line 2"/>
          <p:cNvSpPr/>
          <p:nvPr/>
        </p:nvSpPr>
        <p:spPr>
          <a:xfrm>
            <a:off x="4708440" y="3549960"/>
            <a:ext cx="2971800" cy="1440"/>
          </a:xfrm>
          <a:prstGeom prst="line">
            <a:avLst/>
          </a:prstGeom>
          <a:ln w="9360">
            <a:solidFill>
              <a:srgbClr val="FBFBF9"/>
            </a:solidFill>
            <a:round/>
          </a:ln>
        </p:spPr>
      </p:sp>
      <p:sp>
        <p:nvSpPr>
          <p:cNvPr id="3" name="CustomShape 3"/>
          <p:cNvSpPr/>
          <p:nvPr/>
        </p:nvSpPr>
        <p:spPr>
          <a:xfrm>
            <a:off x="4540320" y="3526200"/>
            <a:ext cx="43560" cy="43560"/>
          </a:xfrm>
          <a:prstGeom prst="ellipse">
            <a:avLst/>
          </a:prstGeom>
          <a:solidFill>
            <a:srgbClr val="C0504D"/>
          </a:solidFill>
          <a:ln w="25560">
            <a:solidFill>
              <a:srgbClr val="C0504D"/>
            </a:solidFill>
            <a:round/>
          </a:ln>
        </p:spPr>
        <p:style>
          <a:lnRef idx="0">
            <a:srgbClr val="FFFFFF"/>
          </a:lnRef>
          <a:fillRef idx="0">
            <a:srgbClr val="FFFFFF"/>
          </a:fillRef>
          <a:effectRef idx="0">
            <a:srgbClr val="FFFFFF"/>
          </a:effectRef>
          <a:fontRef idx="minor"/>
        </p:style>
      </p:sp>
      <p:sp>
        <p:nvSpPr>
          <p:cNvPr id="4" name="PlaceHolder 4"/>
          <p:cNvSpPr>
            <a:spLocks noGrp="1"/>
          </p:cNvSpPr>
          <p:nvPr>
            <p:ph type="title"/>
          </p:nvPr>
        </p:nvSpPr>
        <p:spPr>
          <a:xfrm>
            <a:off x="457200" y="273600"/>
            <a:ext cx="8229240" cy="1144800"/>
          </a:xfrm>
          <a:prstGeom prst="rect">
            <a:avLst/>
          </a:prstGeom>
        </p:spPr>
        <p:txBody>
          <a:bodyPr lIns="0" tIns="0" rIns="0" bIns="0" anchor="ctr"/>
          <a:lstStyle/>
          <a:p>
            <a:pPr algn="ctr"/>
            <a:r>
              <a:rPr lang="es-AR" sz="4400">
                <a:latin typeface="Arial" panose="02080604020202020204" charset="0"/>
              </a:rPr>
              <a:t>Pulse para editar el formato del texto de título</a:t>
            </a:r>
          </a:p>
        </p:txBody>
      </p:sp>
      <p:sp>
        <p:nvSpPr>
          <p:cNvPr id="5" name="PlaceHolder 5"/>
          <p:cNvSpPr>
            <a:spLocks noGrp="1"/>
          </p:cNvSpPr>
          <p:nvPr>
            <p:ph type="body"/>
          </p:nvPr>
        </p:nvSpPr>
        <p:spPr>
          <a:xfrm>
            <a:off x="457200" y="1604520"/>
            <a:ext cx="8229240" cy="3977280"/>
          </a:xfrm>
          <a:prstGeom prst="rect">
            <a:avLst/>
          </a:prstGeom>
        </p:spPr>
        <p:txBody>
          <a:bodyPr lIns="0" tIns="0" rIns="0" bIns="0"/>
          <a:lstStyle/>
          <a:p>
            <a:pPr>
              <a:buSzPct val="45000"/>
              <a:buFont typeface="StarSymbol"/>
              <a:buChar char=""/>
            </a:pPr>
            <a:r>
              <a:rPr lang="es-AR" sz="3200">
                <a:latin typeface="Arial" panose="02080604020202020204" charset="0"/>
              </a:rPr>
              <a:t>Pulse para editar el formato de esquema del texto</a:t>
            </a:r>
          </a:p>
          <a:p>
            <a:pPr lvl="1">
              <a:buSzPct val="75000"/>
              <a:buFont typeface="StarSymbol"/>
              <a:buChar char=""/>
            </a:pPr>
            <a:r>
              <a:rPr lang="es-AR" sz="2800">
                <a:latin typeface="Arial" panose="02080604020202020204" charset="0"/>
              </a:rPr>
              <a:t>Segundo nivel del esquema</a:t>
            </a:r>
          </a:p>
          <a:p>
            <a:pPr lvl="2">
              <a:buSzPct val="45000"/>
              <a:buFont typeface="StarSymbol"/>
              <a:buChar char=""/>
            </a:pPr>
            <a:r>
              <a:rPr lang="es-AR" sz="2400">
                <a:latin typeface="Arial" panose="02080604020202020204" charset="0"/>
              </a:rPr>
              <a:t>Tercer nivel del esquema</a:t>
            </a:r>
          </a:p>
          <a:p>
            <a:pPr lvl="3">
              <a:buSzPct val="75000"/>
              <a:buFont typeface="StarSymbol"/>
              <a:buChar char=""/>
            </a:pPr>
            <a:r>
              <a:rPr lang="es-AR" sz="2000">
                <a:latin typeface="Arial" panose="02080604020202020204" charset="0"/>
              </a:rPr>
              <a:t>Cuarto nivel del esquema</a:t>
            </a:r>
          </a:p>
          <a:p>
            <a:pPr lvl="4">
              <a:buSzPct val="45000"/>
              <a:buFont typeface="StarSymbol"/>
              <a:buChar char=""/>
            </a:pPr>
            <a:r>
              <a:rPr lang="es-AR" sz="2000">
                <a:latin typeface="Arial" panose="02080604020202020204" charset="0"/>
              </a:rPr>
              <a:t>Quinto nivel del esquema</a:t>
            </a:r>
          </a:p>
          <a:p>
            <a:pPr lvl="5">
              <a:buSzPct val="45000"/>
              <a:buFont typeface="StarSymbol"/>
              <a:buChar char=""/>
            </a:pPr>
            <a:r>
              <a:rPr lang="es-AR" sz="2000">
                <a:latin typeface="Arial" panose="02080604020202020204" charset="0"/>
              </a:rPr>
              <a:t>Sexto nivel del esquema</a:t>
            </a:r>
          </a:p>
          <a:p>
            <a:pPr lvl="6">
              <a:buSzPct val="45000"/>
              <a:buFont typeface="StarSymbol"/>
              <a:buChar char=""/>
            </a:pPr>
            <a:r>
              <a:rPr lang="es-AR" sz="2000">
                <a:latin typeface="Arial" panose="02080604020202020204" charset="0"/>
              </a:rPr>
              <a:t>Séptimo nivel del esquema</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p:bodyStyle/>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Oval 21"/>
          <p:cNvSpPr/>
          <p:nvPr/>
        </p:nvSpPr>
        <p:spPr>
          <a:xfrm>
            <a:off x="629943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5689832" y="-457200"/>
            <a:ext cx="1600200" cy="1600200"/>
          </a:xfrm>
          <a:prstGeom prst="ellipse">
            <a:avLst/>
          </a:prstGeom>
          <a:gradFill flip="none" rotWithShape="1">
            <a:gsLst>
              <a:gs pos="0">
                <a:schemeClr val="bg2">
                  <a:lumMod val="60000"/>
                  <a:lumOff val="40000"/>
                  <a:alpha val="14000"/>
                </a:schemeClr>
              </a:gs>
              <a:gs pos="73000">
                <a:schemeClr val="bg2">
                  <a:lumMod val="60000"/>
                  <a:lumOff val="40000"/>
                  <a:alpha val="0"/>
                </a:schemeClr>
              </a:gs>
              <a:gs pos="36000">
                <a:schemeClr val="bg2">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6299432" y="6096000"/>
            <a:ext cx="990600" cy="990600"/>
          </a:xfrm>
          <a:prstGeom prst="ellipse">
            <a:avLst/>
          </a:prstGeom>
          <a:gradFill flip="none" rotWithShape="1">
            <a:gsLst>
              <a:gs pos="0">
                <a:schemeClr val="bg2">
                  <a:lumMod val="60000"/>
                  <a:lumOff val="40000"/>
                  <a:alpha val="9000"/>
                </a:schemeClr>
              </a:gs>
              <a:gs pos="66000">
                <a:schemeClr val="bg2">
                  <a:lumMod val="60000"/>
                  <a:lumOff val="40000"/>
                  <a:alpha val="0"/>
                </a:schemeClr>
              </a:gs>
              <a:gs pos="36000">
                <a:schemeClr val="bg2">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3988" y="2667000"/>
            <a:ext cx="4191000" cy="4191000"/>
          </a:xfrm>
          <a:prstGeom prst="ellipse">
            <a:avLst/>
          </a:prstGeom>
          <a:gradFill flip="none" rotWithShape="1">
            <a:gsLst>
              <a:gs pos="0">
                <a:schemeClr val="bg2">
                  <a:lumMod val="60000"/>
                  <a:lumOff val="40000"/>
                  <a:alpha val="11000"/>
                </a:schemeClr>
              </a:gs>
              <a:gs pos="75000">
                <a:schemeClr val="bg2">
                  <a:lumMod val="60000"/>
                  <a:lumOff val="40000"/>
                  <a:alpha val="0"/>
                </a:schemeClr>
              </a:gs>
              <a:gs pos="36000">
                <a:schemeClr val="bg2">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39788" y="2895600"/>
            <a:ext cx="2362200" cy="2362200"/>
          </a:xfrm>
          <a:prstGeom prst="ellipse">
            <a:avLst/>
          </a:prstGeom>
          <a:gradFill flip="none" rotWithShape="1">
            <a:gsLst>
              <a:gs pos="0">
                <a:schemeClr val="bg2">
                  <a:lumMod val="60000"/>
                  <a:lumOff val="40000"/>
                  <a:alpha val="8000"/>
                </a:schemeClr>
              </a:gs>
              <a:gs pos="72000">
                <a:schemeClr val="bg2">
                  <a:lumMod val="60000"/>
                  <a:lumOff val="40000"/>
                  <a:alpha val="0"/>
                </a:schemeClr>
              </a:gs>
              <a:gs pos="36000">
                <a:schemeClr val="bg2">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484710" y="452718"/>
            <a:ext cx="7055380" cy="1400530"/>
          </a:xfrm>
          <a:prstGeom prst="rect">
            <a:avLst/>
          </a:prstGeom>
        </p:spPr>
        <p:txBody>
          <a:bodyPr vert="horz" lIns="91440" tIns="45720" rIns="91440" bIns="45720" rtlCol="0" anchor="t">
            <a:no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27700" y="2052925"/>
            <a:ext cx="6711654" cy="4195481"/>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rot="5400000">
            <a:off x="7494989" y="1828771"/>
            <a:ext cx="990599" cy="22865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t>10/1/2022</a:t>
            </a:fld>
            <a:endParaRPr lang="en-US" dirty="0"/>
          </a:p>
        </p:txBody>
      </p:sp>
      <p:sp>
        <p:nvSpPr>
          <p:cNvPr id="5" name="Footer Placeholder 4"/>
          <p:cNvSpPr>
            <a:spLocks noGrp="1"/>
          </p:cNvSpPr>
          <p:nvPr>
            <p:ph type="ftr" sz="quarter" idx="3"/>
          </p:nvPr>
        </p:nvSpPr>
        <p:spPr>
          <a:xfrm rot="5400000">
            <a:off x="6233335" y="3263371"/>
            <a:ext cx="3859795" cy="228660"/>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7766431" y="295736"/>
            <a:ext cx="628813"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‹Nº›</a:t>
            </a:fld>
            <a:endParaRPr lang="en-US" dirty="0"/>
          </a:p>
        </p:txBody>
      </p:sp>
    </p:spTree>
  </p:cSld>
  <p:clrMap bg1="dk1" tx1="lt1" bg2="dk2"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developer.android.com/docs/" TargetMode="External"/><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hyperlink" Target="https://developer.android.com/guide/components/activities/" TargetMode="External"/><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19.xml"/><Relationship Id="rId5" Type="http://schemas.openxmlformats.org/officeDocument/2006/relationships/image" Target="../media/image23.jpeg"/><Relationship Id="rId4" Type="http://schemas.openxmlformats.org/officeDocument/2006/relationships/image" Target="../media/image22.jpe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9.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9.xml"/></Relationships>
</file>

<file path=ppt/slides/_rels/slide4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9.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9.xml"/></Relationships>
</file>

<file path=ppt/slides/_rels/slide4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hyperlink" Target="https://developer.android.com/guide/topics/sensors/sensors_overview.html" TargetMode="External"/><Relationship Id="rId1" Type="http://schemas.openxmlformats.org/officeDocument/2006/relationships/slideLayout" Target="../slideLayouts/slideLayout19.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9.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5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_rels/slide54.xml.rels><?xml version="1.0" encoding="UTF-8" standalone="yes"?>
<Relationships xmlns="http://schemas.openxmlformats.org/package/2006/relationships"><Relationship Id="rId2" Type="http://schemas.openxmlformats.org/officeDocument/2006/relationships/hyperlink" Target="https://developer.android.com/studio/write/annotations#thread-annotations" TargetMode="External"/><Relationship Id="rId1" Type="http://schemas.openxmlformats.org/officeDocument/2006/relationships/slideLayout" Target="../slideLayouts/slideLayout1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hyperlink" Target="https://developer.android.com/guide/practices/responsiveness.html" TargetMode="External"/><Relationship Id="rId1" Type="http://schemas.openxmlformats.org/officeDocument/2006/relationships/slideLayout" Target="../slideLayouts/slideLayout14.xml"/></Relationships>
</file>

<file path=ppt/slides/_rels/slide5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4.xml"/></Relationships>
</file>

<file path=ppt/slides/_rels/slide6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4.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1.xml"/><Relationship Id="rId1" Type="http://schemas.openxmlformats.org/officeDocument/2006/relationships/slideLayout" Target="../slideLayouts/slideLayout14.xml"/><Relationship Id="rId4" Type="http://schemas.openxmlformats.org/officeDocument/2006/relationships/hyperlink" Target="https://developer.android.com/guide/components/services" TargetMode="External"/></Relationships>
</file>

<file path=ppt/slides/_rels/slide6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4.xml"/></Relationships>
</file>

<file path=ppt/slides/_rels/slide6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9.xml"/></Relationships>
</file>

<file path=ppt/slides/_rels/slide6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4.xml"/></Relationships>
</file>

<file path=ppt/slides/_rels/slide6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14.xml"/></Relationships>
</file>

<file path=ppt/slides/_rels/slide67.xml.rels><?xml version="1.0" encoding="UTF-8" standalone="yes"?>
<Relationships xmlns="http://schemas.openxmlformats.org/package/2006/relationships"><Relationship Id="rId8" Type="http://schemas.openxmlformats.org/officeDocument/2006/relationships/hyperlink" Target="https://developer.android.com/guide/components/processes-and-threads.html#Threads" TargetMode="External"/><Relationship Id="rId3" Type="http://schemas.openxmlformats.org/officeDocument/2006/relationships/hyperlink" Target="https://developer.android.com/reference/android/app/Activity.html#onStart()" TargetMode="External"/><Relationship Id="rId7" Type="http://schemas.openxmlformats.org/officeDocument/2006/relationships/hyperlink" Target="https://developer.android.com/reference/java/lang/Thread.html" TargetMode="External"/><Relationship Id="rId2" Type="http://schemas.openxmlformats.org/officeDocument/2006/relationships/hyperlink" Target="https://developer.android.com/reference/android/app/Activity.html#onCreate(android.os.Bundle)" TargetMode="External"/><Relationship Id="rId1" Type="http://schemas.openxmlformats.org/officeDocument/2006/relationships/slideLayout" Target="../slideLayouts/slideLayout14.xml"/><Relationship Id="rId6" Type="http://schemas.openxmlformats.org/officeDocument/2006/relationships/hyperlink" Target="https://developer.android.com/reference/android/os/HandlerThread.html" TargetMode="External"/><Relationship Id="rId5" Type="http://schemas.openxmlformats.org/officeDocument/2006/relationships/hyperlink" Target="https://developer.android.com/reference/android/os/AsyncTask.html" TargetMode="External"/><Relationship Id="rId4" Type="http://schemas.openxmlformats.org/officeDocument/2006/relationships/hyperlink" Target="https://developer.android.com/reference/android/app/Activity.html#onStop()" TargetMode="External"/></Relationships>
</file>

<file path=ppt/slides/_rels/slide6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9.xml"/></Relationships>
</file>

<file path=ppt/slides/_rels/slide6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9.xml"/></Relationships>
</file>

<file path=ppt/slides/_rels/slide7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9.xml"/></Relationships>
</file>

<file path=ppt/slides/_rels/slide71.xml.rels><?xml version="1.0" encoding="UTF-8" standalone="yes"?>
<Relationships xmlns="http://schemas.openxmlformats.org/package/2006/relationships"><Relationship Id="rId2" Type="http://schemas.openxmlformats.org/officeDocument/2006/relationships/hyperlink" Target="https://developer.android.com/studio/command-line/adb.html" TargetMode="External"/><Relationship Id="rId1" Type="http://schemas.openxmlformats.org/officeDocument/2006/relationships/slideLayout" Target="../slideLayouts/slideLayout19.xml"/></Relationships>
</file>

<file path=ppt/slides/_rels/slide7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hyperlink" Target="https://developer.android.com/studio/command-line/adb.html" TargetMode="External"/><Relationship Id="rId1" Type="http://schemas.openxmlformats.org/officeDocument/2006/relationships/slideLayout" Target="../slideLayouts/slideLayout19.xml"/></Relationships>
</file>

<file path=ppt/slides/_rels/slide7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hyperlink" Target="https://developer.android.com/studio/command-line/adb.html" TargetMode="External"/><Relationship Id="rId1" Type="http://schemas.openxmlformats.org/officeDocument/2006/relationships/slideLayout" Target="../slideLayouts/slideLayout19.xml"/></Relationships>
</file>

<file path=ppt/slides/_rels/slide7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hyperlink" Target="https://developer.android.com/studio/command-line/adb.html" TargetMode="External"/><Relationship Id="rId1" Type="http://schemas.openxmlformats.org/officeDocument/2006/relationships/slideLayout" Target="../slideLayouts/slideLayout19.xml"/></Relationships>
</file>

<file path=ppt/slides/_rels/slide7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19.xml"/></Relationships>
</file>

<file path=ppt/slides/_rels/slide76.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9.xml"/></Relationships>
</file>

<file path=ppt/slides/_rels/slide77.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9.xml"/></Relationships>
</file>

<file path=ppt/slides/_rels/slide78.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9.xml"/></Relationships>
</file>

<file path=ppt/slides/_rels/slide79.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19.xml"/></Relationships>
</file>

<file path=ppt/slides/_rels/slide80.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9.xml"/></Relationships>
</file>

<file path=ppt/slides/_rels/slide81.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9.xml"/></Relationships>
</file>

<file path=ppt/slides/_rels/slide82.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19.xml"/></Relationships>
</file>

<file path=ppt/slides/_rels/slide83.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19.xml"/></Relationships>
</file>

<file path=ppt/slides/_rels/slide84.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9.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86.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CustomShape 1"/>
          <p:cNvSpPr/>
          <p:nvPr/>
        </p:nvSpPr>
        <p:spPr>
          <a:xfrm>
            <a:off x="457200" y="4203812"/>
            <a:ext cx="8303760" cy="1140840"/>
          </a:xfrm>
          <a:prstGeom prst="rect">
            <a:avLst/>
          </a:prstGeom>
          <a:noFill/>
          <a:ln>
            <a:noFill/>
          </a:ln>
        </p:spPr>
        <p:style>
          <a:lnRef idx="0">
            <a:srgbClr val="FFFFFF"/>
          </a:lnRef>
          <a:fillRef idx="0">
            <a:srgbClr val="FFFFFF"/>
          </a:fillRef>
          <a:effectRef idx="0">
            <a:srgbClr val="FFFFFF"/>
          </a:effectRef>
          <a:fontRef idx="minor"/>
        </p:style>
        <p:txBody>
          <a:bodyPr lIns="90000" tIns="45000" rIns="90000" bIns="45000"/>
          <a:lstStyle/>
          <a:p>
            <a:pPr algn="ctr">
              <a:lnSpc>
                <a:spcPct val="100000"/>
              </a:lnSpc>
            </a:pPr>
            <a:r>
              <a:rPr lang="es-AR" sz="2200" strike="noStrike" dirty="0">
                <a:solidFill>
                  <a:srgbClr val="EEECE1"/>
                </a:solidFill>
                <a:latin typeface="Constantia"/>
                <a:ea typeface="DejaVu Sans"/>
              </a:rPr>
              <a:t>Introducción al desarrollo de aplicaciones para el sistema operativo Android</a:t>
            </a:r>
          </a:p>
        </p:txBody>
      </p:sp>
      <p:sp>
        <p:nvSpPr>
          <p:cNvPr id="76" name="CustomShape 2"/>
          <p:cNvSpPr/>
          <p:nvPr/>
        </p:nvSpPr>
        <p:spPr>
          <a:xfrm>
            <a:off x="457200" y="1433880"/>
            <a:ext cx="8303760" cy="1978920"/>
          </a:xfrm>
          <a:prstGeom prst="rect">
            <a:avLst/>
          </a:prstGeom>
          <a:noFill/>
          <a:ln w="6480">
            <a:noFill/>
          </a:ln>
        </p:spPr>
        <p:style>
          <a:lnRef idx="0">
            <a:srgbClr val="FFFFFF"/>
          </a:lnRef>
          <a:fillRef idx="0">
            <a:srgbClr val="FFFFFF"/>
          </a:fillRef>
          <a:effectRef idx="0">
            <a:srgbClr val="FFFFFF"/>
          </a:effectRef>
          <a:fontRef idx="minor"/>
        </p:style>
        <p:txBody>
          <a:bodyPr lIns="90000" tIns="45000" rIns="90000" bIns="45000" anchor="b"/>
          <a:lstStyle/>
          <a:p>
            <a:pPr algn="ctr"/>
            <a:r>
              <a:rPr lang="es-AR" sz="4800" strike="noStrike" dirty="0">
                <a:solidFill>
                  <a:srgbClr val="DBDBDB"/>
                </a:solidFill>
                <a:latin typeface="Constantia"/>
                <a:ea typeface="DejaVu Sans"/>
              </a:rPr>
              <a:t>Sistemas Embebidos Android</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CustomShape 1"/>
          <p:cNvSpPr/>
          <p:nvPr/>
        </p:nvSpPr>
        <p:spPr>
          <a:xfrm>
            <a:off x="457835" y="1735650"/>
            <a:ext cx="8163651" cy="4238430"/>
          </a:xfrm>
          <a:prstGeom prst="rect">
            <a:avLst/>
          </a:prstGeom>
          <a:noFill/>
          <a:ln>
            <a:noFill/>
          </a:ln>
        </p:spPr>
        <p:style>
          <a:lnRef idx="0">
            <a:srgbClr val="FFFFFF"/>
          </a:lnRef>
          <a:fillRef idx="0">
            <a:srgbClr val="FFFFFF"/>
          </a:fillRef>
          <a:effectRef idx="0">
            <a:srgbClr val="FFFFFF"/>
          </a:effectRef>
          <a:fontRef idx="minor"/>
        </p:style>
        <p:txBody>
          <a:bodyPr lIns="90000" tIns="45000" rIns="90000" bIns="45000"/>
          <a:lstStyle/>
          <a:p>
            <a:pPr>
              <a:buSzPct val="85000"/>
              <a:buFont typeface="Wingdings 2" charset="2"/>
              <a:buChar char=""/>
            </a:pPr>
            <a:r>
              <a:rPr lang="es-AR" sz="2000" strike="noStrike" dirty="0">
                <a:solidFill>
                  <a:srgbClr val="FFFFFF"/>
                </a:solidFill>
                <a:latin typeface="Constantia"/>
                <a:ea typeface="DejaVu Sans"/>
              </a:rPr>
              <a:t>Introducción</a:t>
            </a:r>
          </a:p>
          <a:p>
            <a:pPr>
              <a:buSzPct val="85000"/>
            </a:pPr>
            <a:endParaRPr lang="es-AR" sz="2000" strike="noStrike" dirty="0">
              <a:solidFill>
                <a:srgbClr val="FFFFFF"/>
              </a:solidFill>
              <a:latin typeface="Constantia"/>
              <a:ea typeface="DejaVu Sans"/>
            </a:endParaRPr>
          </a:p>
          <a:p>
            <a:pPr>
              <a:buSzPct val="85000"/>
              <a:buFont typeface="Wingdings 2" charset="2"/>
              <a:buChar char=""/>
            </a:pPr>
            <a:r>
              <a:rPr lang="es-AR" sz="2000" dirty="0">
                <a:solidFill>
                  <a:srgbClr val="FFFFFF"/>
                </a:solidFill>
                <a:latin typeface="Constantia"/>
                <a:ea typeface="DejaVu Sans"/>
              </a:rPr>
              <a:t>Arquitectura Android</a:t>
            </a:r>
            <a:endParaRPr lang="es-AR" sz="2000" strike="noStrike" dirty="0">
              <a:solidFill>
                <a:srgbClr val="FFFFFF"/>
              </a:solidFill>
              <a:latin typeface="Constantia"/>
              <a:ea typeface="DejaVu Sans"/>
            </a:endParaRPr>
          </a:p>
          <a:p>
            <a:pPr>
              <a:buSzPct val="85000"/>
              <a:buFont typeface="Wingdings 2" charset="2"/>
              <a:buChar char=""/>
            </a:pPr>
            <a:endParaRPr lang="es-AR" sz="2000" strike="noStrike" dirty="0">
              <a:solidFill>
                <a:srgbClr val="FFFFFF"/>
              </a:solidFill>
              <a:latin typeface="Constantia"/>
              <a:ea typeface="DejaVu Sans"/>
            </a:endParaRPr>
          </a:p>
          <a:p>
            <a:pPr>
              <a:buSzPct val="85000"/>
              <a:buFont typeface="Wingdings 2" charset="2"/>
              <a:buChar char=""/>
            </a:pPr>
            <a:r>
              <a:rPr lang="x-none" altLang="es-AR" sz="2000" strike="noStrike" dirty="0">
                <a:solidFill>
                  <a:srgbClr val="FFFFFF"/>
                </a:solidFill>
                <a:latin typeface="Constantia"/>
                <a:ea typeface="DejaVu Sans"/>
              </a:rPr>
              <a:t>Componentes esenciales de una aplicación</a:t>
            </a:r>
            <a:endParaRPr lang="es-AR" altLang="es-AR" sz="2000" strike="noStrike" dirty="0">
              <a:solidFill>
                <a:srgbClr val="FFFFFF"/>
              </a:solidFill>
              <a:latin typeface="Constantia"/>
              <a:ea typeface="DejaVu Sans"/>
            </a:endParaRPr>
          </a:p>
          <a:p>
            <a:pPr>
              <a:buSzPct val="85000"/>
              <a:buFont typeface="Wingdings 2" charset="2"/>
              <a:buChar char=""/>
            </a:pPr>
            <a:endParaRPr lang="es-AR" sz="2000" dirty="0">
              <a:solidFill>
                <a:srgbClr val="FFFFFF"/>
              </a:solidFill>
              <a:latin typeface="Constantia"/>
              <a:ea typeface="DejaVu Sans"/>
              <a:sym typeface="+mn-ea"/>
            </a:endParaRPr>
          </a:p>
          <a:p>
            <a:pPr>
              <a:buSzPct val="85000"/>
              <a:buFont typeface="Wingdings 2" charset="2"/>
              <a:buChar char=""/>
            </a:pPr>
            <a:r>
              <a:rPr lang="es-AR" sz="2000" dirty="0">
                <a:solidFill>
                  <a:srgbClr val="FFFFFF"/>
                </a:solidFill>
                <a:latin typeface="Constantia"/>
                <a:ea typeface="DejaVu Sans"/>
                <a:sym typeface="+mn-ea"/>
              </a:rPr>
              <a:t>Introducción a sensores</a:t>
            </a:r>
          </a:p>
          <a:p>
            <a:pPr>
              <a:buSzPct val="85000"/>
              <a:buFont typeface="Wingdings 2" charset="2"/>
              <a:buChar char=""/>
            </a:pPr>
            <a:endParaRPr lang="es-AR" sz="2000" dirty="0">
              <a:solidFill>
                <a:srgbClr val="FFFFFF"/>
              </a:solidFill>
              <a:latin typeface="Constantia"/>
              <a:ea typeface="DejaVu Sans"/>
              <a:sym typeface="+mn-ea"/>
            </a:endParaRPr>
          </a:p>
          <a:p>
            <a:pPr>
              <a:buSzPct val="85000"/>
              <a:buFont typeface="Wingdings 2" charset="2"/>
              <a:buChar char=""/>
            </a:pPr>
            <a:r>
              <a:rPr lang="es-AR" sz="2000" dirty="0">
                <a:solidFill>
                  <a:srgbClr val="FFFFFF"/>
                </a:solidFill>
                <a:latin typeface="Constantia"/>
                <a:ea typeface="DejaVu Sans"/>
                <a:sym typeface="+mn-ea"/>
              </a:rPr>
              <a:t>Patrón MVP</a:t>
            </a:r>
          </a:p>
          <a:p>
            <a:pPr>
              <a:buSzPct val="85000"/>
              <a:buFont typeface="Wingdings 2" charset="2"/>
              <a:buChar char=""/>
            </a:pPr>
            <a:endParaRPr lang="es-AR" sz="2000" dirty="0">
              <a:solidFill>
                <a:srgbClr val="FFFFFF"/>
              </a:solidFill>
              <a:latin typeface="Constantia"/>
              <a:ea typeface="DejaVu Sans"/>
              <a:sym typeface="+mn-ea"/>
            </a:endParaRPr>
          </a:p>
          <a:p>
            <a:pPr>
              <a:buSzPct val="85000"/>
              <a:buFont typeface="Wingdings 2" charset="2"/>
              <a:buChar char=""/>
            </a:pPr>
            <a:r>
              <a:rPr lang="es-AR" sz="2000" dirty="0">
                <a:solidFill>
                  <a:srgbClr val="FFFFFF"/>
                </a:solidFill>
                <a:latin typeface="Constantia"/>
                <a:ea typeface="DejaVu Sans"/>
                <a:sym typeface="+mn-ea"/>
              </a:rPr>
              <a:t>Tareas en segundo plano</a:t>
            </a:r>
          </a:p>
          <a:p>
            <a:pPr>
              <a:buSzPct val="85000"/>
              <a:buFont typeface="Wingdings 2" charset="2"/>
              <a:buChar char=""/>
            </a:pPr>
            <a:endParaRPr lang="es-AR" sz="2000" dirty="0">
              <a:solidFill>
                <a:srgbClr val="FFFFFF"/>
              </a:solidFill>
              <a:latin typeface="Constantia"/>
              <a:ea typeface="DejaVu Sans"/>
              <a:sym typeface="+mn-ea"/>
            </a:endParaRPr>
          </a:p>
          <a:p>
            <a:pPr>
              <a:buSzPct val="85000"/>
              <a:buFont typeface="Wingdings 2" charset="2"/>
              <a:buChar char=""/>
            </a:pPr>
            <a:r>
              <a:rPr lang="es-AR" sz="2000" dirty="0">
                <a:solidFill>
                  <a:srgbClr val="FFFFFF"/>
                </a:solidFill>
                <a:latin typeface="Constantia"/>
                <a:ea typeface="DejaVu Sans"/>
                <a:sym typeface="+mn-ea"/>
              </a:rPr>
              <a:t>Introducción al </a:t>
            </a:r>
            <a:r>
              <a:rPr lang="es-AR" sz="2000" dirty="0" err="1">
                <a:solidFill>
                  <a:srgbClr val="FFFFFF"/>
                </a:solidFill>
                <a:latin typeface="Constantia"/>
                <a:ea typeface="DejaVu Sans"/>
                <a:sym typeface="+mn-ea"/>
              </a:rPr>
              <a:t>ndk</a:t>
            </a:r>
            <a:r>
              <a:rPr lang="es-AR" sz="2000" dirty="0">
                <a:solidFill>
                  <a:srgbClr val="FFFFFF"/>
                </a:solidFill>
                <a:latin typeface="Constantia"/>
                <a:ea typeface="DejaVu Sans"/>
                <a:sym typeface="+mn-ea"/>
              </a:rPr>
              <a:t>/</a:t>
            </a:r>
            <a:r>
              <a:rPr lang="es-AR" sz="2000" dirty="0" err="1">
                <a:solidFill>
                  <a:srgbClr val="FFFFFF"/>
                </a:solidFill>
                <a:latin typeface="Constantia"/>
                <a:ea typeface="DejaVu Sans"/>
                <a:sym typeface="+mn-ea"/>
              </a:rPr>
              <a:t>cross</a:t>
            </a:r>
            <a:r>
              <a:rPr lang="es-AR" sz="2000" dirty="0">
                <a:solidFill>
                  <a:srgbClr val="FFFFFF"/>
                </a:solidFill>
                <a:latin typeface="Constantia"/>
                <a:ea typeface="DejaVu Sans"/>
                <a:sym typeface="+mn-ea"/>
              </a:rPr>
              <a:t> compilación</a:t>
            </a:r>
          </a:p>
          <a:p>
            <a:pPr>
              <a:buSzPct val="85000"/>
              <a:buFont typeface="Wingdings 2" charset="2"/>
              <a:buChar char=""/>
            </a:pPr>
            <a:endParaRPr lang="es-AR" altLang="es-AR" sz="2000" strike="noStrike" dirty="0">
              <a:solidFill>
                <a:srgbClr val="FFFFFF"/>
              </a:solidFill>
              <a:latin typeface="Constantia"/>
              <a:ea typeface="DejaVu Sans"/>
            </a:endParaRPr>
          </a:p>
          <a:p>
            <a:pPr>
              <a:buSzPct val="85000"/>
              <a:buFont typeface="Wingdings 2" charset="2"/>
              <a:buChar char=""/>
            </a:pPr>
            <a:r>
              <a:rPr lang="x-none" altLang="es-AR" sz="2000" strike="noStrike" dirty="0">
                <a:solidFill>
                  <a:srgbClr val="FFFFFF"/>
                </a:solidFill>
                <a:latin typeface="Constantia"/>
                <a:ea typeface="DejaVu Sans"/>
              </a:rPr>
              <a:t>Consola</a:t>
            </a:r>
            <a:r>
              <a:rPr lang="es-AR" altLang="es-AR" sz="2000" strike="noStrike" dirty="0">
                <a:solidFill>
                  <a:srgbClr val="FFFFFF"/>
                </a:solidFill>
                <a:latin typeface="Constantia"/>
                <a:ea typeface="DejaVu Sans"/>
              </a:rPr>
              <a:t> - usando el ADB</a:t>
            </a:r>
            <a:endParaRPr lang="x-none" altLang="es-AR" sz="2000" strike="noStrike" dirty="0">
              <a:solidFill>
                <a:srgbClr val="FFFFFF"/>
              </a:solidFill>
              <a:latin typeface="Constantia"/>
              <a:ea typeface="DejaVu Sans"/>
            </a:endParaRPr>
          </a:p>
        </p:txBody>
      </p:sp>
      <p:sp>
        <p:nvSpPr>
          <p:cNvPr id="78" name="CustomShape 2"/>
          <p:cNvSpPr/>
          <p:nvPr/>
        </p:nvSpPr>
        <p:spPr>
          <a:xfrm>
            <a:off x="457200" y="152280"/>
            <a:ext cx="8227440" cy="1217160"/>
          </a:xfrm>
          <a:prstGeom prst="rect">
            <a:avLst/>
          </a:prstGeom>
          <a:noFill/>
          <a:ln>
            <a:noFill/>
          </a:ln>
        </p:spPr>
        <p:style>
          <a:lnRef idx="0">
            <a:srgbClr val="FFFFFF"/>
          </a:lnRef>
          <a:fillRef idx="0">
            <a:srgbClr val="FFFFFF"/>
          </a:fillRef>
          <a:effectRef idx="0">
            <a:srgbClr val="FFFFFF"/>
          </a:effectRef>
          <a:fontRef idx="minor"/>
        </p:style>
        <p:txBody>
          <a:bodyPr lIns="90000" tIns="45000" rIns="90000" bIns="45000" anchor="b"/>
          <a:lstStyle/>
          <a:p>
            <a:pPr algn="ctr">
              <a:lnSpc>
                <a:spcPct val="100000"/>
              </a:lnSpc>
            </a:pPr>
            <a:r>
              <a:rPr lang="es-AR" sz="4200" strike="noStrike">
                <a:solidFill>
                  <a:srgbClr val="DBDBDB"/>
                </a:solidFill>
                <a:latin typeface="Constantia"/>
                <a:ea typeface="DejaVu Sans"/>
              </a:rPr>
              <a:t>Temas del día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CustomShape 1"/>
          <p:cNvSpPr/>
          <p:nvPr/>
        </p:nvSpPr>
        <p:spPr>
          <a:xfrm>
            <a:off x="457200" y="1523880"/>
            <a:ext cx="8227440" cy="2118960"/>
          </a:xfrm>
          <a:prstGeom prst="rect">
            <a:avLst/>
          </a:prstGeom>
          <a:noFill/>
          <a:ln>
            <a:noFill/>
          </a:ln>
        </p:spPr>
        <p:style>
          <a:lnRef idx="0">
            <a:srgbClr val="FFFFFF"/>
          </a:lnRef>
          <a:fillRef idx="0">
            <a:srgbClr val="FFFFFF"/>
          </a:fillRef>
          <a:effectRef idx="0">
            <a:srgbClr val="FFFFFF"/>
          </a:effectRef>
          <a:fontRef idx="minor"/>
        </p:style>
        <p:txBody>
          <a:bodyPr lIns="90000" tIns="45000" rIns="90000" bIns="45000"/>
          <a:lstStyle/>
          <a:p>
            <a:pPr>
              <a:lnSpc>
                <a:spcPct val="100000"/>
              </a:lnSpc>
              <a:buSzPct val="85000"/>
              <a:buFont typeface="Wingdings 2" charset="2"/>
              <a:buChar char=""/>
            </a:pPr>
            <a:r>
              <a:rPr lang="es-AR" sz="2600" strike="noStrike" dirty="0">
                <a:solidFill>
                  <a:srgbClr val="FFFFFF"/>
                </a:solidFill>
                <a:latin typeface="Constantia"/>
                <a:ea typeface="DejaVu Sans"/>
              </a:rPr>
              <a:t>¿Por donde empezamos? </a:t>
            </a:r>
          </a:p>
          <a:p>
            <a:pPr>
              <a:lnSpc>
                <a:spcPct val="100000"/>
              </a:lnSpc>
              <a:buSzPct val="85000"/>
            </a:pPr>
            <a:r>
              <a:rPr lang="es-AR" sz="2400" strike="noStrike" dirty="0">
                <a:solidFill>
                  <a:srgbClr val="EEECE1"/>
                </a:solidFill>
                <a:latin typeface="Constantia"/>
                <a:ea typeface="DejaVu Sans"/>
              </a:rPr>
              <a:t>Generalmente conviene empezar por descargar el Android JDK.</a:t>
            </a:r>
            <a:endParaRPr lang="es-AR" sz="2400" dirty="0">
              <a:solidFill>
                <a:srgbClr val="EEECE1"/>
              </a:solidFill>
              <a:latin typeface="Constantia"/>
              <a:ea typeface="DejaVu Sans"/>
            </a:endParaRPr>
          </a:p>
          <a:p>
            <a:pPr>
              <a:lnSpc>
                <a:spcPct val="100000"/>
              </a:lnSpc>
              <a:buSzPct val="85000"/>
            </a:pPr>
            <a:r>
              <a:rPr lang="es-AR" sz="2400" strike="noStrike" dirty="0">
                <a:solidFill>
                  <a:srgbClr val="EEECE1"/>
                </a:solidFill>
                <a:latin typeface="Constantia"/>
                <a:ea typeface="DejaVu Sans"/>
              </a:rPr>
              <a:t>La última versión se encuentra en </a:t>
            </a:r>
            <a:r>
              <a:rPr lang="es-AR" sz="2400" u="sng" strike="noStrike" dirty="0">
                <a:solidFill>
                  <a:srgbClr val="FFFF00"/>
                </a:solidFill>
                <a:latin typeface="Constantia"/>
                <a:ea typeface="DejaVu Sans"/>
              </a:rPr>
              <a:t>https://developer.android.com/studio?hl=sk</a:t>
            </a:r>
            <a:endParaRPr lang="es-AR" sz="2400" u="sng" strike="noStrike" dirty="0">
              <a:solidFill>
                <a:srgbClr val="0000FF"/>
              </a:solidFill>
              <a:latin typeface="Constantia"/>
              <a:ea typeface="DejaVu Sans"/>
            </a:endParaRPr>
          </a:p>
          <a:p>
            <a:pPr>
              <a:lnSpc>
                <a:spcPct val="100000"/>
              </a:lnSpc>
            </a:pPr>
            <a:endParaRPr lang="es-AR" sz="2400" u="sng" strike="noStrike" dirty="0">
              <a:solidFill>
                <a:srgbClr val="0000FF"/>
              </a:solidFill>
              <a:latin typeface="Constantia"/>
              <a:ea typeface="DejaVu Sans"/>
            </a:endParaRPr>
          </a:p>
        </p:txBody>
      </p:sp>
      <p:sp>
        <p:nvSpPr>
          <p:cNvPr id="82" name="CustomShape 3"/>
          <p:cNvSpPr/>
          <p:nvPr/>
        </p:nvSpPr>
        <p:spPr>
          <a:xfrm>
            <a:off x="457199" y="3797281"/>
            <a:ext cx="8227439" cy="1536839"/>
          </a:xfrm>
          <a:prstGeom prst="rect">
            <a:avLst/>
          </a:prstGeom>
          <a:noFill/>
          <a:ln>
            <a:noFill/>
          </a:ln>
        </p:spPr>
        <p:style>
          <a:lnRef idx="0">
            <a:srgbClr val="FFFFFF"/>
          </a:lnRef>
          <a:fillRef idx="0">
            <a:srgbClr val="FFFFFF"/>
          </a:fillRef>
          <a:effectRef idx="0">
            <a:srgbClr val="FFFFFF"/>
          </a:effectRef>
          <a:fontRef idx="minor"/>
        </p:style>
        <p:txBody>
          <a:bodyPr lIns="90000" tIns="45000" rIns="90000" bIns="45000"/>
          <a:lstStyle/>
          <a:p>
            <a:pPr>
              <a:lnSpc>
                <a:spcPct val="100000"/>
              </a:lnSpc>
              <a:buSzPct val="85000"/>
              <a:buFont typeface="Wingdings 2" charset="2"/>
              <a:buChar char=""/>
            </a:pPr>
            <a:r>
              <a:rPr lang="es-AR" sz="2400" strike="noStrike" dirty="0">
                <a:solidFill>
                  <a:srgbClr val="FFFFFF"/>
                </a:solidFill>
                <a:latin typeface="Constantia"/>
                <a:ea typeface="DejaVu Sans"/>
              </a:rPr>
              <a:t>Típicamente se necesita el </a:t>
            </a:r>
            <a:r>
              <a:rPr lang="es-AR" sz="2400" strike="noStrike" dirty="0">
                <a:solidFill>
                  <a:srgbClr val="FFFF00"/>
                </a:solidFill>
                <a:latin typeface="Constantia"/>
                <a:ea typeface="DejaVu Sans"/>
              </a:rPr>
              <a:t>IDE</a:t>
            </a:r>
            <a:r>
              <a:rPr lang="es-AR" sz="2400" dirty="0">
                <a:solidFill>
                  <a:srgbClr val="FFFFFF"/>
                </a:solidFill>
                <a:latin typeface="Constantia"/>
                <a:ea typeface="DejaVu Sans"/>
              </a:rPr>
              <a:t> Android Studio </a:t>
            </a:r>
            <a:r>
              <a:rPr lang="x-none" altLang="es-AR" sz="2400" dirty="0">
                <a:solidFill>
                  <a:srgbClr val="FFFFFF"/>
                </a:solidFill>
                <a:latin typeface="Constantia"/>
                <a:ea typeface="DejaVu Sans"/>
              </a:rPr>
              <a:t>o </a:t>
            </a:r>
            <a:r>
              <a:rPr lang="es-AR" altLang="es-AR" sz="2400" dirty="0">
                <a:solidFill>
                  <a:srgbClr val="FFFFFF"/>
                </a:solidFill>
                <a:latin typeface="Constantia"/>
                <a:ea typeface="DejaVu Sans"/>
              </a:rPr>
              <a:t>E</a:t>
            </a:r>
            <a:r>
              <a:rPr lang="x-none" altLang="es-AR" sz="2400" dirty="0">
                <a:solidFill>
                  <a:srgbClr val="FFFFFF"/>
                </a:solidFill>
                <a:latin typeface="Constantia"/>
                <a:ea typeface="DejaVu Sans"/>
              </a:rPr>
              <a:t>clipse</a:t>
            </a:r>
            <a:r>
              <a:rPr lang="es-AR" sz="2400" strike="noStrike" dirty="0">
                <a:solidFill>
                  <a:srgbClr val="FFFFFF"/>
                </a:solidFill>
                <a:latin typeface="Constantia"/>
                <a:ea typeface="DejaVu Sans"/>
              </a:rPr>
              <a:t>, el </a:t>
            </a:r>
            <a:r>
              <a:rPr lang="es-AR" sz="2400" dirty="0">
                <a:solidFill>
                  <a:srgbClr val="FFFF00"/>
                </a:solidFill>
                <a:latin typeface="Constantia"/>
              </a:rPr>
              <a:t>SDK (Incluido en el IDE) </a:t>
            </a:r>
            <a:r>
              <a:rPr lang="es-AR" sz="2400" strike="noStrike" dirty="0">
                <a:solidFill>
                  <a:srgbClr val="FFFFFF"/>
                </a:solidFill>
                <a:latin typeface="Constantia"/>
                <a:ea typeface="DejaVu Sans"/>
              </a:rPr>
              <a:t>y descargar las </a:t>
            </a:r>
            <a:r>
              <a:rPr lang="es-AR" sz="2400" strike="noStrike" dirty="0">
                <a:solidFill>
                  <a:srgbClr val="FFFF00"/>
                </a:solidFill>
                <a:latin typeface="Constantia"/>
                <a:ea typeface="DejaVu Sans"/>
              </a:rPr>
              <a:t>imágenes de las versiones de Android </a:t>
            </a:r>
            <a:r>
              <a:rPr lang="es-AR" sz="2400" strike="noStrike" dirty="0">
                <a:solidFill>
                  <a:srgbClr val="FFFFFF"/>
                </a:solidFill>
                <a:latin typeface="Constantia"/>
                <a:ea typeface="DejaVu Sans"/>
              </a:rPr>
              <a:t>sobre las que se quiera desarrollar</a:t>
            </a:r>
          </a:p>
          <a:p>
            <a:pPr>
              <a:lnSpc>
                <a:spcPct val="100000"/>
              </a:lnSpc>
            </a:pPr>
            <a:endParaRPr lang="es-AR" sz="2800" strike="noStrike" dirty="0">
              <a:solidFill>
                <a:srgbClr val="FFFFFF"/>
              </a:solidFill>
              <a:latin typeface="Constantia"/>
              <a:ea typeface="DejaVu Sans"/>
            </a:endParaRPr>
          </a:p>
        </p:txBody>
      </p:sp>
      <p:sp>
        <p:nvSpPr>
          <p:cNvPr id="5" name="CustomShape 2">
            <a:extLst>
              <a:ext uri="{FF2B5EF4-FFF2-40B4-BE49-F238E27FC236}">
                <a16:creationId xmlns:a16="http://schemas.microsoft.com/office/drawing/2014/main" id="{D7E8387C-0161-4E5F-8DD4-06DED49BE4C2}"/>
              </a:ext>
            </a:extLst>
          </p:cNvPr>
          <p:cNvSpPr/>
          <p:nvPr/>
        </p:nvSpPr>
        <p:spPr>
          <a:xfrm>
            <a:off x="457200" y="152280"/>
            <a:ext cx="8227440" cy="833682"/>
          </a:xfrm>
          <a:prstGeom prst="rect">
            <a:avLst/>
          </a:prstGeom>
          <a:noFill/>
          <a:ln>
            <a:noFill/>
          </a:ln>
        </p:spPr>
        <p:style>
          <a:lnRef idx="0">
            <a:srgbClr val="FFFFFF"/>
          </a:lnRef>
          <a:fillRef idx="0">
            <a:srgbClr val="FFFFFF"/>
          </a:fillRef>
          <a:effectRef idx="0">
            <a:srgbClr val="FFFFFF"/>
          </a:effectRef>
          <a:fontRef idx="minor"/>
        </p:style>
        <p:txBody>
          <a:bodyPr lIns="90000" tIns="45000" rIns="90000" bIns="45000" anchor="b"/>
          <a:lstStyle/>
          <a:p>
            <a:pPr>
              <a:lnSpc>
                <a:spcPct val="100000"/>
              </a:lnSpc>
            </a:pPr>
            <a:r>
              <a:rPr lang="es-AR" sz="4200" strike="noStrike" dirty="0">
                <a:solidFill>
                  <a:srgbClr val="DBDBDB"/>
                </a:solidFill>
                <a:latin typeface="Constantia"/>
                <a:ea typeface="DejaVu Sans"/>
              </a:rPr>
              <a:t>Introducción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 name="CustomShape 1"/>
          <p:cNvSpPr/>
          <p:nvPr/>
        </p:nvSpPr>
        <p:spPr>
          <a:xfrm>
            <a:off x="457200" y="1523880"/>
            <a:ext cx="8227440" cy="3342960"/>
          </a:xfrm>
          <a:prstGeom prst="rect">
            <a:avLst/>
          </a:prstGeom>
          <a:noFill/>
          <a:ln>
            <a:noFill/>
          </a:ln>
        </p:spPr>
        <p:style>
          <a:lnRef idx="0">
            <a:srgbClr val="FFFFFF"/>
          </a:lnRef>
          <a:fillRef idx="0">
            <a:srgbClr val="FFFFFF"/>
          </a:fillRef>
          <a:effectRef idx="0">
            <a:srgbClr val="FFFFFF"/>
          </a:effectRef>
          <a:fontRef idx="minor"/>
        </p:style>
        <p:txBody>
          <a:bodyPr lIns="90000" tIns="45000" rIns="90000" bIns="45000"/>
          <a:lstStyle/>
          <a:p>
            <a:pPr>
              <a:lnSpc>
                <a:spcPct val="100000"/>
              </a:lnSpc>
              <a:buSzPct val="85000"/>
              <a:buFont typeface="Wingdings 2" charset="2"/>
              <a:buChar char=""/>
            </a:pPr>
            <a:r>
              <a:rPr lang="es-AR" sz="2600" strike="noStrike" dirty="0">
                <a:solidFill>
                  <a:srgbClr val="FFFFFF"/>
                </a:solidFill>
                <a:latin typeface="Constantia"/>
                <a:ea typeface="DejaVu Sans"/>
              </a:rPr>
              <a:t>Para desarrollar en Android pueden utilizar otros </a:t>
            </a:r>
            <a:r>
              <a:rPr lang="es-AR" sz="2600" strike="noStrike" dirty="0" err="1">
                <a:solidFill>
                  <a:srgbClr val="FFFFFF"/>
                </a:solidFill>
                <a:latin typeface="Constantia"/>
                <a:ea typeface="DejaVu Sans"/>
              </a:rPr>
              <a:t>IDE’s</a:t>
            </a:r>
            <a:r>
              <a:rPr lang="es-AR" sz="2600" strike="noStrike" dirty="0">
                <a:solidFill>
                  <a:srgbClr val="FFFFFF"/>
                </a:solidFill>
                <a:latin typeface="Constantia"/>
                <a:ea typeface="DejaVu Sans"/>
              </a:rPr>
              <a:t>, nosotros utilizaremos </a:t>
            </a:r>
            <a:r>
              <a:rPr lang="es-AR" sz="2600" strike="noStrike" dirty="0">
                <a:solidFill>
                  <a:srgbClr val="FFFF00"/>
                </a:solidFill>
                <a:latin typeface="Constantia"/>
                <a:ea typeface="DejaVu Sans"/>
              </a:rPr>
              <a:t>Eclipse</a:t>
            </a:r>
            <a:r>
              <a:rPr lang="es-AR" sz="2600" strike="noStrike" dirty="0">
                <a:solidFill>
                  <a:srgbClr val="FFFFFF"/>
                </a:solidFill>
                <a:latin typeface="Constantia"/>
                <a:ea typeface="DejaVu Sans"/>
              </a:rPr>
              <a:t> </a:t>
            </a:r>
            <a:r>
              <a:rPr lang="es-AR" sz="2600" dirty="0">
                <a:solidFill>
                  <a:srgbClr val="FFFFFF"/>
                </a:solidFill>
                <a:latin typeface="Constantia"/>
                <a:ea typeface="DejaVu Sans"/>
              </a:rPr>
              <a:t>y </a:t>
            </a:r>
            <a:r>
              <a:rPr lang="es-AR" sz="2600" dirty="0">
                <a:solidFill>
                  <a:srgbClr val="FFFF00"/>
                </a:solidFill>
                <a:latin typeface="Constantia"/>
                <a:ea typeface="DejaVu Sans"/>
              </a:rPr>
              <a:t>Android Studio</a:t>
            </a:r>
            <a:r>
              <a:rPr lang="es-AR" sz="2600" dirty="0">
                <a:solidFill>
                  <a:srgbClr val="FFFFFF"/>
                </a:solidFill>
                <a:latin typeface="Constantia"/>
                <a:ea typeface="DejaVu Sans"/>
              </a:rPr>
              <a:t> por </a:t>
            </a:r>
            <a:r>
              <a:rPr lang="es-AR" sz="2600" strike="noStrike" dirty="0">
                <a:solidFill>
                  <a:srgbClr val="FFFFFF"/>
                </a:solidFill>
                <a:latin typeface="Constantia"/>
                <a:ea typeface="DejaVu Sans"/>
              </a:rPr>
              <a:t>las siguientes razones:</a:t>
            </a:r>
          </a:p>
          <a:p>
            <a:pPr lvl="1">
              <a:lnSpc>
                <a:spcPct val="100000"/>
              </a:lnSpc>
              <a:buSzPct val="85000"/>
              <a:buFont typeface="Wingdings 2" charset="2"/>
              <a:buChar char=""/>
            </a:pPr>
            <a:r>
              <a:rPr lang="es-AR" altLang="es-AR" sz="2400" dirty="0">
                <a:solidFill>
                  <a:srgbClr val="FFFF00"/>
                </a:solidFill>
                <a:latin typeface="Constantia"/>
                <a:ea typeface="DejaVu Sans"/>
              </a:rPr>
              <a:t>Eclipse</a:t>
            </a:r>
            <a:r>
              <a:rPr lang="es-AR" altLang="es-AR" sz="2400" dirty="0">
                <a:solidFill>
                  <a:srgbClr val="EEECE1"/>
                </a:solidFill>
                <a:latin typeface="Constantia"/>
                <a:ea typeface="DejaVu Sans"/>
              </a:rPr>
              <a:t>: IDE muy versátil, con mucho soporte y sumamente conocido.</a:t>
            </a:r>
          </a:p>
          <a:p>
            <a:pPr lvl="1">
              <a:lnSpc>
                <a:spcPct val="100000"/>
              </a:lnSpc>
              <a:buSzPct val="85000"/>
              <a:buFont typeface="Wingdings 2" charset="2"/>
              <a:buChar char=""/>
            </a:pPr>
            <a:r>
              <a:rPr lang="es-AR" altLang="es-AR" sz="2400" strike="noStrike" dirty="0">
                <a:solidFill>
                  <a:srgbClr val="FFFF00"/>
                </a:solidFill>
                <a:latin typeface="Constantia"/>
                <a:ea typeface="DejaVu Sans"/>
              </a:rPr>
              <a:t>Android Studio</a:t>
            </a:r>
            <a:r>
              <a:rPr lang="es-AR" altLang="es-AR" sz="2400" strike="noStrike" dirty="0">
                <a:solidFill>
                  <a:srgbClr val="EEECE1"/>
                </a:solidFill>
                <a:latin typeface="Constantia"/>
                <a:ea typeface="DejaVu Sans"/>
              </a:rPr>
              <a:t>: IDE dedicado solo al desarrollo sobre Android. Requiere de un equipo con muchos requisitos, al menos 4gb de RAM.</a:t>
            </a:r>
          </a:p>
          <a:p>
            <a:pPr lvl="1">
              <a:lnSpc>
                <a:spcPct val="100000"/>
              </a:lnSpc>
              <a:buSzPct val="85000"/>
              <a:buFont typeface="Wingdings 2" charset="2"/>
              <a:buChar char=""/>
            </a:pPr>
            <a:endParaRPr lang="x-none" altLang="es-AR" sz="2400" strike="noStrike" dirty="0">
              <a:solidFill>
                <a:srgbClr val="EEECE1"/>
              </a:solidFill>
              <a:latin typeface="Constantia"/>
              <a:ea typeface="DejaVu Sans"/>
            </a:endParaRPr>
          </a:p>
          <a:p>
            <a:pPr lvl="1">
              <a:lnSpc>
                <a:spcPct val="100000"/>
              </a:lnSpc>
              <a:buSzPct val="85000"/>
              <a:buFont typeface="Wingdings 2" charset="2"/>
              <a:buChar char=""/>
            </a:pPr>
            <a:endParaRPr lang="x-none" altLang="es-AR" sz="2400" strike="noStrike" dirty="0">
              <a:solidFill>
                <a:srgbClr val="EEECE1"/>
              </a:solidFill>
              <a:latin typeface="Constantia"/>
              <a:ea typeface="DejaVu Sans"/>
            </a:endParaRPr>
          </a:p>
        </p:txBody>
      </p:sp>
      <p:sp>
        <p:nvSpPr>
          <p:cNvPr id="96" name="CustomShape 3"/>
          <p:cNvSpPr/>
          <p:nvPr/>
        </p:nvSpPr>
        <p:spPr>
          <a:xfrm>
            <a:off x="168793" y="4785479"/>
            <a:ext cx="8515847" cy="1551185"/>
          </a:xfrm>
          <a:prstGeom prst="rect">
            <a:avLst/>
          </a:prstGeom>
          <a:noFill/>
          <a:ln>
            <a:noFill/>
          </a:ln>
        </p:spPr>
        <p:style>
          <a:lnRef idx="0">
            <a:srgbClr val="FFFFFF"/>
          </a:lnRef>
          <a:fillRef idx="0">
            <a:srgbClr val="FFFFFF"/>
          </a:fillRef>
          <a:effectRef idx="0">
            <a:srgbClr val="FFFFFF"/>
          </a:effectRef>
          <a:fontRef idx="minor"/>
        </p:style>
        <p:txBody>
          <a:bodyPr lIns="90000" tIns="45000" rIns="90000" bIns="45000"/>
          <a:lstStyle/>
          <a:p>
            <a:pPr lvl="1" indent="0" algn="l">
              <a:lnSpc>
                <a:spcPct val="100000"/>
              </a:lnSpc>
              <a:buFont typeface="Arial" panose="02080604020202020204" charset="0"/>
              <a:buNone/>
            </a:pPr>
            <a:r>
              <a:rPr lang="x-none" sz="2800" dirty="0">
                <a:solidFill>
                  <a:srgbClr val="FFFF00"/>
                </a:solidFill>
              </a:rPr>
              <a:t>A partir del año 2015 se ha descontinuado el soporte por parte google sobre eclipse y se orienta al </a:t>
            </a:r>
            <a:r>
              <a:rPr lang="es-AR" sz="2800" dirty="0">
                <a:solidFill>
                  <a:srgbClr val="FFFF00"/>
                </a:solidFill>
              </a:rPr>
              <a:t>IDE</a:t>
            </a:r>
            <a:r>
              <a:rPr lang="x-none" sz="2800" dirty="0">
                <a:solidFill>
                  <a:srgbClr val="FFFF00"/>
                </a:solidFill>
              </a:rPr>
              <a:t> Android</a:t>
            </a:r>
            <a:r>
              <a:rPr lang="es-AR" sz="2800" dirty="0">
                <a:solidFill>
                  <a:srgbClr val="FFFF00"/>
                </a:solidFill>
              </a:rPr>
              <a:t> </a:t>
            </a:r>
            <a:r>
              <a:rPr lang="x-none" sz="2800" dirty="0">
                <a:solidFill>
                  <a:srgbClr val="FFFF00"/>
                </a:solidFill>
              </a:rPr>
              <a:t>Studio.</a:t>
            </a:r>
          </a:p>
        </p:txBody>
      </p:sp>
      <p:sp>
        <p:nvSpPr>
          <p:cNvPr id="5" name="CustomShape 2">
            <a:extLst>
              <a:ext uri="{FF2B5EF4-FFF2-40B4-BE49-F238E27FC236}">
                <a16:creationId xmlns:a16="http://schemas.microsoft.com/office/drawing/2014/main" id="{836C5709-F3FE-4A9A-A1BA-5CC4656AC045}"/>
              </a:ext>
            </a:extLst>
          </p:cNvPr>
          <p:cNvSpPr/>
          <p:nvPr/>
        </p:nvSpPr>
        <p:spPr>
          <a:xfrm>
            <a:off x="457200" y="152280"/>
            <a:ext cx="8227440" cy="833682"/>
          </a:xfrm>
          <a:prstGeom prst="rect">
            <a:avLst/>
          </a:prstGeom>
          <a:noFill/>
          <a:ln>
            <a:noFill/>
          </a:ln>
        </p:spPr>
        <p:style>
          <a:lnRef idx="0">
            <a:srgbClr val="FFFFFF"/>
          </a:lnRef>
          <a:fillRef idx="0">
            <a:srgbClr val="FFFFFF"/>
          </a:fillRef>
          <a:effectRef idx="0">
            <a:srgbClr val="FFFFFF"/>
          </a:effectRef>
          <a:fontRef idx="minor"/>
        </p:style>
        <p:txBody>
          <a:bodyPr lIns="90000" tIns="45000" rIns="90000" bIns="45000" anchor="b"/>
          <a:lstStyle/>
          <a:p>
            <a:pPr>
              <a:lnSpc>
                <a:spcPct val="100000"/>
              </a:lnSpc>
            </a:pPr>
            <a:r>
              <a:rPr lang="es-AR" sz="4200" strike="noStrike" dirty="0">
                <a:solidFill>
                  <a:srgbClr val="DBDBDB"/>
                </a:solidFill>
                <a:latin typeface="Constantia"/>
                <a:ea typeface="DejaVu Sans"/>
              </a:rPr>
              <a:t>Introducción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96"/>
                                        </p:tgtEl>
                                        <p:attrNameLst>
                                          <p:attrName>style.visibility</p:attrName>
                                        </p:attrNameLst>
                                      </p:cBhvr>
                                      <p:to>
                                        <p:strVal val="visible"/>
                                      </p:to>
                                    </p:set>
                                    <p:animEffect transition="in" filter="blinds(horizontal)">
                                      <p:cBhvr additive="repl">
                                        <p:cTn id="7" dur="500"/>
                                        <p:tgtEl>
                                          <p:spTgt spid="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CustomShape 1"/>
          <p:cNvSpPr/>
          <p:nvPr/>
        </p:nvSpPr>
        <p:spPr>
          <a:xfrm>
            <a:off x="457200" y="985962"/>
            <a:ext cx="8227440" cy="1105231"/>
          </a:xfrm>
          <a:prstGeom prst="rect">
            <a:avLst/>
          </a:prstGeom>
          <a:noFill/>
          <a:ln>
            <a:noFill/>
          </a:ln>
        </p:spPr>
        <p:style>
          <a:lnRef idx="0">
            <a:srgbClr val="FFFFFF"/>
          </a:lnRef>
          <a:fillRef idx="0">
            <a:srgbClr val="FFFFFF"/>
          </a:fillRef>
          <a:effectRef idx="0">
            <a:srgbClr val="FFFFFF"/>
          </a:effectRef>
          <a:fontRef idx="minor"/>
        </p:style>
        <p:txBody>
          <a:bodyPr lIns="90000" tIns="45000" rIns="90000" bIns="45000"/>
          <a:lstStyle/>
          <a:p>
            <a:pPr>
              <a:lnSpc>
                <a:spcPct val="100000"/>
              </a:lnSpc>
              <a:buSzPct val="85000"/>
              <a:buFont typeface="Wingdings 2" charset="2"/>
              <a:buChar char=""/>
            </a:pPr>
            <a:r>
              <a:rPr lang="es-AR" sz="2000" strike="noStrike" dirty="0">
                <a:solidFill>
                  <a:srgbClr val="FFFFFF"/>
                </a:solidFill>
                <a:latin typeface="Constantia"/>
                <a:ea typeface="DejaVu Sans"/>
              </a:rPr>
              <a:t>Generalmente, luego de descomprimir el paquete, nos encontramos con un </a:t>
            </a:r>
            <a:r>
              <a:rPr lang="es-AR" sz="2000" strike="noStrike" dirty="0">
                <a:solidFill>
                  <a:srgbClr val="FFFF00"/>
                </a:solidFill>
                <a:latin typeface="Constantia"/>
                <a:ea typeface="DejaVu Sans"/>
              </a:rPr>
              <a:t>manager de descargas del SDK</a:t>
            </a:r>
            <a:r>
              <a:rPr lang="es-AR" sz="2000" strike="noStrike" dirty="0">
                <a:solidFill>
                  <a:srgbClr val="FFFFFF"/>
                </a:solidFill>
                <a:latin typeface="Constantia"/>
                <a:ea typeface="DejaVu Sans"/>
              </a:rPr>
              <a:t>, que nos permite descargar módulos adicionales para el desarrollador</a:t>
            </a:r>
          </a:p>
        </p:txBody>
      </p:sp>
      <p:sp>
        <p:nvSpPr>
          <p:cNvPr id="92" name="CustomShape 2"/>
          <p:cNvSpPr/>
          <p:nvPr/>
        </p:nvSpPr>
        <p:spPr>
          <a:xfrm>
            <a:off x="457200" y="152280"/>
            <a:ext cx="8227440" cy="833682"/>
          </a:xfrm>
          <a:prstGeom prst="rect">
            <a:avLst/>
          </a:prstGeom>
          <a:noFill/>
          <a:ln>
            <a:noFill/>
          </a:ln>
        </p:spPr>
        <p:style>
          <a:lnRef idx="0">
            <a:srgbClr val="FFFFFF"/>
          </a:lnRef>
          <a:fillRef idx="0">
            <a:srgbClr val="FFFFFF"/>
          </a:fillRef>
          <a:effectRef idx="0">
            <a:srgbClr val="FFFFFF"/>
          </a:effectRef>
          <a:fontRef idx="minor"/>
        </p:style>
        <p:txBody>
          <a:bodyPr lIns="90000" tIns="45000" rIns="90000" bIns="45000" anchor="b"/>
          <a:lstStyle/>
          <a:p>
            <a:pPr>
              <a:lnSpc>
                <a:spcPct val="100000"/>
              </a:lnSpc>
            </a:pPr>
            <a:r>
              <a:rPr lang="es-AR" sz="4200" strike="noStrike" dirty="0">
                <a:solidFill>
                  <a:srgbClr val="DBDBDB"/>
                </a:solidFill>
                <a:latin typeface="Constantia"/>
                <a:ea typeface="DejaVu Sans"/>
              </a:rPr>
              <a:t>Introducción</a:t>
            </a:r>
          </a:p>
        </p:txBody>
      </p:sp>
      <p:pic>
        <p:nvPicPr>
          <p:cNvPr id="7" name="Imagen 6">
            <a:extLst>
              <a:ext uri="{FF2B5EF4-FFF2-40B4-BE49-F238E27FC236}">
                <a16:creationId xmlns:a16="http://schemas.microsoft.com/office/drawing/2014/main" id="{F476D2EC-C5EC-44E3-836A-39B4A2128C71}"/>
              </a:ext>
            </a:extLst>
          </p:cNvPr>
          <p:cNvPicPr>
            <a:picLocks noChangeAspect="1"/>
          </p:cNvPicPr>
          <p:nvPr/>
        </p:nvPicPr>
        <p:blipFill>
          <a:blip r:embed="rId2"/>
          <a:stretch>
            <a:fillRect/>
          </a:stretch>
        </p:blipFill>
        <p:spPr>
          <a:xfrm>
            <a:off x="1026837" y="2091193"/>
            <a:ext cx="7088165" cy="4541444"/>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CustomShape 1"/>
          <p:cNvSpPr/>
          <p:nvPr/>
        </p:nvSpPr>
        <p:spPr>
          <a:xfrm>
            <a:off x="457200" y="1112998"/>
            <a:ext cx="8227440" cy="970272"/>
          </a:xfrm>
          <a:prstGeom prst="rect">
            <a:avLst/>
          </a:prstGeom>
          <a:noFill/>
          <a:ln>
            <a:noFill/>
          </a:ln>
        </p:spPr>
        <p:style>
          <a:lnRef idx="0">
            <a:srgbClr val="FFFFFF"/>
          </a:lnRef>
          <a:fillRef idx="0">
            <a:srgbClr val="FFFFFF"/>
          </a:fillRef>
          <a:effectRef idx="0">
            <a:srgbClr val="FFFFFF"/>
          </a:effectRef>
          <a:fontRef idx="minor"/>
        </p:style>
        <p:txBody>
          <a:bodyPr lIns="90000" tIns="45000" rIns="90000" bIns="45000"/>
          <a:lstStyle/>
          <a:p>
            <a:pPr>
              <a:lnSpc>
                <a:spcPct val="100000"/>
              </a:lnSpc>
              <a:buSzPct val="85000"/>
            </a:pPr>
            <a:r>
              <a:rPr lang="es-AR" sz="2600" strike="noStrike" dirty="0">
                <a:solidFill>
                  <a:srgbClr val="FFFFFF"/>
                </a:solidFill>
                <a:latin typeface="Constantia"/>
                <a:ea typeface="DejaVu Sans"/>
              </a:rPr>
              <a:t>El Android Studio es un IDE dedicado al desarrollo de Apps Android.</a:t>
            </a:r>
          </a:p>
        </p:txBody>
      </p:sp>
      <p:sp>
        <p:nvSpPr>
          <p:cNvPr id="6" name="CustomShape 2">
            <a:extLst>
              <a:ext uri="{FF2B5EF4-FFF2-40B4-BE49-F238E27FC236}">
                <a16:creationId xmlns:a16="http://schemas.microsoft.com/office/drawing/2014/main" id="{3868968E-1649-4969-9BE0-9014C1810327}"/>
              </a:ext>
            </a:extLst>
          </p:cNvPr>
          <p:cNvSpPr/>
          <p:nvPr/>
        </p:nvSpPr>
        <p:spPr>
          <a:xfrm>
            <a:off x="457200" y="152280"/>
            <a:ext cx="8227440" cy="833682"/>
          </a:xfrm>
          <a:prstGeom prst="rect">
            <a:avLst/>
          </a:prstGeom>
          <a:noFill/>
          <a:ln>
            <a:noFill/>
          </a:ln>
        </p:spPr>
        <p:style>
          <a:lnRef idx="0">
            <a:srgbClr val="FFFFFF"/>
          </a:lnRef>
          <a:fillRef idx="0">
            <a:srgbClr val="FFFFFF"/>
          </a:fillRef>
          <a:effectRef idx="0">
            <a:srgbClr val="FFFFFF"/>
          </a:effectRef>
          <a:fontRef idx="minor"/>
        </p:style>
        <p:txBody>
          <a:bodyPr lIns="90000" tIns="45000" rIns="90000" bIns="45000" anchor="b"/>
          <a:lstStyle/>
          <a:p>
            <a:pPr>
              <a:lnSpc>
                <a:spcPct val="100000"/>
              </a:lnSpc>
            </a:pPr>
            <a:r>
              <a:rPr lang="es-AR" sz="4200" strike="noStrike" dirty="0">
                <a:solidFill>
                  <a:srgbClr val="DBDBDB"/>
                </a:solidFill>
                <a:latin typeface="Constantia"/>
                <a:ea typeface="DejaVu Sans"/>
              </a:rPr>
              <a:t>Introducción</a:t>
            </a:r>
          </a:p>
        </p:txBody>
      </p:sp>
      <p:pic>
        <p:nvPicPr>
          <p:cNvPr id="7" name="Imagen 6">
            <a:extLst>
              <a:ext uri="{FF2B5EF4-FFF2-40B4-BE49-F238E27FC236}">
                <a16:creationId xmlns:a16="http://schemas.microsoft.com/office/drawing/2014/main" id="{3BBA0494-D601-4BC7-B37D-DF2DCFC5786C}"/>
              </a:ext>
            </a:extLst>
          </p:cNvPr>
          <p:cNvPicPr>
            <a:picLocks noChangeAspect="1"/>
          </p:cNvPicPr>
          <p:nvPr/>
        </p:nvPicPr>
        <p:blipFill>
          <a:blip r:embed="rId3"/>
          <a:stretch>
            <a:fillRect/>
          </a:stretch>
        </p:blipFill>
        <p:spPr>
          <a:xfrm>
            <a:off x="574997" y="2083270"/>
            <a:ext cx="7991846" cy="4495413"/>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stomShape 1"/>
          <p:cNvSpPr/>
          <p:nvPr/>
        </p:nvSpPr>
        <p:spPr>
          <a:xfrm>
            <a:off x="457200" y="985962"/>
            <a:ext cx="8227440" cy="833682"/>
          </a:xfrm>
          <a:prstGeom prst="rect">
            <a:avLst/>
          </a:prstGeom>
          <a:noFill/>
          <a:ln>
            <a:noFill/>
          </a:ln>
        </p:spPr>
        <p:style>
          <a:lnRef idx="0">
            <a:srgbClr val="FFFFFF"/>
          </a:lnRef>
          <a:fillRef idx="0">
            <a:srgbClr val="FFFFFF"/>
          </a:fillRef>
          <a:effectRef idx="0">
            <a:srgbClr val="FFFFFF"/>
          </a:effectRef>
          <a:fontRef idx="minor"/>
        </p:style>
        <p:txBody>
          <a:bodyPr lIns="90000" tIns="45000" rIns="90000" bIns="45000"/>
          <a:lstStyle/>
          <a:p>
            <a:pPr>
              <a:lnSpc>
                <a:spcPct val="100000"/>
              </a:lnSpc>
              <a:buSzPct val="85000"/>
            </a:pPr>
            <a:r>
              <a:rPr lang="es-AR" sz="2600" strike="noStrike" dirty="0">
                <a:solidFill>
                  <a:srgbClr val="FFFFFF"/>
                </a:solidFill>
                <a:latin typeface="Constantia"/>
                <a:ea typeface="DejaVu Sans"/>
              </a:rPr>
              <a:t>Documentación oficial de Android, sección desarrollo.</a:t>
            </a:r>
          </a:p>
          <a:p>
            <a:pPr>
              <a:lnSpc>
                <a:spcPct val="100000"/>
              </a:lnSpc>
              <a:buSzPct val="85000"/>
            </a:pPr>
            <a:r>
              <a:rPr lang="es-AR" sz="2600" dirty="0">
                <a:hlinkClick r:id="rId2"/>
              </a:rPr>
              <a:t>https://developer.android.com/docs/</a:t>
            </a:r>
            <a:endParaRPr lang="es-AR" sz="2600" strike="noStrike" dirty="0">
              <a:solidFill>
                <a:srgbClr val="FFFFFF"/>
              </a:solidFill>
              <a:latin typeface="Constantia"/>
              <a:ea typeface="DejaVu Sans"/>
            </a:endParaRPr>
          </a:p>
        </p:txBody>
      </p:sp>
      <p:sp>
        <p:nvSpPr>
          <p:cNvPr id="5" name="CustomShape 2">
            <a:extLst>
              <a:ext uri="{FF2B5EF4-FFF2-40B4-BE49-F238E27FC236}">
                <a16:creationId xmlns:a16="http://schemas.microsoft.com/office/drawing/2014/main" id="{F99C50F3-FA75-49D0-B811-4FA0D5E00F0F}"/>
              </a:ext>
            </a:extLst>
          </p:cNvPr>
          <p:cNvSpPr/>
          <p:nvPr/>
        </p:nvSpPr>
        <p:spPr>
          <a:xfrm>
            <a:off x="457200" y="152280"/>
            <a:ext cx="8227440" cy="833682"/>
          </a:xfrm>
          <a:prstGeom prst="rect">
            <a:avLst/>
          </a:prstGeom>
          <a:noFill/>
          <a:ln>
            <a:noFill/>
          </a:ln>
        </p:spPr>
        <p:style>
          <a:lnRef idx="0">
            <a:srgbClr val="FFFFFF"/>
          </a:lnRef>
          <a:fillRef idx="0">
            <a:srgbClr val="FFFFFF"/>
          </a:fillRef>
          <a:effectRef idx="0">
            <a:srgbClr val="FFFFFF"/>
          </a:effectRef>
          <a:fontRef idx="minor"/>
        </p:style>
        <p:txBody>
          <a:bodyPr lIns="90000" tIns="45000" rIns="90000" bIns="45000" anchor="b"/>
          <a:lstStyle/>
          <a:p>
            <a:pPr>
              <a:lnSpc>
                <a:spcPct val="100000"/>
              </a:lnSpc>
            </a:pPr>
            <a:r>
              <a:rPr lang="es-AR" sz="4200" strike="noStrike" dirty="0">
                <a:solidFill>
                  <a:srgbClr val="DBDBDB"/>
                </a:solidFill>
                <a:latin typeface="Constantia"/>
                <a:ea typeface="DejaVu Sans"/>
              </a:rPr>
              <a:t>Introducción</a:t>
            </a:r>
          </a:p>
        </p:txBody>
      </p:sp>
      <p:pic>
        <p:nvPicPr>
          <p:cNvPr id="7" name="Imagen 6">
            <a:extLst>
              <a:ext uri="{FF2B5EF4-FFF2-40B4-BE49-F238E27FC236}">
                <a16:creationId xmlns:a16="http://schemas.microsoft.com/office/drawing/2014/main" id="{51ACBB8D-5BF6-4669-981B-2C4B35C4A24D}"/>
              </a:ext>
            </a:extLst>
          </p:cNvPr>
          <p:cNvPicPr>
            <a:picLocks noChangeAspect="1"/>
          </p:cNvPicPr>
          <p:nvPr/>
        </p:nvPicPr>
        <p:blipFill>
          <a:blip r:embed="rId3"/>
          <a:stretch>
            <a:fillRect/>
          </a:stretch>
        </p:blipFill>
        <p:spPr>
          <a:xfrm>
            <a:off x="630897" y="1932167"/>
            <a:ext cx="7882205" cy="443374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stomShape 1"/>
          <p:cNvSpPr/>
          <p:nvPr/>
        </p:nvSpPr>
        <p:spPr>
          <a:xfrm>
            <a:off x="457200" y="1112998"/>
            <a:ext cx="8227440" cy="549008"/>
          </a:xfrm>
          <a:prstGeom prst="rect">
            <a:avLst/>
          </a:prstGeom>
          <a:noFill/>
          <a:ln>
            <a:noFill/>
          </a:ln>
        </p:spPr>
        <p:style>
          <a:lnRef idx="0">
            <a:srgbClr val="FFFFFF"/>
          </a:lnRef>
          <a:fillRef idx="0">
            <a:srgbClr val="FFFFFF"/>
          </a:fillRef>
          <a:effectRef idx="0">
            <a:srgbClr val="FFFFFF"/>
          </a:effectRef>
          <a:fontRef idx="minor"/>
        </p:style>
        <p:txBody>
          <a:bodyPr lIns="90000" tIns="45000" rIns="90000" bIns="45000"/>
          <a:lstStyle/>
          <a:p>
            <a:pPr>
              <a:lnSpc>
                <a:spcPct val="100000"/>
              </a:lnSpc>
              <a:buSzPct val="85000"/>
            </a:pPr>
            <a:r>
              <a:rPr lang="es-AR" sz="2600" strike="noStrike" dirty="0">
                <a:solidFill>
                  <a:srgbClr val="FFFFFF"/>
                </a:solidFill>
                <a:latin typeface="Constantia"/>
                <a:ea typeface="DejaVu Sans"/>
              </a:rPr>
              <a:t>Documentación oficial de Android, sección diseño.</a:t>
            </a:r>
          </a:p>
        </p:txBody>
      </p:sp>
      <p:sp>
        <p:nvSpPr>
          <p:cNvPr id="5" name="CustomShape 2">
            <a:extLst>
              <a:ext uri="{FF2B5EF4-FFF2-40B4-BE49-F238E27FC236}">
                <a16:creationId xmlns:a16="http://schemas.microsoft.com/office/drawing/2014/main" id="{880DC71B-46C5-403B-8745-55F1677EA77C}"/>
              </a:ext>
            </a:extLst>
          </p:cNvPr>
          <p:cNvSpPr/>
          <p:nvPr/>
        </p:nvSpPr>
        <p:spPr>
          <a:xfrm>
            <a:off x="457200" y="152280"/>
            <a:ext cx="8227440" cy="833682"/>
          </a:xfrm>
          <a:prstGeom prst="rect">
            <a:avLst/>
          </a:prstGeom>
          <a:noFill/>
          <a:ln>
            <a:noFill/>
          </a:ln>
        </p:spPr>
        <p:style>
          <a:lnRef idx="0">
            <a:srgbClr val="FFFFFF"/>
          </a:lnRef>
          <a:fillRef idx="0">
            <a:srgbClr val="FFFFFF"/>
          </a:fillRef>
          <a:effectRef idx="0">
            <a:srgbClr val="FFFFFF"/>
          </a:effectRef>
          <a:fontRef idx="minor"/>
        </p:style>
        <p:txBody>
          <a:bodyPr lIns="90000" tIns="45000" rIns="90000" bIns="45000" anchor="b"/>
          <a:lstStyle/>
          <a:p>
            <a:pPr>
              <a:lnSpc>
                <a:spcPct val="100000"/>
              </a:lnSpc>
            </a:pPr>
            <a:r>
              <a:rPr lang="es-AR" sz="4200" strike="noStrike" dirty="0">
                <a:solidFill>
                  <a:srgbClr val="DBDBDB"/>
                </a:solidFill>
                <a:latin typeface="Constantia"/>
                <a:ea typeface="DejaVu Sans"/>
              </a:rPr>
              <a:t>Introducción</a:t>
            </a:r>
          </a:p>
        </p:txBody>
      </p:sp>
      <p:pic>
        <p:nvPicPr>
          <p:cNvPr id="7" name="Imagen 6">
            <a:extLst>
              <a:ext uri="{FF2B5EF4-FFF2-40B4-BE49-F238E27FC236}">
                <a16:creationId xmlns:a16="http://schemas.microsoft.com/office/drawing/2014/main" id="{47DEE6D5-0DEA-4968-B1E1-3351164D3791}"/>
              </a:ext>
            </a:extLst>
          </p:cNvPr>
          <p:cNvPicPr>
            <a:picLocks noChangeAspect="1"/>
          </p:cNvPicPr>
          <p:nvPr/>
        </p:nvPicPr>
        <p:blipFill>
          <a:blip r:embed="rId3"/>
          <a:stretch>
            <a:fillRect/>
          </a:stretch>
        </p:blipFill>
        <p:spPr>
          <a:xfrm>
            <a:off x="631360" y="1789043"/>
            <a:ext cx="7881280" cy="443322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stomShape 1"/>
          <p:cNvSpPr/>
          <p:nvPr/>
        </p:nvSpPr>
        <p:spPr>
          <a:xfrm>
            <a:off x="458280" y="953789"/>
            <a:ext cx="8227440" cy="717433"/>
          </a:xfrm>
          <a:prstGeom prst="rect">
            <a:avLst/>
          </a:prstGeom>
          <a:noFill/>
          <a:ln>
            <a:noFill/>
          </a:ln>
        </p:spPr>
        <p:style>
          <a:lnRef idx="0">
            <a:srgbClr val="FFFFFF"/>
          </a:lnRef>
          <a:fillRef idx="0">
            <a:srgbClr val="FFFFFF"/>
          </a:fillRef>
          <a:effectRef idx="0">
            <a:srgbClr val="FFFFFF"/>
          </a:effectRef>
          <a:fontRef idx="minor"/>
        </p:style>
        <p:txBody>
          <a:bodyPr lIns="90000" tIns="45000" rIns="90000" bIns="45000"/>
          <a:lstStyle/>
          <a:p>
            <a:pPr>
              <a:lnSpc>
                <a:spcPct val="100000"/>
              </a:lnSpc>
              <a:buSzPct val="85000"/>
            </a:pPr>
            <a:r>
              <a:rPr lang="es-AR" sz="2600" strike="noStrike" dirty="0">
                <a:solidFill>
                  <a:srgbClr val="FFFFFF"/>
                </a:solidFill>
                <a:latin typeface="Constantia"/>
                <a:ea typeface="DejaVu Sans"/>
              </a:rPr>
              <a:t>Documentación oficial de Android, sección distribución.</a:t>
            </a:r>
          </a:p>
        </p:txBody>
      </p:sp>
      <p:sp>
        <p:nvSpPr>
          <p:cNvPr id="4" name="CustomShape 2"/>
          <p:cNvSpPr/>
          <p:nvPr/>
        </p:nvSpPr>
        <p:spPr>
          <a:xfrm>
            <a:off x="457200" y="139818"/>
            <a:ext cx="8227440" cy="717433"/>
          </a:xfrm>
          <a:prstGeom prst="rect">
            <a:avLst/>
          </a:prstGeom>
          <a:noFill/>
          <a:ln>
            <a:noFill/>
          </a:ln>
        </p:spPr>
        <p:style>
          <a:lnRef idx="0">
            <a:srgbClr val="FFFFFF"/>
          </a:lnRef>
          <a:fillRef idx="0">
            <a:srgbClr val="FFFFFF"/>
          </a:fillRef>
          <a:effectRef idx="0">
            <a:srgbClr val="FFFFFF"/>
          </a:effectRef>
          <a:fontRef idx="minor"/>
        </p:style>
        <p:txBody>
          <a:bodyPr lIns="90000" tIns="45000" rIns="90000" bIns="45000" anchor="b"/>
          <a:lstStyle/>
          <a:p>
            <a:pPr>
              <a:lnSpc>
                <a:spcPct val="100000"/>
              </a:lnSpc>
            </a:pPr>
            <a:r>
              <a:rPr lang="es-AR" sz="4200" strike="noStrike" dirty="0">
                <a:solidFill>
                  <a:srgbClr val="DBDBDB"/>
                </a:solidFill>
                <a:latin typeface="Constantia"/>
                <a:ea typeface="DejaVu Sans"/>
              </a:rPr>
              <a:t>Introducción</a:t>
            </a:r>
          </a:p>
        </p:txBody>
      </p:sp>
      <p:pic>
        <p:nvPicPr>
          <p:cNvPr id="6" name="Imagen 5">
            <a:extLst>
              <a:ext uri="{FF2B5EF4-FFF2-40B4-BE49-F238E27FC236}">
                <a16:creationId xmlns:a16="http://schemas.microsoft.com/office/drawing/2014/main" id="{DFE4776B-BFCD-46B8-BC80-ACCAB4BE57A2}"/>
              </a:ext>
            </a:extLst>
          </p:cNvPr>
          <p:cNvPicPr>
            <a:picLocks noChangeAspect="1"/>
          </p:cNvPicPr>
          <p:nvPr/>
        </p:nvPicPr>
        <p:blipFill>
          <a:blip r:embed="rId2"/>
          <a:stretch>
            <a:fillRect/>
          </a:stretch>
        </p:blipFill>
        <p:spPr>
          <a:xfrm>
            <a:off x="802001" y="1664178"/>
            <a:ext cx="7537837" cy="4240033"/>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CustomShape 2"/>
          <p:cNvSpPr/>
          <p:nvPr/>
        </p:nvSpPr>
        <p:spPr>
          <a:xfrm>
            <a:off x="457200" y="1433880"/>
            <a:ext cx="8303760" cy="1978920"/>
          </a:xfrm>
          <a:prstGeom prst="rect">
            <a:avLst/>
          </a:prstGeom>
          <a:noFill/>
          <a:ln w="6480">
            <a:noFill/>
          </a:ln>
        </p:spPr>
        <p:style>
          <a:lnRef idx="0">
            <a:srgbClr val="FFFFFF"/>
          </a:lnRef>
          <a:fillRef idx="0">
            <a:srgbClr val="FFFFFF"/>
          </a:fillRef>
          <a:effectRef idx="0">
            <a:srgbClr val="FFFFFF"/>
          </a:effectRef>
          <a:fontRef idx="minor"/>
        </p:style>
        <p:txBody>
          <a:bodyPr lIns="90000" tIns="45000" rIns="90000" bIns="45000" anchor="b"/>
          <a:lstStyle/>
          <a:p>
            <a:pPr algn="ctr"/>
            <a:r>
              <a:rPr lang="es-AR" sz="4800" strike="noStrike" dirty="0">
                <a:solidFill>
                  <a:srgbClr val="DBDBDB"/>
                </a:solidFill>
                <a:latin typeface="Constantia"/>
                <a:ea typeface="DejaVu Sans"/>
              </a:rPr>
              <a:t>Arquitectura Android</a:t>
            </a:r>
          </a:p>
        </p:txBody>
      </p:sp>
    </p:spTree>
    <p:extLst>
      <p:ext uri="{BB962C8B-B14F-4D97-AF65-F5344CB8AC3E}">
        <p14:creationId xmlns:p14="http://schemas.microsoft.com/office/powerpoint/2010/main" val="16826742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 name="CustomShape 2"/>
          <p:cNvSpPr/>
          <p:nvPr/>
        </p:nvSpPr>
        <p:spPr>
          <a:xfrm>
            <a:off x="457200" y="210555"/>
            <a:ext cx="8227440" cy="590634"/>
          </a:xfrm>
          <a:prstGeom prst="rect">
            <a:avLst/>
          </a:prstGeom>
          <a:noFill/>
          <a:ln>
            <a:noFill/>
          </a:ln>
        </p:spPr>
        <p:style>
          <a:lnRef idx="0">
            <a:srgbClr val="FFFFFF"/>
          </a:lnRef>
          <a:fillRef idx="0">
            <a:srgbClr val="FFFFFF"/>
          </a:fillRef>
          <a:effectRef idx="0">
            <a:srgbClr val="FFFFFF"/>
          </a:effectRef>
          <a:fontRef idx="minor"/>
        </p:style>
        <p:txBody>
          <a:bodyPr lIns="90000" tIns="45000" rIns="90000" bIns="45000" anchor="b"/>
          <a:lstStyle/>
          <a:p>
            <a:pPr algn="ctr">
              <a:lnSpc>
                <a:spcPct val="100000"/>
              </a:lnSpc>
            </a:pPr>
            <a:r>
              <a:rPr lang="es-AR" sz="4200" strike="noStrike" dirty="0">
                <a:solidFill>
                  <a:srgbClr val="DBDBDB"/>
                </a:solidFill>
                <a:latin typeface="Constantia"/>
                <a:ea typeface="DejaVu Sans"/>
              </a:rPr>
              <a:t>Arquitectura Android</a:t>
            </a:r>
          </a:p>
        </p:txBody>
      </p:sp>
      <p:pic>
        <p:nvPicPr>
          <p:cNvPr id="1026" name="Picture 2" descr="Pila de software de Android">
            <a:extLst>
              <a:ext uri="{FF2B5EF4-FFF2-40B4-BE49-F238E27FC236}">
                <a16:creationId xmlns:a16="http://schemas.microsoft.com/office/drawing/2014/main" id="{632A0AD7-920B-4C7C-A177-B7307491D8CB}"/>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893237"/>
            <a:ext cx="3908066" cy="5754208"/>
          </a:xfrm>
          <a:prstGeom prst="rect">
            <a:avLst/>
          </a:prstGeom>
          <a:noFill/>
          <a:extLst>
            <a:ext uri="{909E8E84-426E-40DD-AFC4-6F175D3DCCD1}">
              <a14:hiddenFill xmlns:a14="http://schemas.microsoft.com/office/drawing/2010/main">
                <a:solidFill>
                  <a:srgbClr val="FFFFFF"/>
                </a:solidFill>
              </a14:hiddenFill>
            </a:ext>
          </a:extLst>
        </p:spPr>
      </p:pic>
      <p:sp>
        <p:nvSpPr>
          <p:cNvPr id="2" name="CuadroTexto 1">
            <a:extLst>
              <a:ext uri="{FF2B5EF4-FFF2-40B4-BE49-F238E27FC236}">
                <a16:creationId xmlns:a16="http://schemas.microsoft.com/office/drawing/2014/main" id="{86B1723D-1494-45EC-9CB1-347A86BA803F}"/>
              </a:ext>
            </a:extLst>
          </p:cNvPr>
          <p:cNvSpPr txBox="1"/>
          <p:nvPr/>
        </p:nvSpPr>
        <p:spPr>
          <a:xfrm>
            <a:off x="4428876" y="1984252"/>
            <a:ext cx="4556097" cy="2542363"/>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s-AR" dirty="0">
                <a:latin typeface="Constantia"/>
              </a:rPr>
              <a:t>Linux </a:t>
            </a:r>
            <a:r>
              <a:rPr lang="es-AR" dirty="0" err="1">
                <a:latin typeface="Constantia"/>
              </a:rPr>
              <a:t>Kernel</a:t>
            </a:r>
            <a:endParaRPr lang="es-AR" dirty="0"/>
          </a:p>
          <a:p>
            <a:pPr marL="285750" indent="-285750">
              <a:lnSpc>
                <a:spcPct val="150000"/>
              </a:lnSpc>
              <a:buFont typeface="Arial" panose="020B0604020202020204" pitchFamily="34" charset="0"/>
              <a:buChar char="•"/>
            </a:pPr>
            <a:r>
              <a:rPr lang="es-AR" dirty="0">
                <a:latin typeface="Constantia" panose="02030602050306030303" pitchFamily="18" charset="0"/>
              </a:rPr>
              <a:t>Hardware </a:t>
            </a:r>
            <a:r>
              <a:rPr lang="es-AR" dirty="0" err="1">
                <a:latin typeface="Constantia" panose="02030602050306030303" pitchFamily="18" charset="0"/>
              </a:rPr>
              <a:t>Abstraction</a:t>
            </a:r>
            <a:r>
              <a:rPr lang="es-AR" dirty="0">
                <a:latin typeface="Constantia" panose="02030602050306030303" pitchFamily="18" charset="0"/>
              </a:rPr>
              <a:t> </a:t>
            </a:r>
            <a:r>
              <a:rPr lang="es-AR" dirty="0" err="1">
                <a:latin typeface="Constantia" panose="02030602050306030303" pitchFamily="18" charset="0"/>
              </a:rPr>
              <a:t>Layer</a:t>
            </a:r>
            <a:r>
              <a:rPr lang="es-AR" dirty="0">
                <a:latin typeface="Constantia" panose="02030602050306030303" pitchFamily="18" charset="0"/>
              </a:rPr>
              <a:t> (HAL)</a:t>
            </a:r>
          </a:p>
          <a:p>
            <a:pPr marL="285750" indent="-285750">
              <a:lnSpc>
                <a:spcPct val="150000"/>
              </a:lnSpc>
              <a:buFont typeface="Arial" panose="020B0604020202020204" pitchFamily="34" charset="0"/>
              <a:buChar char="•"/>
            </a:pPr>
            <a:r>
              <a:rPr lang="es-AR" dirty="0">
                <a:latin typeface="Constantia" panose="02030602050306030303" pitchFamily="18" charset="0"/>
              </a:rPr>
              <a:t>Android </a:t>
            </a:r>
            <a:r>
              <a:rPr lang="es-AR" dirty="0" err="1">
                <a:latin typeface="Constantia" panose="02030602050306030303" pitchFamily="18" charset="0"/>
              </a:rPr>
              <a:t>Runtime</a:t>
            </a:r>
            <a:endParaRPr lang="es-AR" dirty="0">
              <a:latin typeface="Constantia" panose="02030602050306030303" pitchFamily="18" charset="0"/>
            </a:endParaRPr>
          </a:p>
          <a:p>
            <a:pPr marL="285750" indent="-285750">
              <a:lnSpc>
                <a:spcPct val="150000"/>
              </a:lnSpc>
              <a:buFont typeface="Arial" panose="020B0604020202020204" pitchFamily="34" charset="0"/>
              <a:buChar char="•"/>
            </a:pPr>
            <a:r>
              <a:rPr lang="es-AR" dirty="0">
                <a:latin typeface="Constantia" panose="02030602050306030303" pitchFamily="18" charset="0"/>
              </a:rPr>
              <a:t>Native C/C++ </a:t>
            </a:r>
            <a:r>
              <a:rPr lang="es-AR" dirty="0" err="1">
                <a:latin typeface="Constantia" panose="02030602050306030303" pitchFamily="18" charset="0"/>
              </a:rPr>
              <a:t>Libraries</a:t>
            </a:r>
            <a:endParaRPr lang="es-AR" dirty="0">
              <a:latin typeface="Constantia" panose="02030602050306030303" pitchFamily="18" charset="0"/>
            </a:endParaRPr>
          </a:p>
          <a:p>
            <a:pPr marL="285750" indent="-285750">
              <a:lnSpc>
                <a:spcPct val="150000"/>
              </a:lnSpc>
              <a:buFont typeface="Arial" panose="020B0604020202020204" pitchFamily="34" charset="0"/>
              <a:buChar char="•"/>
            </a:pPr>
            <a:r>
              <a:rPr lang="es-AR" dirty="0">
                <a:latin typeface="Constantia" panose="02030602050306030303" pitchFamily="18" charset="0"/>
              </a:rPr>
              <a:t>Java API Framework</a:t>
            </a:r>
          </a:p>
          <a:p>
            <a:pPr marL="285750" indent="-285750">
              <a:lnSpc>
                <a:spcPct val="150000"/>
              </a:lnSpc>
              <a:buFont typeface="Arial" panose="020B0604020202020204" pitchFamily="34" charset="0"/>
              <a:buChar char="•"/>
            </a:pPr>
            <a:r>
              <a:rPr lang="es-AR" dirty="0" err="1">
                <a:latin typeface="Constantia" panose="02030602050306030303" pitchFamily="18" charset="0"/>
              </a:rPr>
              <a:t>System</a:t>
            </a:r>
            <a:r>
              <a:rPr lang="es-AR" dirty="0">
                <a:latin typeface="Constantia" panose="02030602050306030303" pitchFamily="18" charset="0"/>
              </a:rPr>
              <a:t> Apps</a:t>
            </a:r>
          </a:p>
        </p:txBody>
      </p:sp>
    </p:spTree>
    <p:extLst>
      <p:ext uri="{BB962C8B-B14F-4D97-AF65-F5344CB8AC3E}">
        <p14:creationId xmlns:p14="http://schemas.microsoft.com/office/powerpoint/2010/main" val="7683215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 name="CustomShape 2"/>
          <p:cNvSpPr/>
          <p:nvPr/>
        </p:nvSpPr>
        <p:spPr>
          <a:xfrm>
            <a:off x="457200" y="152280"/>
            <a:ext cx="8227440" cy="648909"/>
          </a:xfrm>
          <a:prstGeom prst="rect">
            <a:avLst/>
          </a:prstGeom>
          <a:noFill/>
          <a:ln>
            <a:noFill/>
          </a:ln>
        </p:spPr>
        <p:style>
          <a:lnRef idx="0">
            <a:srgbClr val="FFFFFF"/>
          </a:lnRef>
          <a:fillRef idx="0">
            <a:srgbClr val="FFFFFF"/>
          </a:fillRef>
          <a:effectRef idx="0">
            <a:srgbClr val="FFFFFF"/>
          </a:effectRef>
          <a:fontRef idx="minor"/>
        </p:style>
        <p:txBody>
          <a:bodyPr lIns="90000" tIns="45000" rIns="90000" bIns="45000" anchor="b"/>
          <a:lstStyle/>
          <a:p>
            <a:pPr algn="ctr">
              <a:lnSpc>
                <a:spcPct val="100000"/>
              </a:lnSpc>
            </a:pPr>
            <a:r>
              <a:rPr lang="es-AR" sz="4200" strike="noStrike" dirty="0">
                <a:solidFill>
                  <a:srgbClr val="DBDBDB"/>
                </a:solidFill>
                <a:latin typeface="Constantia"/>
                <a:ea typeface="DejaVu Sans"/>
              </a:rPr>
              <a:t>Arquitectura Android</a:t>
            </a:r>
          </a:p>
        </p:txBody>
      </p:sp>
      <p:sp>
        <p:nvSpPr>
          <p:cNvPr id="2" name="CuadroTexto 1">
            <a:extLst>
              <a:ext uri="{FF2B5EF4-FFF2-40B4-BE49-F238E27FC236}">
                <a16:creationId xmlns:a16="http://schemas.microsoft.com/office/drawing/2014/main" id="{86B1723D-1494-45EC-9CB1-347A86BA803F}"/>
              </a:ext>
            </a:extLst>
          </p:cNvPr>
          <p:cNvSpPr txBox="1"/>
          <p:nvPr/>
        </p:nvSpPr>
        <p:spPr>
          <a:xfrm>
            <a:off x="457200" y="1220927"/>
            <a:ext cx="8227440" cy="4619854"/>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s-AR" dirty="0">
                <a:solidFill>
                  <a:srgbClr val="FFFF00"/>
                </a:solidFill>
                <a:latin typeface="Constantia"/>
              </a:rPr>
              <a:t>Linux </a:t>
            </a:r>
            <a:r>
              <a:rPr lang="es-AR" dirty="0" err="1">
                <a:solidFill>
                  <a:srgbClr val="FFFF00"/>
                </a:solidFill>
                <a:latin typeface="Constantia"/>
              </a:rPr>
              <a:t>Kernel</a:t>
            </a:r>
            <a:r>
              <a:rPr lang="es-AR" dirty="0">
                <a:solidFill>
                  <a:srgbClr val="FFFF00"/>
                </a:solidFill>
                <a:latin typeface="Constantia"/>
              </a:rPr>
              <a:t>:</a:t>
            </a:r>
            <a:r>
              <a:rPr lang="es-AR" dirty="0"/>
              <a:t> </a:t>
            </a:r>
            <a:r>
              <a:rPr lang="es-AR" dirty="0">
                <a:latin typeface="Constantia" panose="02030602050306030303" pitchFamily="18" charset="0"/>
              </a:rPr>
              <a:t>Gestión de hardware, administración de memoria y gestión de subprocesos.</a:t>
            </a:r>
          </a:p>
          <a:p>
            <a:pPr marL="285750" indent="-285750">
              <a:lnSpc>
                <a:spcPct val="150000"/>
              </a:lnSpc>
              <a:buFont typeface="Arial" panose="020B0604020202020204" pitchFamily="34" charset="0"/>
              <a:buChar char="•"/>
            </a:pPr>
            <a:r>
              <a:rPr lang="es-AR" dirty="0">
                <a:solidFill>
                  <a:srgbClr val="FFFF00"/>
                </a:solidFill>
                <a:latin typeface="Constantia" panose="02030602050306030303" pitchFamily="18" charset="0"/>
              </a:rPr>
              <a:t>Hardware </a:t>
            </a:r>
            <a:r>
              <a:rPr lang="es-AR" dirty="0" err="1">
                <a:solidFill>
                  <a:srgbClr val="FFFF00"/>
                </a:solidFill>
                <a:latin typeface="Constantia" panose="02030602050306030303" pitchFamily="18" charset="0"/>
              </a:rPr>
              <a:t>Abstraction</a:t>
            </a:r>
            <a:r>
              <a:rPr lang="es-AR" dirty="0">
                <a:solidFill>
                  <a:srgbClr val="FFFF00"/>
                </a:solidFill>
                <a:latin typeface="Constantia" panose="02030602050306030303" pitchFamily="18" charset="0"/>
              </a:rPr>
              <a:t> </a:t>
            </a:r>
            <a:r>
              <a:rPr lang="es-AR" dirty="0" err="1">
                <a:solidFill>
                  <a:srgbClr val="FFFF00"/>
                </a:solidFill>
                <a:latin typeface="Constantia" panose="02030602050306030303" pitchFamily="18" charset="0"/>
              </a:rPr>
              <a:t>Layer</a:t>
            </a:r>
            <a:r>
              <a:rPr lang="es-AR" dirty="0">
                <a:solidFill>
                  <a:srgbClr val="FFFF00"/>
                </a:solidFill>
                <a:latin typeface="Constantia" panose="02030602050306030303" pitchFamily="18" charset="0"/>
              </a:rPr>
              <a:t> (HAL):</a:t>
            </a:r>
            <a:r>
              <a:rPr lang="es-AR" dirty="0">
                <a:latin typeface="Constantia" panose="02030602050306030303" pitchFamily="18" charset="0"/>
              </a:rPr>
              <a:t> Interfaz de acceso a dispositivos. (</a:t>
            </a:r>
            <a:r>
              <a:rPr lang="es-AR" dirty="0" err="1">
                <a:latin typeface="Constantia" panose="02030602050306030303" pitchFamily="18" charset="0"/>
              </a:rPr>
              <a:t>Bluethoot</a:t>
            </a:r>
            <a:r>
              <a:rPr lang="es-AR" dirty="0">
                <a:latin typeface="Constantia" panose="02030602050306030303" pitchFamily="18" charset="0"/>
              </a:rPr>
              <a:t>, Cámara, Audio, Sensores, etc.)</a:t>
            </a:r>
          </a:p>
          <a:p>
            <a:pPr marL="285750" indent="-285750">
              <a:lnSpc>
                <a:spcPct val="150000"/>
              </a:lnSpc>
              <a:buFont typeface="Arial" panose="020B0604020202020204" pitchFamily="34" charset="0"/>
              <a:buChar char="•"/>
            </a:pPr>
            <a:r>
              <a:rPr lang="es-AR" dirty="0">
                <a:solidFill>
                  <a:srgbClr val="FFFF00"/>
                </a:solidFill>
                <a:latin typeface="Constantia" panose="02030602050306030303" pitchFamily="18" charset="0"/>
              </a:rPr>
              <a:t>Android </a:t>
            </a:r>
            <a:r>
              <a:rPr lang="es-AR" dirty="0" err="1">
                <a:solidFill>
                  <a:srgbClr val="FFFF00"/>
                </a:solidFill>
                <a:latin typeface="Constantia" panose="02030602050306030303" pitchFamily="18" charset="0"/>
              </a:rPr>
              <a:t>Runtime</a:t>
            </a:r>
            <a:r>
              <a:rPr lang="es-AR" dirty="0">
                <a:solidFill>
                  <a:srgbClr val="FFFF00"/>
                </a:solidFill>
                <a:latin typeface="Constantia" panose="02030602050306030303" pitchFamily="18" charset="0"/>
              </a:rPr>
              <a:t> : </a:t>
            </a:r>
            <a:r>
              <a:rPr lang="es-AR" dirty="0">
                <a:latin typeface="Constantia" panose="02030602050306030303" pitchFamily="18" charset="0"/>
              </a:rPr>
              <a:t>Traducción a código binario. </a:t>
            </a:r>
            <a:r>
              <a:rPr lang="es-AR" dirty="0" err="1">
                <a:latin typeface="Constantia" panose="02030602050306030303" pitchFamily="18" charset="0"/>
              </a:rPr>
              <a:t>Ahead</a:t>
            </a:r>
            <a:r>
              <a:rPr lang="es-AR" dirty="0">
                <a:latin typeface="Constantia" panose="02030602050306030303" pitchFamily="18" charset="0"/>
              </a:rPr>
              <a:t>-</a:t>
            </a:r>
            <a:r>
              <a:rPr lang="es-AR" dirty="0" err="1">
                <a:latin typeface="Constantia" panose="02030602050306030303" pitchFamily="18" charset="0"/>
              </a:rPr>
              <a:t>of</a:t>
            </a:r>
            <a:r>
              <a:rPr lang="es-AR" dirty="0">
                <a:latin typeface="Constantia" panose="02030602050306030303" pitchFamily="18" charset="0"/>
              </a:rPr>
              <a:t>-time (AOT), </a:t>
            </a:r>
            <a:r>
              <a:rPr lang="es-AR" dirty="0" err="1">
                <a:latin typeface="Constantia" panose="02030602050306030303" pitchFamily="18" charset="0"/>
              </a:rPr>
              <a:t>Garbage</a:t>
            </a:r>
            <a:r>
              <a:rPr lang="es-AR" dirty="0">
                <a:latin typeface="Constantia" panose="02030602050306030303" pitchFamily="18" charset="0"/>
              </a:rPr>
              <a:t> </a:t>
            </a:r>
            <a:r>
              <a:rPr lang="es-AR" dirty="0" err="1">
                <a:latin typeface="Constantia" panose="02030602050306030303" pitchFamily="18" charset="0"/>
              </a:rPr>
              <a:t>Collector</a:t>
            </a:r>
            <a:r>
              <a:rPr lang="es-AR" dirty="0">
                <a:latin typeface="Constantia" panose="02030602050306030303" pitchFamily="18" charset="0"/>
              </a:rPr>
              <a:t> (GC), </a:t>
            </a:r>
            <a:r>
              <a:rPr lang="es-AR" dirty="0" err="1">
                <a:latin typeface="Constantia" panose="02030602050306030303" pitchFamily="18" charset="0"/>
              </a:rPr>
              <a:t>Debug</a:t>
            </a:r>
            <a:r>
              <a:rPr lang="es-AR" dirty="0">
                <a:latin typeface="Constantia" panose="02030602050306030303" pitchFamily="18" charset="0"/>
              </a:rPr>
              <a:t>, etc.</a:t>
            </a:r>
          </a:p>
          <a:p>
            <a:pPr marL="285750" indent="-285750">
              <a:lnSpc>
                <a:spcPct val="150000"/>
              </a:lnSpc>
              <a:buFont typeface="Arial" panose="020B0604020202020204" pitchFamily="34" charset="0"/>
              <a:buChar char="•"/>
            </a:pPr>
            <a:r>
              <a:rPr lang="es-AR" dirty="0">
                <a:solidFill>
                  <a:srgbClr val="FFFF00"/>
                </a:solidFill>
                <a:latin typeface="Constantia" panose="02030602050306030303" pitchFamily="18" charset="0"/>
              </a:rPr>
              <a:t>Native C/C++ </a:t>
            </a:r>
            <a:r>
              <a:rPr lang="es-AR" dirty="0" err="1">
                <a:solidFill>
                  <a:srgbClr val="FFFF00"/>
                </a:solidFill>
                <a:latin typeface="Constantia" panose="02030602050306030303" pitchFamily="18" charset="0"/>
              </a:rPr>
              <a:t>Libraries</a:t>
            </a:r>
            <a:r>
              <a:rPr lang="es-AR" dirty="0">
                <a:solidFill>
                  <a:srgbClr val="FFFF00"/>
                </a:solidFill>
                <a:latin typeface="Constantia" panose="02030602050306030303" pitchFamily="18" charset="0"/>
              </a:rPr>
              <a:t>: </a:t>
            </a:r>
            <a:r>
              <a:rPr lang="es-AR" dirty="0">
                <a:latin typeface="Constantia" panose="02030602050306030303" pitchFamily="18" charset="0"/>
              </a:rPr>
              <a:t>Componentes de librerías nativas en C/C++. OpenGL, NDK, </a:t>
            </a:r>
            <a:r>
              <a:rPr lang="es-AR" dirty="0" err="1">
                <a:latin typeface="Constantia" panose="02030602050306030303" pitchFamily="18" charset="0"/>
              </a:rPr>
              <a:t>etc</a:t>
            </a:r>
            <a:endParaRPr lang="es-AR" dirty="0">
              <a:latin typeface="Constantia" panose="02030602050306030303" pitchFamily="18" charset="0"/>
            </a:endParaRPr>
          </a:p>
          <a:p>
            <a:pPr marL="285750" indent="-285750">
              <a:lnSpc>
                <a:spcPct val="150000"/>
              </a:lnSpc>
              <a:buFont typeface="Arial" panose="020B0604020202020204" pitchFamily="34" charset="0"/>
              <a:buChar char="•"/>
            </a:pPr>
            <a:r>
              <a:rPr lang="es-AR" dirty="0">
                <a:solidFill>
                  <a:srgbClr val="FFFF00"/>
                </a:solidFill>
                <a:latin typeface="Constantia" panose="02030602050306030303" pitchFamily="18" charset="0"/>
              </a:rPr>
              <a:t>Java API Framework: </a:t>
            </a:r>
            <a:r>
              <a:rPr lang="es-AR" dirty="0">
                <a:latin typeface="Constantia" panose="02030602050306030303" pitchFamily="18" charset="0"/>
              </a:rPr>
              <a:t>UI, Recursos, Ciclo de vida, Componentes, Notificaciones, etc.</a:t>
            </a:r>
          </a:p>
          <a:p>
            <a:pPr marL="285750" indent="-285750">
              <a:lnSpc>
                <a:spcPct val="150000"/>
              </a:lnSpc>
              <a:buFont typeface="Arial" panose="020B0604020202020204" pitchFamily="34" charset="0"/>
              <a:buChar char="•"/>
            </a:pPr>
            <a:r>
              <a:rPr lang="es-AR" dirty="0" err="1">
                <a:solidFill>
                  <a:srgbClr val="FFFF00"/>
                </a:solidFill>
                <a:latin typeface="Constantia" panose="02030602050306030303" pitchFamily="18" charset="0"/>
              </a:rPr>
              <a:t>System</a:t>
            </a:r>
            <a:r>
              <a:rPr lang="es-AR" dirty="0">
                <a:solidFill>
                  <a:srgbClr val="FFFF00"/>
                </a:solidFill>
                <a:latin typeface="Constantia" panose="02030602050306030303" pitchFamily="18" charset="0"/>
              </a:rPr>
              <a:t> Apps:</a:t>
            </a:r>
            <a:r>
              <a:rPr lang="es-AR" dirty="0">
                <a:latin typeface="Constantia" panose="02030602050306030303" pitchFamily="18" charset="0"/>
              </a:rPr>
              <a:t> Mensajería SMS, Correo, Internet, etc.</a:t>
            </a:r>
            <a:endParaRPr lang="es-AR" dirty="0">
              <a:solidFill>
                <a:srgbClr val="FFFF00"/>
              </a:solidFill>
              <a:latin typeface="Constantia" panose="02030602050306030303" pitchFamily="18" charset="0"/>
            </a:endParaRPr>
          </a:p>
        </p:txBody>
      </p:sp>
    </p:spTree>
    <p:extLst>
      <p:ext uri="{BB962C8B-B14F-4D97-AF65-F5344CB8AC3E}">
        <p14:creationId xmlns:p14="http://schemas.microsoft.com/office/powerpoint/2010/main" val="19435687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Rectangle 2"/>
          <p:cNvSpPr>
            <a:spLocks noGrp="1"/>
          </p:cNvSpPr>
          <p:nvPr>
            <p:ph type="title"/>
          </p:nvPr>
        </p:nvSpPr>
        <p:spPr>
          <a:xfrm>
            <a:off x="1044310" y="2254723"/>
            <a:ext cx="7055380" cy="1400530"/>
          </a:xfrm>
        </p:spPr>
        <p:txBody>
          <a:bodyPr vert="horz" wrap="square" lIns="91440" tIns="45720" rIns="91440" bIns="45720" anchor="b"/>
          <a:lstStyle/>
          <a:p>
            <a:pPr algn="ctr" eaLnBrk="1" hangingPunct="1"/>
            <a:r>
              <a:rPr kumimoji="0" lang="es-AR" sz="4200" b="0" i="0" u="none" strike="noStrike" kern="1200" cap="none" spc="0" normalizeH="0" baseline="0" noProof="1">
                <a:solidFill>
                  <a:srgbClr val="DBDBDB"/>
                </a:solidFill>
                <a:latin typeface="Constantia"/>
                <a:ea typeface="DejaVu Sans"/>
                <a:cs typeface="+mn-cs"/>
              </a:rPr>
              <a:t>Componentes esenciales</a:t>
            </a:r>
            <a:endParaRPr kumimoji="0" lang="x-none" altLang="es-AR" sz="4200" b="0" i="0" u="none" strike="noStrike" kern="1200" cap="none" spc="0" normalizeH="0" baseline="0" noProof="1">
              <a:solidFill>
                <a:srgbClr val="DBDBDB"/>
              </a:solidFill>
              <a:latin typeface="Constantia"/>
              <a:ea typeface="DejaVu Sans"/>
              <a:cs typeface="+mn-cs"/>
            </a:endParaRPr>
          </a:p>
        </p:txBody>
      </p:sp>
    </p:spTree>
    <p:extLst>
      <p:ext uri="{BB962C8B-B14F-4D97-AF65-F5344CB8AC3E}">
        <p14:creationId xmlns:p14="http://schemas.microsoft.com/office/powerpoint/2010/main" val="12229477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Rectangle 2"/>
          <p:cNvSpPr>
            <a:spLocks noGrp="1"/>
          </p:cNvSpPr>
          <p:nvPr>
            <p:ph type="title"/>
          </p:nvPr>
        </p:nvSpPr>
        <p:spPr>
          <a:xfrm>
            <a:off x="871571" y="-227220"/>
            <a:ext cx="7055380" cy="1400530"/>
          </a:xfrm>
        </p:spPr>
        <p:txBody>
          <a:bodyPr vert="horz" wrap="square" lIns="91440" tIns="45720" rIns="91440" bIns="45720" anchor="b"/>
          <a:lstStyle/>
          <a:p>
            <a:pPr algn="ctr" eaLnBrk="1" hangingPunct="1"/>
            <a:r>
              <a:rPr kumimoji="0" lang="es-AR" sz="4200" b="0" i="0" u="none" strike="noStrike" kern="1200" cap="none" spc="0" normalizeH="0" baseline="0" noProof="1">
                <a:solidFill>
                  <a:srgbClr val="DBDBDB"/>
                </a:solidFill>
                <a:latin typeface="Constantia"/>
                <a:ea typeface="DejaVu Sans"/>
                <a:cs typeface="+mn-cs"/>
              </a:rPr>
              <a:t>Componentes esenciales</a:t>
            </a:r>
            <a:endParaRPr kumimoji="0" lang="x-none" altLang="es-AR" sz="4200" b="0" i="0" u="none" strike="noStrike" kern="1200" cap="none" spc="0" normalizeH="0" baseline="0" noProof="1">
              <a:solidFill>
                <a:srgbClr val="DBDBDB"/>
              </a:solidFill>
              <a:latin typeface="Constantia"/>
              <a:ea typeface="DejaVu Sans"/>
              <a:cs typeface="+mn-cs"/>
            </a:endParaRPr>
          </a:p>
        </p:txBody>
      </p:sp>
      <p:sp>
        <p:nvSpPr>
          <p:cNvPr id="4101" name="Rectangle 3"/>
          <p:cNvSpPr>
            <a:spLocks noGrp="1"/>
          </p:cNvSpPr>
          <p:nvPr>
            <p:ph idx="1"/>
          </p:nvPr>
        </p:nvSpPr>
        <p:spPr>
          <a:xfrm>
            <a:off x="322561" y="1748745"/>
            <a:ext cx="8153400" cy="4530725"/>
          </a:xfrm>
        </p:spPr>
        <p:txBody>
          <a:bodyPr vert="horz" wrap="square" lIns="91440" tIns="45720" rIns="91440" bIns="45720" anchor="t">
            <a:normAutofit fontScale="70000" lnSpcReduction="20000"/>
          </a:bodyPr>
          <a:lstStyle/>
          <a:p>
            <a:pPr lvl="1" eaLnBrk="1" hangingPunct="1">
              <a:lnSpc>
                <a:spcPct val="120000"/>
              </a:lnSpc>
              <a:spcBef>
                <a:spcPts val="0"/>
              </a:spcBef>
            </a:pPr>
            <a:r>
              <a:rPr lang="x-none" altLang="es-AR" sz="2800" noProof="1">
                <a:solidFill>
                  <a:srgbClr val="FFFFFF"/>
                </a:solidFill>
                <a:latin typeface="Constantia"/>
                <a:cs typeface="+mn-cs"/>
              </a:rPr>
              <a:t>A</a:t>
            </a:r>
            <a:r>
              <a:rPr lang="es-AR" sz="2800" noProof="1">
                <a:solidFill>
                  <a:srgbClr val="FFFFFF"/>
                </a:solidFill>
                <a:latin typeface="Constantia"/>
                <a:cs typeface="+mn-cs"/>
              </a:rPr>
              <a:t>ctivit</a:t>
            </a:r>
            <a:r>
              <a:rPr lang="x-none" altLang="es-AR" sz="2800" noProof="1">
                <a:solidFill>
                  <a:srgbClr val="FFFFFF"/>
                </a:solidFill>
                <a:latin typeface="Constantia"/>
                <a:cs typeface="+mn-cs"/>
              </a:rPr>
              <a:t>ies</a:t>
            </a:r>
          </a:p>
          <a:p>
            <a:pPr lvl="1" eaLnBrk="1" hangingPunct="1">
              <a:lnSpc>
                <a:spcPct val="120000"/>
              </a:lnSpc>
              <a:spcBef>
                <a:spcPts val="0"/>
              </a:spcBef>
            </a:pPr>
            <a:endParaRPr kumimoji="0" lang="x-none" altLang="es-AR" sz="3200" b="0" i="0" u="none" strike="noStrike" kern="1200" cap="none" spc="0" normalizeH="0" baseline="0" noProof="1">
              <a:solidFill>
                <a:srgbClr val="FFFFFF"/>
              </a:solidFill>
              <a:latin typeface="Constantia"/>
              <a:ea typeface="DejaVu Sans"/>
              <a:cs typeface="+mn-cs"/>
            </a:endParaRPr>
          </a:p>
          <a:p>
            <a:pPr lvl="1" eaLnBrk="1" hangingPunct="1">
              <a:lnSpc>
                <a:spcPct val="120000"/>
              </a:lnSpc>
              <a:spcBef>
                <a:spcPts val="0"/>
              </a:spcBef>
            </a:pPr>
            <a:r>
              <a:rPr kumimoji="0" lang="x-none" altLang="es-AR" sz="2800" b="0" i="0" u="none" strike="noStrike" kern="1200" cap="none" spc="0" normalizeH="0" baseline="0" noProof="1">
                <a:solidFill>
                  <a:srgbClr val="FFFFFF"/>
                </a:solidFill>
                <a:latin typeface="Constantia"/>
                <a:ea typeface="DejaVu Sans"/>
                <a:cs typeface="+mn-cs"/>
              </a:rPr>
              <a:t>S</a:t>
            </a:r>
            <a:r>
              <a:rPr kumimoji="0" lang="es-AR" sz="2800" b="0" i="0" u="none" strike="noStrike" kern="1200" cap="none" spc="0" normalizeH="0" baseline="0" noProof="1">
                <a:solidFill>
                  <a:srgbClr val="FFFFFF"/>
                </a:solidFill>
                <a:latin typeface="Constantia"/>
                <a:ea typeface="DejaVu Sans"/>
                <a:cs typeface="+mn-cs"/>
              </a:rPr>
              <a:t>ervice</a:t>
            </a:r>
            <a:r>
              <a:rPr kumimoji="0" lang="x-none" altLang="es-AR" sz="2800" b="0" i="0" u="none" strike="noStrike" kern="1200" cap="none" spc="0" normalizeH="0" baseline="0" noProof="1">
                <a:solidFill>
                  <a:srgbClr val="FFFFFF"/>
                </a:solidFill>
                <a:latin typeface="Constantia"/>
                <a:ea typeface="DejaVu Sans"/>
                <a:cs typeface="+mn-cs"/>
              </a:rPr>
              <a:t>s</a:t>
            </a:r>
          </a:p>
          <a:p>
            <a:pPr lvl="1" eaLnBrk="1" hangingPunct="1">
              <a:lnSpc>
                <a:spcPct val="120000"/>
              </a:lnSpc>
              <a:spcBef>
                <a:spcPts val="0"/>
              </a:spcBef>
            </a:pPr>
            <a:endParaRPr kumimoji="0" lang="x-none" altLang="es-AR" sz="3200" b="0" i="0" u="none" strike="noStrike" kern="1200" cap="none" spc="0" normalizeH="0" baseline="0" noProof="1">
              <a:solidFill>
                <a:srgbClr val="FFFFFF"/>
              </a:solidFill>
              <a:latin typeface="Constantia"/>
              <a:ea typeface="DejaVu Sans"/>
              <a:cs typeface="+mn-cs"/>
            </a:endParaRPr>
          </a:p>
          <a:p>
            <a:pPr lvl="1">
              <a:lnSpc>
                <a:spcPct val="120000"/>
              </a:lnSpc>
              <a:spcBef>
                <a:spcPts val="0"/>
              </a:spcBef>
            </a:pPr>
            <a:r>
              <a:rPr kumimoji="0" lang="x-none" altLang="es-AR" sz="2800" b="0" i="0" u="none" strike="noStrike" kern="1200" cap="none" spc="0" normalizeH="0" baseline="0" noProof="1">
                <a:solidFill>
                  <a:srgbClr val="FFFFFF"/>
                </a:solidFill>
                <a:latin typeface="Constantia"/>
                <a:ea typeface="DejaVu Sans"/>
                <a:cs typeface="+mn-cs"/>
              </a:rPr>
              <a:t>B</a:t>
            </a:r>
            <a:r>
              <a:rPr kumimoji="0" lang="es-AR" sz="2800" b="0" i="0" u="none" strike="noStrike" kern="1200" cap="none" spc="0" normalizeH="0" baseline="0" noProof="1">
                <a:solidFill>
                  <a:srgbClr val="FFFFFF"/>
                </a:solidFill>
                <a:latin typeface="Constantia"/>
                <a:ea typeface="DejaVu Sans"/>
                <a:cs typeface="+mn-cs"/>
              </a:rPr>
              <a:t>roadcast Receiver / </a:t>
            </a:r>
            <a:r>
              <a:rPr lang="x-none" altLang="es-AR" sz="2800" noProof="1">
                <a:solidFill>
                  <a:srgbClr val="FFFFFF"/>
                </a:solidFill>
                <a:latin typeface="Constantia"/>
                <a:ea typeface="DejaVu Sans"/>
              </a:rPr>
              <a:t>B</a:t>
            </a:r>
            <a:r>
              <a:rPr lang="es-AR" sz="2800" noProof="1">
                <a:solidFill>
                  <a:srgbClr val="FFFFFF"/>
                </a:solidFill>
                <a:latin typeface="Constantia"/>
                <a:ea typeface="DejaVu Sans"/>
              </a:rPr>
              <a:t>roadcast A</a:t>
            </a:r>
            <a:r>
              <a:rPr lang="x-none" altLang="es-AR" sz="2800" noProof="1">
                <a:solidFill>
                  <a:srgbClr val="FFFFFF"/>
                </a:solidFill>
                <a:latin typeface="Constantia"/>
                <a:ea typeface="DejaVu Sans"/>
              </a:rPr>
              <a:t>nnouncements</a:t>
            </a:r>
            <a:endParaRPr kumimoji="0" lang="es-AR" sz="2800" b="0" i="0" u="none" strike="noStrike" kern="1200" cap="none" spc="0" normalizeH="0" baseline="0" noProof="1">
              <a:solidFill>
                <a:srgbClr val="FFFFFF"/>
              </a:solidFill>
              <a:latin typeface="Constantia"/>
              <a:ea typeface="DejaVu Sans"/>
              <a:cs typeface="+mn-cs"/>
            </a:endParaRPr>
          </a:p>
          <a:p>
            <a:pPr lvl="1" eaLnBrk="1" hangingPunct="1">
              <a:lnSpc>
                <a:spcPct val="120000"/>
              </a:lnSpc>
              <a:spcBef>
                <a:spcPts val="0"/>
              </a:spcBef>
            </a:pPr>
            <a:endParaRPr kumimoji="0" lang="es-AR" altLang="es-AR" sz="3200" b="0" i="0" u="none" strike="noStrike" kern="1200" cap="none" spc="0" normalizeH="0" baseline="0" noProof="1">
              <a:solidFill>
                <a:srgbClr val="FFFFFF"/>
              </a:solidFill>
              <a:latin typeface="Constantia"/>
              <a:ea typeface="DejaVu Sans"/>
              <a:cs typeface="+mn-cs"/>
            </a:endParaRPr>
          </a:p>
          <a:p>
            <a:pPr lvl="1" eaLnBrk="1" hangingPunct="1">
              <a:lnSpc>
                <a:spcPct val="120000"/>
              </a:lnSpc>
              <a:spcBef>
                <a:spcPts val="0"/>
              </a:spcBef>
            </a:pPr>
            <a:r>
              <a:rPr kumimoji="0" lang="x-none" altLang="es-AR" sz="2800" b="0" i="0" u="none" strike="noStrike" kern="1200" cap="none" spc="0" normalizeH="0" baseline="0" noProof="1">
                <a:solidFill>
                  <a:srgbClr val="FFFFFF"/>
                </a:solidFill>
                <a:latin typeface="Constantia"/>
                <a:ea typeface="DejaVu Sans"/>
                <a:cs typeface="+mn-cs"/>
              </a:rPr>
              <a:t>C</a:t>
            </a:r>
            <a:r>
              <a:rPr kumimoji="0" lang="es-AR" sz="2800" b="0" i="0" u="none" strike="noStrike" kern="1200" cap="none" spc="0" normalizeH="0" baseline="0" noProof="1">
                <a:solidFill>
                  <a:srgbClr val="FFFFFF"/>
                </a:solidFill>
                <a:latin typeface="Constantia"/>
                <a:ea typeface="DejaVu Sans"/>
                <a:cs typeface="+mn-cs"/>
              </a:rPr>
              <a:t>ontent Provider / Content Resolver</a:t>
            </a:r>
          </a:p>
          <a:p>
            <a:pPr marL="457200" lvl="1" indent="0" eaLnBrk="1" hangingPunct="1">
              <a:lnSpc>
                <a:spcPct val="120000"/>
              </a:lnSpc>
              <a:spcBef>
                <a:spcPts val="0"/>
              </a:spcBef>
              <a:buNone/>
            </a:pPr>
            <a:endParaRPr kumimoji="0" lang="es-AR" sz="2800" b="0" i="0" u="none" strike="noStrike" kern="1200" cap="none" spc="0" normalizeH="0" baseline="0" noProof="1">
              <a:solidFill>
                <a:srgbClr val="FFFFFF"/>
              </a:solidFill>
              <a:latin typeface="Constantia"/>
              <a:ea typeface="DejaVu Sans"/>
              <a:cs typeface="+mn-cs"/>
            </a:endParaRPr>
          </a:p>
          <a:p>
            <a:pPr lvl="1" eaLnBrk="1" hangingPunct="1">
              <a:lnSpc>
                <a:spcPct val="120000"/>
              </a:lnSpc>
              <a:spcBef>
                <a:spcPts val="0"/>
              </a:spcBef>
            </a:pPr>
            <a:r>
              <a:rPr kumimoji="0" lang="es-AR" sz="2800" b="0" i="0" u="none" strike="noStrike" kern="1200" cap="none" spc="0" normalizeH="0" baseline="0" noProof="1">
                <a:solidFill>
                  <a:srgbClr val="FFFFFF"/>
                </a:solidFill>
                <a:latin typeface="Constantia"/>
                <a:ea typeface="DejaVu Sans"/>
                <a:cs typeface="+mn-cs"/>
              </a:rPr>
              <a:t>Shared Preferences</a:t>
            </a:r>
          </a:p>
          <a:p>
            <a:pPr marL="457200" lvl="1" indent="0" eaLnBrk="1" hangingPunct="1">
              <a:lnSpc>
                <a:spcPct val="120000"/>
              </a:lnSpc>
              <a:spcBef>
                <a:spcPts val="0"/>
              </a:spcBef>
              <a:buNone/>
            </a:pPr>
            <a:endParaRPr kumimoji="0" lang="es-AR" altLang="es-AR" sz="3200" b="0" i="0" u="none" strike="noStrike" kern="1200" cap="none" spc="0" normalizeH="0" baseline="0" noProof="1">
              <a:solidFill>
                <a:srgbClr val="FFFFFF"/>
              </a:solidFill>
              <a:latin typeface="Constantia"/>
              <a:ea typeface="DejaVu Sans"/>
              <a:cs typeface="+mn-cs"/>
            </a:endParaRPr>
          </a:p>
          <a:p>
            <a:pPr lvl="1">
              <a:lnSpc>
                <a:spcPct val="120000"/>
              </a:lnSpc>
              <a:spcBef>
                <a:spcPts val="0"/>
              </a:spcBef>
            </a:pPr>
            <a:r>
              <a:rPr lang="x-none" altLang="es-AR" sz="2800" noProof="1">
                <a:solidFill>
                  <a:srgbClr val="FFFFFF"/>
                </a:solidFill>
                <a:latin typeface="Constantia"/>
                <a:cs typeface="+mn-cs"/>
              </a:rPr>
              <a:t>I</a:t>
            </a:r>
            <a:r>
              <a:rPr lang="es-AR" sz="2800" noProof="1">
                <a:solidFill>
                  <a:srgbClr val="FFFFFF"/>
                </a:solidFill>
                <a:latin typeface="Constantia"/>
                <a:cs typeface="+mn-cs"/>
              </a:rPr>
              <a:t>ntent</a:t>
            </a:r>
            <a:r>
              <a:rPr lang="x-none" altLang="es-AR" sz="2800" noProof="1">
                <a:solidFill>
                  <a:srgbClr val="FFFFFF"/>
                </a:solidFill>
                <a:latin typeface="Constantia"/>
                <a:cs typeface="+mn-cs"/>
              </a:rPr>
              <a:t>s</a:t>
            </a:r>
          </a:p>
          <a:p>
            <a:pPr lvl="1" eaLnBrk="1" hangingPunct="1">
              <a:lnSpc>
                <a:spcPct val="120000"/>
              </a:lnSpc>
              <a:spcBef>
                <a:spcPts val="0"/>
              </a:spcBef>
            </a:pPr>
            <a:endParaRPr kumimoji="0" lang="x-none" altLang="es-AR" sz="3200" b="0" i="0" u="none" strike="noStrike" kern="1200" cap="none" spc="0" normalizeH="0" baseline="0" noProof="1">
              <a:solidFill>
                <a:srgbClr val="FFFFFF"/>
              </a:solidFill>
              <a:latin typeface="Constantia"/>
              <a:ea typeface="DejaVu Sans"/>
              <a:cs typeface="+mn-cs"/>
            </a:endParaRPr>
          </a:p>
          <a:p>
            <a:pPr lvl="1">
              <a:lnSpc>
                <a:spcPct val="120000"/>
              </a:lnSpc>
              <a:spcBef>
                <a:spcPts val="0"/>
              </a:spcBef>
            </a:pPr>
            <a:r>
              <a:rPr lang="es-AR" sz="2800" noProof="1">
                <a:solidFill>
                  <a:srgbClr val="FFFFFF"/>
                </a:solidFill>
                <a:latin typeface="Constantia"/>
                <a:ea typeface="DejaVu Sans"/>
                <a:cs typeface="+mn-cs"/>
              </a:rPr>
              <a:t>AndroidManifest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2"/>
          <p:cNvSpPr>
            <a:spLocks noGrp="1"/>
          </p:cNvSpPr>
          <p:nvPr>
            <p:ph type="title"/>
          </p:nvPr>
        </p:nvSpPr>
        <p:spPr>
          <a:xfrm>
            <a:off x="222386" y="59372"/>
            <a:ext cx="8228965" cy="667385"/>
          </a:xfrm>
        </p:spPr>
        <p:txBody>
          <a:bodyPr vert="horz" wrap="square" lIns="91440" tIns="45720" rIns="91440" bIns="45720" anchor="b">
            <a:noAutofit/>
          </a:bodyPr>
          <a:lstStyle/>
          <a:p>
            <a:pPr algn="ctr" eaLnBrk="1" hangingPunct="1"/>
            <a:r>
              <a:rPr kumimoji="0" lang="es-AR" altLang="es-AR" sz="3800" b="0" i="0" u="none" strike="noStrike" kern="1200" cap="none" spc="0" normalizeH="0" baseline="0" noProof="1">
                <a:solidFill>
                  <a:srgbClr val="DBDBDB"/>
                </a:solidFill>
                <a:latin typeface="Constantia"/>
                <a:ea typeface="DejaVu Sans"/>
                <a:cs typeface="+mn-cs"/>
              </a:rPr>
              <a:t>Definición inicial</a:t>
            </a:r>
            <a:endParaRPr kumimoji="0" lang="x-none" altLang="es-AR" sz="3800" b="0" i="0" u="none" strike="noStrike" kern="1200" cap="none" spc="0" normalizeH="0" baseline="0" noProof="1">
              <a:solidFill>
                <a:srgbClr val="DBDBDB"/>
              </a:solidFill>
              <a:latin typeface="Constantia"/>
              <a:ea typeface="DejaVu Sans"/>
              <a:cs typeface="+mn-cs"/>
            </a:endParaRPr>
          </a:p>
        </p:txBody>
      </p:sp>
      <p:sp>
        <p:nvSpPr>
          <p:cNvPr id="6149" name="Rectangle 3"/>
          <p:cNvSpPr>
            <a:spLocks noGrp="1"/>
          </p:cNvSpPr>
          <p:nvPr>
            <p:ph idx="1"/>
          </p:nvPr>
        </p:nvSpPr>
        <p:spPr>
          <a:xfrm>
            <a:off x="457517" y="1227909"/>
            <a:ext cx="8228965" cy="5245735"/>
          </a:xfrm>
        </p:spPr>
        <p:txBody>
          <a:bodyPr vert="horz" wrap="square" lIns="91440" tIns="45720" rIns="91440" bIns="45720" anchor="t">
            <a:normAutofit fontScale="77500" lnSpcReduction="20000"/>
          </a:bodyPr>
          <a:lstStyle/>
          <a:p>
            <a:pPr eaLnBrk="1" hangingPunct="1"/>
            <a:r>
              <a:rPr kumimoji="0" lang="es-AR" sz="2600" b="0" i="0" u="none" strike="noStrike" kern="1200" cap="none" spc="0" normalizeH="0" baseline="0" noProof="1">
                <a:solidFill>
                  <a:srgbClr val="FFFF00"/>
                </a:solidFill>
                <a:latin typeface="Constantia"/>
                <a:ea typeface="DejaVu Sans"/>
                <a:cs typeface="+mn-cs"/>
              </a:rPr>
              <a:t>Activities</a:t>
            </a:r>
            <a:r>
              <a:rPr kumimoji="0" lang="x-none" altLang="es-AR" sz="2600" b="0" i="0" u="none" strike="noStrike" kern="1200" cap="none" spc="0" normalizeH="0" baseline="0" noProof="1">
                <a:solidFill>
                  <a:srgbClr val="FFFFFF"/>
                </a:solidFill>
                <a:latin typeface="Constantia"/>
                <a:ea typeface="DejaVu Sans"/>
                <a:cs typeface="+mn-cs"/>
              </a:rPr>
              <a:t>: interface de usuario, focalizado en una sola cosa, lo que el usuario puede hacer.</a:t>
            </a:r>
          </a:p>
          <a:p>
            <a:pPr eaLnBrk="1" hangingPunct="1"/>
            <a:endParaRPr kumimoji="0" lang="x-none" altLang="es-AR" sz="2600" b="0" i="0" u="none" strike="noStrike" kern="1200" cap="none" spc="0" normalizeH="0" baseline="0" noProof="1">
              <a:solidFill>
                <a:srgbClr val="FFFFFF"/>
              </a:solidFill>
              <a:latin typeface="Constantia"/>
              <a:ea typeface="DejaVu Sans"/>
              <a:cs typeface="+mn-cs"/>
            </a:endParaRPr>
          </a:p>
          <a:p>
            <a:pPr eaLnBrk="1" hangingPunct="1"/>
            <a:r>
              <a:rPr kumimoji="0" lang="es-AR" sz="2600" b="0" i="0" u="none" strike="noStrike" kern="1200" cap="none" spc="0" normalizeH="0" baseline="0" noProof="1">
                <a:solidFill>
                  <a:srgbClr val="FFFF00"/>
                </a:solidFill>
                <a:latin typeface="Constantia"/>
                <a:ea typeface="DejaVu Sans"/>
                <a:cs typeface="+mn-cs"/>
              </a:rPr>
              <a:t>Services</a:t>
            </a:r>
            <a:r>
              <a:rPr kumimoji="0" lang="x-none" altLang="es-AR" sz="2600" b="0" i="0" u="none" strike="noStrike" kern="1200" cap="none" spc="0" normalizeH="0" baseline="0" noProof="1">
                <a:solidFill>
                  <a:srgbClr val="FFFFFF"/>
                </a:solidFill>
                <a:latin typeface="Constantia"/>
                <a:ea typeface="DejaVu Sans"/>
                <a:cs typeface="+mn-cs"/>
              </a:rPr>
              <a:t>: sin interface de usuario, se ejecutan en b</a:t>
            </a:r>
            <a:r>
              <a:rPr kumimoji="0" lang="es-AR" sz="2600" b="0" i="0" u="none" strike="noStrike" kern="1200" cap="none" spc="0" normalizeH="0" baseline="0" noProof="1">
                <a:solidFill>
                  <a:srgbClr val="FFFFFF"/>
                </a:solidFill>
                <a:latin typeface="Constantia"/>
                <a:ea typeface="DejaVu Sans"/>
                <a:cs typeface="+mn-cs"/>
              </a:rPr>
              <a:t>ackground</a:t>
            </a:r>
            <a:r>
              <a:rPr kumimoji="0" lang="x-none" altLang="es-AR" sz="2600" b="0" i="0" u="none" strike="noStrike" kern="1200" cap="none" spc="0" normalizeH="0" baseline="0" noProof="1">
                <a:solidFill>
                  <a:srgbClr val="FFFFFF"/>
                </a:solidFill>
                <a:latin typeface="Constantia"/>
                <a:ea typeface="DejaVu Sans"/>
                <a:cs typeface="+mn-cs"/>
              </a:rPr>
              <a:t>.</a:t>
            </a:r>
          </a:p>
          <a:p>
            <a:pPr eaLnBrk="1" hangingPunct="1"/>
            <a:endParaRPr kumimoji="0" lang="x-none" altLang="es-AR" sz="2600" b="0" i="0" u="none" strike="noStrike" kern="1200" cap="none" spc="0" normalizeH="0" baseline="0" noProof="1">
              <a:solidFill>
                <a:srgbClr val="FFFFFF"/>
              </a:solidFill>
              <a:latin typeface="Constantia"/>
              <a:ea typeface="DejaVu Sans"/>
              <a:cs typeface="+mn-cs"/>
            </a:endParaRPr>
          </a:p>
          <a:p>
            <a:r>
              <a:rPr kumimoji="0" lang="es-AR" sz="2600" b="0" i="0" u="none" strike="noStrike" kern="1200" cap="none" spc="0" normalizeH="0" baseline="0" noProof="1">
                <a:solidFill>
                  <a:srgbClr val="FFFF00"/>
                </a:solidFill>
                <a:latin typeface="Constantia"/>
                <a:ea typeface="DejaVu Sans"/>
                <a:cs typeface="+mn-cs"/>
              </a:rPr>
              <a:t>Broadcast Receivers / Broadcast Announcement</a:t>
            </a:r>
            <a:r>
              <a:rPr kumimoji="0" lang="x-none" altLang="es-AR" sz="2600" b="0" i="0" u="none" strike="noStrike" kern="1200" cap="none" spc="0" normalizeH="0" baseline="0" noProof="1">
                <a:solidFill>
                  <a:srgbClr val="FFFFFF"/>
                </a:solidFill>
                <a:latin typeface="Constantia"/>
                <a:ea typeface="DejaVu Sans"/>
                <a:cs typeface="+mn-cs"/>
              </a:rPr>
              <a:t>: reciben y reaccionan frente a "</a:t>
            </a:r>
            <a:r>
              <a:rPr kumimoji="0" lang="es-AR" sz="2600" b="0" i="0" u="none" strike="noStrike" kern="1200" cap="none" spc="0" normalizeH="0" baseline="0" noProof="1">
                <a:solidFill>
                  <a:srgbClr val="FFFFFF"/>
                </a:solidFill>
                <a:latin typeface="Constantia"/>
                <a:ea typeface="DejaVu Sans"/>
                <a:cs typeface="+mn-cs"/>
              </a:rPr>
              <a:t>broadcast </a:t>
            </a:r>
            <a:r>
              <a:rPr lang="x-none" altLang="es-AR" sz="2600" noProof="1">
                <a:solidFill>
                  <a:srgbClr val="FFFFFF"/>
                </a:solidFill>
                <a:latin typeface="Constantia"/>
                <a:ea typeface="DejaVu Sans"/>
              </a:rPr>
              <a:t>announcements</a:t>
            </a:r>
            <a:r>
              <a:rPr kumimoji="0" lang="x-none" altLang="es-AR" sz="2600" b="0" i="0" u="none" strike="noStrike" kern="1200" cap="none" spc="0" normalizeH="0" baseline="0" noProof="1">
                <a:solidFill>
                  <a:srgbClr val="FFFFFF"/>
                </a:solidFill>
                <a:latin typeface="Constantia"/>
                <a:ea typeface="DejaVu Sans"/>
                <a:cs typeface="+mn-cs"/>
              </a:rPr>
              <a:t>".</a:t>
            </a:r>
            <a:r>
              <a:rPr kumimoji="0" lang="es-AR" altLang="es-AR" sz="2600" b="0" i="0" u="none" strike="noStrike" kern="1200" cap="none" spc="0" normalizeH="0" baseline="0" noProof="1">
                <a:solidFill>
                  <a:srgbClr val="FFFFFF"/>
                </a:solidFill>
                <a:latin typeface="Constantia"/>
                <a:ea typeface="DejaVu Sans"/>
                <a:cs typeface="+mn-cs"/>
              </a:rPr>
              <a:t> Notificaciones masivas.</a:t>
            </a:r>
            <a:endParaRPr kumimoji="0" lang="x-none" altLang="es-AR" sz="2600" b="0" i="0" u="none" strike="noStrike" kern="1200" cap="none" spc="0" normalizeH="0" baseline="0" noProof="1">
              <a:solidFill>
                <a:srgbClr val="FFFFFF"/>
              </a:solidFill>
              <a:latin typeface="Constantia"/>
              <a:ea typeface="DejaVu Sans"/>
              <a:cs typeface="+mn-cs"/>
            </a:endParaRPr>
          </a:p>
          <a:p>
            <a:pPr eaLnBrk="1" hangingPunct="1"/>
            <a:endParaRPr kumimoji="0" lang="x-none" altLang="es-AR" sz="2600" b="0" i="0" u="none" strike="noStrike" kern="1200" cap="none" spc="0" normalizeH="0" baseline="0" noProof="1">
              <a:solidFill>
                <a:srgbClr val="FFFFFF"/>
              </a:solidFill>
              <a:latin typeface="Constantia"/>
              <a:ea typeface="DejaVu Sans"/>
              <a:cs typeface="+mn-cs"/>
            </a:endParaRPr>
          </a:p>
          <a:p>
            <a:pPr eaLnBrk="1" hangingPunct="1"/>
            <a:r>
              <a:rPr kumimoji="0" lang="es-AR" sz="2600" b="0" i="0" u="none" strike="noStrike" kern="1200" cap="none" spc="0" normalizeH="0" baseline="0" noProof="1">
                <a:solidFill>
                  <a:srgbClr val="FFFF00"/>
                </a:solidFill>
                <a:latin typeface="Constantia"/>
                <a:ea typeface="DejaVu Sans"/>
                <a:cs typeface="+mn-cs"/>
              </a:rPr>
              <a:t>Content Providers/</a:t>
            </a:r>
            <a:r>
              <a:rPr lang="x-none" altLang="es-AR" sz="2600" kern="1200" noProof="1">
                <a:solidFill>
                  <a:srgbClr val="FFFF00"/>
                </a:solidFill>
                <a:latin typeface="Constantia"/>
                <a:ea typeface="DejaVu Sans"/>
              </a:rPr>
              <a:t>Content</a:t>
            </a:r>
            <a:r>
              <a:rPr lang="es-AR" altLang="es-AR" sz="2600" kern="1200" noProof="1">
                <a:solidFill>
                  <a:srgbClr val="FFFF00"/>
                </a:solidFill>
                <a:latin typeface="Constantia"/>
                <a:ea typeface="DejaVu Sans"/>
              </a:rPr>
              <a:t> </a:t>
            </a:r>
            <a:r>
              <a:rPr lang="x-none" altLang="es-AR" sz="2600" kern="1200" noProof="1">
                <a:solidFill>
                  <a:srgbClr val="FFFF00"/>
                </a:solidFill>
                <a:latin typeface="Constantia"/>
                <a:ea typeface="DejaVu Sans"/>
              </a:rPr>
              <a:t>Resolver</a:t>
            </a:r>
            <a:r>
              <a:rPr kumimoji="0" lang="x-none" altLang="es-AR" sz="2600" b="0" i="0" u="none" strike="noStrike" kern="1200" cap="none" spc="0" normalizeH="0" baseline="0" noProof="1">
                <a:solidFill>
                  <a:srgbClr val="FFFFFF"/>
                </a:solidFill>
                <a:latin typeface="Constantia"/>
                <a:ea typeface="DejaVu Sans"/>
                <a:cs typeface="+mn-cs"/>
              </a:rPr>
              <a:t>: permiten el intercambio de datos entre aplicaciones.</a:t>
            </a:r>
            <a:endParaRPr kumimoji="0" lang="es-AR" altLang="es-AR" sz="2600" b="0" i="0" u="none" strike="noStrike" kern="1200" cap="none" spc="0" normalizeH="0" baseline="0" noProof="1">
              <a:solidFill>
                <a:srgbClr val="FFFFFF"/>
              </a:solidFill>
              <a:latin typeface="Constantia"/>
              <a:ea typeface="DejaVu Sans"/>
              <a:cs typeface="+mn-cs"/>
            </a:endParaRPr>
          </a:p>
          <a:p>
            <a:pPr marL="0" indent="0" eaLnBrk="1" hangingPunct="1">
              <a:buNone/>
            </a:pPr>
            <a:endParaRPr kumimoji="0" lang="es-AR" altLang="es-AR" sz="2600" b="0" i="0" u="none" strike="noStrike" kern="1200" cap="none" spc="0" normalizeH="0" baseline="0" noProof="1">
              <a:solidFill>
                <a:srgbClr val="FFFFFF"/>
              </a:solidFill>
              <a:latin typeface="Constantia"/>
              <a:ea typeface="DejaVu Sans"/>
              <a:cs typeface="+mn-cs"/>
            </a:endParaRPr>
          </a:p>
          <a:p>
            <a:r>
              <a:rPr kumimoji="0" lang="es-AR" sz="2600" b="0" i="0" u="none" strike="noStrike" kern="1200" cap="none" spc="0" normalizeH="0" baseline="0" noProof="1">
                <a:solidFill>
                  <a:srgbClr val="FFFF00"/>
                </a:solidFill>
                <a:latin typeface="Constantia"/>
                <a:ea typeface="DejaVu Sans"/>
                <a:cs typeface="+mn-cs"/>
              </a:rPr>
              <a:t>Shared Preference</a:t>
            </a:r>
            <a:r>
              <a:rPr kumimoji="0" lang="x-none" altLang="es-AR" sz="2600" b="0" i="0" u="none" strike="noStrike" kern="1200" cap="none" spc="0" normalizeH="0" baseline="0" noProof="1">
                <a:solidFill>
                  <a:srgbClr val="FFFFFF"/>
                </a:solidFill>
                <a:latin typeface="Constantia"/>
                <a:ea typeface="DejaVu Sans"/>
                <a:cs typeface="+mn-cs"/>
              </a:rPr>
              <a:t>: </a:t>
            </a:r>
            <a:r>
              <a:rPr kumimoji="0" lang="es-AR" altLang="es-AR" sz="2600" b="0" i="0" u="none" strike="noStrike" kern="1200" cap="none" spc="0" normalizeH="0" baseline="0" noProof="1">
                <a:solidFill>
                  <a:srgbClr val="FFFFFF"/>
                </a:solidFill>
                <a:latin typeface="Constantia"/>
                <a:ea typeface="DejaVu Sans"/>
                <a:cs typeface="+mn-cs"/>
              </a:rPr>
              <a:t>permite la persistencia de datos.</a:t>
            </a:r>
            <a:endParaRPr kumimoji="0" lang="x-none" altLang="es-AR" sz="2600" b="0" i="0" u="none" strike="noStrike" kern="1200" cap="none" spc="0" normalizeH="0" baseline="0" noProof="1">
              <a:solidFill>
                <a:srgbClr val="FFFFFF"/>
              </a:solidFill>
              <a:latin typeface="Constantia"/>
              <a:ea typeface="DejaVu Sans"/>
              <a:cs typeface="+mn-cs"/>
            </a:endParaRPr>
          </a:p>
          <a:p>
            <a:pPr marL="0" indent="0" eaLnBrk="1" hangingPunct="1">
              <a:buNone/>
            </a:pPr>
            <a:endParaRPr kumimoji="0" lang="x-none" altLang="es-AR" sz="2600" b="0" i="0" u="none" strike="noStrike" kern="1200" cap="none" spc="0" normalizeH="0" baseline="0" noProof="1">
              <a:solidFill>
                <a:srgbClr val="FFFFFF"/>
              </a:solidFill>
              <a:latin typeface="Constantia"/>
              <a:ea typeface="DejaVu Sans"/>
              <a:cs typeface="+mn-cs"/>
            </a:endParaRPr>
          </a:p>
          <a:p>
            <a:pPr eaLnBrk="1" hangingPunct="1"/>
            <a:r>
              <a:rPr kumimoji="0" lang="es-AR" sz="2600" b="0" i="0" u="none" strike="noStrike" kern="1200" cap="none" spc="0" normalizeH="0" baseline="0" noProof="1">
                <a:solidFill>
                  <a:srgbClr val="FFFF00"/>
                </a:solidFill>
                <a:latin typeface="Constantia"/>
                <a:ea typeface="DejaVu Sans"/>
                <a:cs typeface="+mn-cs"/>
              </a:rPr>
              <a:t>Intents</a:t>
            </a:r>
            <a:r>
              <a:rPr kumimoji="0" lang="x-none" altLang="es-AR" sz="2600" b="0" i="0" u="none" strike="noStrike" kern="1200" cap="none" spc="0" normalizeH="0" baseline="0" noProof="1">
                <a:solidFill>
                  <a:srgbClr val="FFFF00"/>
                </a:solidFill>
                <a:latin typeface="Constantia"/>
                <a:ea typeface="DejaVu Sans"/>
                <a:cs typeface="+mn-cs"/>
              </a:rPr>
              <a:t>:</a:t>
            </a:r>
            <a:r>
              <a:rPr kumimoji="0" lang="x-none" altLang="es-AR" sz="2600" b="0" i="0" u="none" strike="noStrike" kern="1200" cap="none" spc="0" normalizeH="0" baseline="0" noProof="1">
                <a:solidFill>
                  <a:schemeClr val="accent6"/>
                </a:solidFill>
                <a:latin typeface="Constantia"/>
                <a:ea typeface="DejaVu Sans"/>
                <a:cs typeface="+mn-cs"/>
              </a:rPr>
              <a:t> </a:t>
            </a:r>
            <a:r>
              <a:rPr kumimoji="0" lang="x-none" altLang="es-AR" sz="2600" b="0" i="0" u="none" strike="noStrike" kern="1200" cap="none" spc="0" normalizeH="0" baseline="0" noProof="1">
                <a:solidFill>
                  <a:srgbClr val="FFFFFF"/>
                </a:solidFill>
                <a:latin typeface="Constantia"/>
                <a:ea typeface="DejaVu Sans"/>
                <a:cs typeface="+mn-cs"/>
              </a:rPr>
              <a:t>Mensajes entre Activities.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Rectangle 2"/>
          <p:cNvSpPr>
            <a:spLocks noGrp="1"/>
          </p:cNvSpPr>
          <p:nvPr>
            <p:ph type="title"/>
          </p:nvPr>
        </p:nvSpPr>
        <p:spPr>
          <a:xfrm>
            <a:off x="827700" y="-121715"/>
            <a:ext cx="7055380" cy="1400530"/>
          </a:xfrm>
        </p:spPr>
        <p:txBody>
          <a:bodyPr vert="horz" wrap="square" lIns="91440" tIns="45720" rIns="91440" bIns="45720" anchor="b"/>
          <a:lstStyle/>
          <a:p>
            <a:pPr algn="ctr" eaLnBrk="1" hangingPunct="1"/>
            <a:r>
              <a:rPr kumimoji="0" lang="x-none" altLang="es-AR" sz="4200" b="0" i="0" u="none" strike="noStrike" kern="1200" cap="none" spc="0" normalizeH="0" baseline="0" noProof="1">
                <a:solidFill>
                  <a:srgbClr val="DBDBDB"/>
                </a:solidFill>
                <a:latin typeface="Constantia"/>
                <a:ea typeface="DejaVu Sans"/>
                <a:cs typeface="+mn-cs"/>
              </a:rPr>
              <a:t>Activities</a:t>
            </a:r>
          </a:p>
        </p:txBody>
      </p:sp>
      <p:sp>
        <p:nvSpPr>
          <p:cNvPr id="7173" name="Rectangle 3"/>
          <p:cNvSpPr>
            <a:spLocks noGrp="1"/>
          </p:cNvSpPr>
          <p:nvPr>
            <p:ph idx="1"/>
          </p:nvPr>
        </p:nvSpPr>
        <p:spPr>
          <a:xfrm>
            <a:off x="1073883" y="1478495"/>
            <a:ext cx="6711654" cy="4195481"/>
          </a:xfrm>
        </p:spPr>
        <p:txBody>
          <a:bodyPr vert="horz" wrap="square" lIns="91440" tIns="45720" rIns="91440" bIns="45720" anchor="t">
            <a:normAutofit/>
          </a:bodyPr>
          <a:lstStyle/>
          <a:p>
            <a:pPr eaLnBrk="1" hangingPunct="1"/>
            <a:r>
              <a:rPr kumimoji="0" lang="x-none" altLang="es-AR" sz="2600" b="0" i="0" u="none" strike="noStrike" kern="1200" cap="none" spc="0" normalizeH="0" baseline="0" noProof="1">
                <a:solidFill>
                  <a:srgbClr val="FFFFFF"/>
                </a:solidFill>
                <a:latin typeface="Constantia"/>
                <a:ea typeface="DejaVu Sans"/>
                <a:cs typeface="+mn-cs"/>
              </a:rPr>
              <a:t>Es un componente básico de las mayoría de las aplicaciones</a:t>
            </a:r>
            <a:r>
              <a:rPr kumimoji="0" lang="x-none" altLang="en-US" sz="2600" b="0" i="0" u="none" strike="noStrike" kern="1200" cap="none" spc="0" normalizeH="0" baseline="0" noProof="1">
                <a:solidFill>
                  <a:srgbClr val="FFFFFF"/>
                </a:solidFill>
                <a:latin typeface="Constantia"/>
                <a:ea typeface="DejaVu Sans"/>
                <a:cs typeface="+mn-cs"/>
              </a:rPr>
              <a:t>.</a:t>
            </a:r>
            <a:endParaRPr lang="x-none" altLang="en-US" dirty="0"/>
          </a:p>
          <a:p>
            <a:pPr eaLnBrk="1" hangingPunct="1"/>
            <a:r>
              <a:rPr kumimoji="0" lang="x-none" altLang="es-AR" sz="2600" b="0" i="0" u="none" strike="noStrike" kern="1200" cap="none" spc="0" normalizeH="0" baseline="0" noProof="1">
                <a:solidFill>
                  <a:srgbClr val="FFFFFF"/>
                </a:solidFill>
                <a:latin typeface="Constantia"/>
                <a:ea typeface="DejaVu Sans"/>
                <a:cs typeface="+mn-cs"/>
              </a:rPr>
              <a:t>La mayoría de las aplicaciones tienen </a:t>
            </a:r>
            <a:r>
              <a:rPr kumimoji="0" lang="x-none" altLang="es-AR" sz="2600" b="0" i="0" u="none" strike="noStrike" kern="1200" cap="none" spc="0" normalizeH="0" baseline="0" noProof="1">
                <a:solidFill>
                  <a:srgbClr val="FFFF00"/>
                </a:solidFill>
                <a:latin typeface="Constantia"/>
                <a:ea typeface="DejaVu Sans"/>
                <a:cs typeface="+mn-cs"/>
              </a:rPr>
              <a:t>muchas activities </a:t>
            </a:r>
            <a:r>
              <a:rPr kumimoji="0" lang="x-none" altLang="es-AR" sz="2600" b="0" i="0" u="none" strike="noStrike" kern="1200" cap="none" spc="0" normalizeH="0" baseline="0" noProof="1">
                <a:solidFill>
                  <a:srgbClr val="FFFFFF"/>
                </a:solidFill>
                <a:latin typeface="Constantia"/>
                <a:ea typeface="DejaVu Sans"/>
                <a:cs typeface="+mn-cs"/>
              </a:rPr>
              <a:t>que se inician desde otras activities.</a:t>
            </a:r>
          </a:p>
          <a:p>
            <a:pPr eaLnBrk="1" hangingPunct="1"/>
            <a:r>
              <a:rPr kumimoji="0" lang="x-none" altLang="es-AR" sz="2600" b="0" i="0" u="none" strike="noStrike" kern="1200" cap="none" spc="0" normalizeH="0" baseline="0" noProof="1">
                <a:solidFill>
                  <a:srgbClr val="FFFFFF"/>
                </a:solidFill>
                <a:latin typeface="Constantia"/>
                <a:ea typeface="DejaVu Sans"/>
                <a:cs typeface="+mn-cs"/>
              </a:rPr>
              <a:t>Cada activity esta implementada como una subclase de la clase base "Activity".</a:t>
            </a:r>
            <a:endParaRPr kumimoji="0" lang="es-AR" altLang="es-AR" sz="2600" b="0" i="0" u="none" strike="noStrike" kern="1200" cap="none" spc="0" normalizeH="0" baseline="0" noProof="1">
              <a:solidFill>
                <a:srgbClr val="FFFFFF"/>
              </a:solidFill>
              <a:latin typeface="Constantia"/>
              <a:ea typeface="DejaVu Sans"/>
              <a:cs typeface="+mn-cs"/>
            </a:endParaRPr>
          </a:p>
        </p:txBody>
      </p:sp>
      <p:sp>
        <p:nvSpPr>
          <p:cNvPr id="2" name="Rectángulo 1"/>
          <p:cNvSpPr/>
          <p:nvPr/>
        </p:nvSpPr>
        <p:spPr>
          <a:xfrm>
            <a:off x="755748" y="5802929"/>
            <a:ext cx="7931051" cy="400110"/>
          </a:xfrm>
          <a:prstGeom prst="rect">
            <a:avLst/>
          </a:prstGeom>
        </p:spPr>
        <p:txBody>
          <a:bodyPr wrap="square">
            <a:spAutoFit/>
          </a:bodyPr>
          <a:lstStyle/>
          <a:p>
            <a:r>
              <a:rPr lang="es-AR" sz="2000" dirty="0">
                <a:hlinkClick r:id="rId3"/>
              </a:rPr>
              <a:t>https://developer.android.com/guide/components/activities/</a:t>
            </a:r>
            <a:endParaRPr lang="es-AR" sz="2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2"/>
          <p:cNvSpPr>
            <a:spLocks noGrp="1"/>
          </p:cNvSpPr>
          <p:nvPr>
            <p:ph type="title"/>
          </p:nvPr>
        </p:nvSpPr>
        <p:spPr>
          <a:xfrm>
            <a:off x="457835" y="508780"/>
            <a:ext cx="8228965" cy="677545"/>
          </a:xfrm>
        </p:spPr>
        <p:txBody>
          <a:bodyPr vert="horz" wrap="square" lIns="91440" tIns="45720" rIns="91440" bIns="45720" anchor="b"/>
          <a:lstStyle/>
          <a:p>
            <a:pPr marL="0" marR="0" algn="ctr" rtl="0" eaLnBrk="1" fontAlgn="auto" latinLnBrk="0" hangingPunct="1">
              <a:buNone/>
            </a:pPr>
            <a:r>
              <a:rPr kumimoji="0" lang="x-none" altLang="es-AR" sz="4200" b="0" i="0" u="none" strike="noStrike" kern="1200" cap="none" spc="0" normalizeH="0" baseline="0" noProof="1">
                <a:solidFill>
                  <a:srgbClr val="DBDBDB"/>
                </a:solidFill>
                <a:latin typeface="Constantia"/>
                <a:ea typeface="DejaVu Sans"/>
                <a:cs typeface="+mn-cs"/>
              </a:rPr>
              <a:t>Activities – </a:t>
            </a:r>
            <a:r>
              <a:rPr kumimoji="0" lang="es-AR" altLang="es-AR" sz="4200" b="0" i="0" u="none" strike="noStrike" kern="1200" cap="none" spc="0" normalizeH="0" baseline="0" noProof="1">
                <a:solidFill>
                  <a:srgbClr val="DBDBDB"/>
                </a:solidFill>
                <a:latin typeface="Constantia"/>
                <a:ea typeface="DejaVu Sans"/>
                <a:cs typeface="+mn-cs"/>
              </a:rPr>
              <a:t>Views</a:t>
            </a:r>
            <a:endParaRPr kumimoji="0" lang="x-none" altLang="es-AR" sz="4200" b="0" i="0" u="none" strike="noStrike" kern="1200" cap="none" spc="0" normalizeH="0" baseline="0" noProof="1">
              <a:solidFill>
                <a:srgbClr val="DBDBDB"/>
              </a:solidFill>
              <a:latin typeface="Constantia"/>
              <a:ea typeface="DejaVu Sans"/>
              <a:cs typeface="+mn-cs"/>
            </a:endParaRPr>
          </a:p>
        </p:txBody>
      </p:sp>
      <p:sp>
        <p:nvSpPr>
          <p:cNvPr id="8197" name="Rectangle 3"/>
          <p:cNvSpPr>
            <a:spLocks noGrp="1"/>
          </p:cNvSpPr>
          <p:nvPr>
            <p:ph idx="1"/>
          </p:nvPr>
        </p:nvSpPr>
        <p:spPr>
          <a:xfrm>
            <a:off x="457200" y="1278693"/>
            <a:ext cx="8228965" cy="4998720"/>
          </a:xfrm>
        </p:spPr>
        <p:txBody>
          <a:bodyPr vert="horz" wrap="square" lIns="91440" tIns="45720" rIns="91440" bIns="45720" anchor="t">
            <a:normAutofit fontScale="70000" lnSpcReduction="20000"/>
          </a:bodyPr>
          <a:lstStyle/>
          <a:p>
            <a:pPr eaLnBrk="1" hangingPunct="1">
              <a:lnSpc>
                <a:spcPct val="90000"/>
              </a:lnSpc>
            </a:pPr>
            <a:endParaRPr kumimoji="0" lang="es-MX" altLang="es-AR" sz="2600" b="0" i="0" u="none" strike="noStrike" kern="1200" cap="none" spc="0" normalizeH="0" baseline="0" noProof="1">
              <a:solidFill>
                <a:srgbClr val="FFFFFF"/>
              </a:solidFill>
              <a:latin typeface="Constantia"/>
              <a:ea typeface="DejaVu Sans"/>
              <a:cs typeface="+mn-cs"/>
            </a:endParaRPr>
          </a:p>
          <a:p>
            <a:pPr eaLnBrk="1" hangingPunct="1">
              <a:lnSpc>
                <a:spcPct val="90000"/>
              </a:lnSpc>
            </a:pPr>
            <a:r>
              <a:rPr kumimoji="0" lang="x-none" altLang="es-AR" sz="2600" b="0" i="0" u="none" strike="noStrike" kern="1200" cap="none" spc="0" normalizeH="0" baseline="0" noProof="1">
                <a:solidFill>
                  <a:srgbClr val="FFFFFF"/>
                </a:solidFill>
                <a:latin typeface="Constantia"/>
                <a:ea typeface="DejaVu Sans"/>
                <a:cs typeface="+mn-cs"/>
              </a:rPr>
              <a:t>Cada </a:t>
            </a:r>
            <a:r>
              <a:rPr lang="es-AR" altLang="es-AR" sz="2600" noProof="1">
                <a:solidFill>
                  <a:srgbClr val="FFFF00"/>
                </a:solidFill>
                <a:latin typeface="Constantia"/>
                <a:ea typeface="DejaVu Sans"/>
                <a:cs typeface="+mn-cs"/>
              </a:rPr>
              <a:t>A</a:t>
            </a:r>
            <a:r>
              <a:rPr kumimoji="0" lang="x-none" altLang="es-AR" sz="2600" b="0" i="0" u="none" strike="noStrike" kern="1200" cap="none" spc="0" normalizeH="0" baseline="0" noProof="1">
                <a:solidFill>
                  <a:srgbClr val="FFFF00"/>
                </a:solidFill>
                <a:latin typeface="Constantia"/>
                <a:ea typeface="DejaVu Sans"/>
                <a:cs typeface="+mn-cs"/>
              </a:rPr>
              <a:t>ctivity</a:t>
            </a:r>
            <a:r>
              <a:rPr kumimoji="0" lang="x-none" altLang="es-AR" sz="2600" b="0" i="0" u="none" strike="noStrike" kern="1200" cap="none" spc="0" normalizeH="0" baseline="0" noProof="1">
                <a:solidFill>
                  <a:srgbClr val="FFFFFF"/>
                </a:solidFill>
                <a:latin typeface="Constantia"/>
                <a:ea typeface="DejaVu Sans"/>
                <a:cs typeface="+mn-cs"/>
              </a:rPr>
              <a:t> </a:t>
            </a:r>
            <a:r>
              <a:rPr lang="es-AR" altLang="es-AR" sz="2600" noProof="1">
                <a:solidFill>
                  <a:srgbClr val="FFFFFF"/>
                </a:solidFill>
                <a:latin typeface="Constantia"/>
                <a:ea typeface="DejaVu Sans"/>
                <a:cs typeface="+mn-cs"/>
              </a:rPr>
              <a:t>se encuentra asociada a un </a:t>
            </a:r>
            <a:r>
              <a:rPr lang="es-AR" altLang="es-AR" sz="2600" noProof="1">
                <a:solidFill>
                  <a:srgbClr val="FFFF00"/>
                </a:solidFill>
                <a:latin typeface="Constantia"/>
                <a:cs typeface="+mn-cs"/>
              </a:rPr>
              <a:t>Layout</a:t>
            </a:r>
            <a:r>
              <a:rPr lang="es-AR" altLang="es-AR" sz="2600" noProof="1">
                <a:solidFill>
                  <a:srgbClr val="FFFFFF"/>
                </a:solidFill>
                <a:latin typeface="Constantia"/>
                <a:ea typeface="DejaVu Sans"/>
                <a:cs typeface="+mn-cs"/>
              </a:rPr>
              <a:t> el cual permite diagramar cada componente de interfaz o </a:t>
            </a:r>
            <a:r>
              <a:rPr lang="es-AR" altLang="es-AR" sz="2600" noProof="1">
                <a:solidFill>
                  <a:srgbClr val="FFFF00"/>
                </a:solidFill>
                <a:latin typeface="Constantia"/>
                <a:cs typeface="+mn-cs"/>
              </a:rPr>
              <a:t>Views</a:t>
            </a:r>
            <a:r>
              <a:rPr lang="es-AR" altLang="es-AR" sz="2600" noProof="1">
                <a:solidFill>
                  <a:srgbClr val="FFFFFF"/>
                </a:solidFill>
                <a:latin typeface="Constantia"/>
                <a:ea typeface="DejaVu Sans"/>
                <a:cs typeface="+mn-cs"/>
              </a:rPr>
              <a:t>.</a:t>
            </a:r>
          </a:p>
          <a:p>
            <a:pPr marL="0" indent="0" eaLnBrk="1" hangingPunct="1">
              <a:lnSpc>
                <a:spcPct val="90000"/>
              </a:lnSpc>
              <a:buNone/>
            </a:pPr>
            <a:endParaRPr lang="es-AR" altLang="es-AR" sz="2600" noProof="1">
              <a:solidFill>
                <a:srgbClr val="FFFFFF"/>
              </a:solidFill>
              <a:latin typeface="Constantia"/>
              <a:ea typeface="DejaVu Sans"/>
              <a:cs typeface="+mn-cs"/>
            </a:endParaRPr>
          </a:p>
          <a:p>
            <a:pPr eaLnBrk="1" hangingPunct="1">
              <a:lnSpc>
                <a:spcPct val="90000"/>
              </a:lnSpc>
            </a:pPr>
            <a:r>
              <a:rPr lang="es-AR" altLang="es-AR" sz="2600" noProof="1">
                <a:solidFill>
                  <a:srgbClr val="FFFF00"/>
                </a:solidFill>
                <a:latin typeface="Constantia"/>
                <a:cs typeface="+mn-cs"/>
              </a:rPr>
              <a:t>Layout</a:t>
            </a:r>
            <a:r>
              <a:rPr kumimoji="0" lang="es-AR" altLang="es-AR" sz="2600" b="0" i="0" u="none" strike="noStrike" kern="1200" cap="none" spc="0" normalizeH="0" baseline="0" noProof="1">
                <a:solidFill>
                  <a:srgbClr val="FFFFFF"/>
                </a:solidFill>
                <a:latin typeface="Constantia"/>
                <a:ea typeface="DejaVu Sans"/>
                <a:cs typeface="+mn-cs"/>
              </a:rPr>
              <a:t> desarrollado en XML.</a:t>
            </a:r>
            <a:endParaRPr kumimoji="0" lang="x-none" altLang="es-AR" sz="2600" b="0" i="0" u="none" strike="noStrike" kern="1200" cap="none" spc="0" normalizeH="0" baseline="0" noProof="1">
              <a:solidFill>
                <a:srgbClr val="FFFFFF"/>
              </a:solidFill>
              <a:latin typeface="Constantia"/>
              <a:ea typeface="DejaVu Sans"/>
              <a:cs typeface="+mn-cs"/>
            </a:endParaRPr>
          </a:p>
          <a:p>
            <a:pPr eaLnBrk="1" hangingPunct="1">
              <a:lnSpc>
                <a:spcPct val="90000"/>
              </a:lnSpc>
            </a:pPr>
            <a:endParaRPr kumimoji="0" lang="x-none" altLang="es-AR" sz="2600" b="0" i="0" u="none" strike="noStrike" kern="1200" cap="none" spc="0" normalizeH="0" baseline="0" noProof="1">
              <a:solidFill>
                <a:srgbClr val="FFFFFF"/>
              </a:solidFill>
              <a:latin typeface="Constantia"/>
              <a:ea typeface="DejaVu Sans"/>
              <a:cs typeface="+mn-cs"/>
            </a:endParaRPr>
          </a:p>
          <a:p>
            <a:pPr eaLnBrk="1" hangingPunct="1">
              <a:lnSpc>
                <a:spcPct val="90000"/>
              </a:lnSpc>
            </a:pPr>
            <a:endParaRPr kumimoji="0" lang="x-none" altLang="es-AR" sz="2600" b="0" i="0" u="none" strike="noStrike" kern="1200" cap="none" spc="0" normalizeH="0" baseline="0" noProof="1">
              <a:solidFill>
                <a:srgbClr val="FFFFFF"/>
              </a:solidFill>
              <a:latin typeface="Constantia"/>
              <a:ea typeface="DejaVu Sans"/>
              <a:cs typeface="+mn-cs"/>
            </a:endParaRPr>
          </a:p>
          <a:p>
            <a:pPr eaLnBrk="1" hangingPunct="1">
              <a:lnSpc>
                <a:spcPct val="90000"/>
              </a:lnSpc>
            </a:pPr>
            <a:r>
              <a:rPr kumimoji="0" lang="x-none" altLang="es-AR" sz="2600" b="0" i="0" u="none" strike="noStrike" kern="1200" cap="none" spc="0" normalizeH="0" baseline="0" noProof="1">
                <a:solidFill>
                  <a:srgbClr val="FFFFFF"/>
                </a:solidFill>
                <a:latin typeface="Constantia"/>
                <a:ea typeface="DejaVu Sans"/>
                <a:cs typeface="+mn-cs"/>
              </a:rPr>
              <a:t>El contenido de la ventana es una vista o un grupo </a:t>
            </a:r>
            <a:r>
              <a:rPr kumimoji="0" lang="es-AR" altLang="es-AR" sz="2600" b="0" i="0" u="none" strike="noStrike" kern="1200" cap="none" spc="0" normalizeH="0" noProof="1">
                <a:solidFill>
                  <a:srgbClr val="FFFFFF"/>
                </a:solidFill>
                <a:latin typeface="Constantia"/>
                <a:ea typeface="DejaVu Sans"/>
                <a:cs typeface="+mn-cs"/>
              </a:rPr>
              <a:t> </a:t>
            </a:r>
            <a:r>
              <a:rPr kumimoji="0" lang="x-none" altLang="es-AR" sz="2600" b="0" i="0" u="none" strike="noStrike" kern="1200" cap="none" spc="0" normalizeH="0" baseline="0" noProof="1">
                <a:solidFill>
                  <a:srgbClr val="FFFFFF"/>
                </a:solidFill>
                <a:latin typeface="Constantia"/>
                <a:ea typeface="DejaVu Sans"/>
                <a:cs typeface="+mn-cs"/>
              </a:rPr>
              <a:t>de vistas que derivan de "</a:t>
            </a:r>
            <a:r>
              <a:rPr lang="x-none" altLang="es-AR" sz="2600" noProof="1">
                <a:solidFill>
                  <a:srgbClr val="FFFF00"/>
                </a:solidFill>
                <a:latin typeface="Constantia"/>
                <a:cs typeface="+mn-cs"/>
              </a:rPr>
              <a:t>View o ViewGroup</a:t>
            </a:r>
            <a:r>
              <a:rPr kumimoji="0" lang="x-none" altLang="es-AR" sz="2600" b="0" i="0" u="none" strike="noStrike" kern="1200" cap="none" spc="0" normalizeH="0" baseline="0" noProof="1">
                <a:solidFill>
                  <a:srgbClr val="FFFFFF"/>
                </a:solidFill>
                <a:latin typeface="Constantia"/>
                <a:ea typeface="DejaVu Sans"/>
                <a:cs typeface="+mn-cs"/>
              </a:rPr>
              <a:t>".</a:t>
            </a:r>
          </a:p>
          <a:p>
            <a:pPr eaLnBrk="1" hangingPunct="1">
              <a:lnSpc>
                <a:spcPct val="90000"/>
              </a:lnSpc>
            </a:pPr>
            <a:endParaRPr kumimoji="0" lang="x-none" altLang="es-AR" sz="2600" b="0" i="0" u="none" strike="noStrike" kern="1200" cap="none" spc="0" normalizeH="0" baseline="0" noProof="1">
              <a:solidFill>
                <a:srgbClr val="FFFFFF"/>
              </a:solidFill>
              <a:latin typeface="Constantia"/>
              <a:ea typeface="DejaVu Sans"/>
              <a:cs typeface="+mn-cs"/>
            </a:endParaRPr>
          </a:p>
          <a:p>
            <a:pPr eaLnBrk="1" hangingPunct="1">
              <a:lnSpc>
                <a:spcPct val="90000"/>
              </a:lnSpc>
            </a:pPr>
            <a:endParaRPr kumimoji="0" lang="x-none" altLang="es-AR" sz="2600" b="0" i="0" u="none" strike="noStrike" kern="1200" cap="none" spc="0" normalizeH="0" baseline="0" noProof="1">
              <a:solidFill>
                <a:srgbClr val="FFFFFF"/>
              </a:solidFill>
              <a:latin typeface="Constantia"/>
              <a:ea typeface="DejaVu Sans"/>
              <a:cs typeface="+mn-cs"/>
            </a:endParaRPr>
          </a:p>
          <a:p>
            <a:pPr eaLnBrk="1" hangingPunct="1">
              <a:lnSpc>
                <a:spcPct val="90000"/>
              </a:lnSpc>
            </a:pPr>
            <a:r>
              <a:rPr kumimoji="0" lang="x-none" altLang="es-AR" sz="2600" b="0" i="0" u="none" strike="noStrike" kern="1200" cap="none" spc="0" normalizeH="0" baseline="0" noProof="1">
                <a:solidFill>
                  <a:srgbClr val="FFFFFF"/>
                </a:solidFill>
                <a:latin typeface="Constantia"/>
                <a:ea typeface="DejaVu Sans"/>
                <a:cs typeface="+mn-cs"/>
              </a:rPr>
              <a:t>Ejemplos de “</a:t>
            </a:r>
            <a:r>
              <a:rPr lang="es-AR" altLang="es-AR" sz="2600" noProof="1">
                <a:solidFill>
                  <a:srgbClr val="FFFF00"/>
                </a:solidFill>
                <a:latin typeface="Constantia"/>
                <a:ea typeface="DejaVu Sans"/>
                <a:cs typeface="+mn-cs"/>
              </a:rPr>
              <a:t>V</a:t>
            </a:r>
            <a:r>
              <a:rPr kumimoji="0" lang="x-none" altLang="es-AR" sz="2600" b="0" i="0" u="none" strike="noStrike" kern="1200" cap="none" spc="0" normalizeH="0" baseline="0" noProof="1">
                <a:solidFill>
                  <a:srgbClr val="FFFF00"/>
                </a:solidFill>
                <a:latin typeface="Constantia"/>
                <a:ea typeface="DejaVu Sans"/>
                <a:cs typeface="+mn-cs"/>
              </a:rPr>
              <a:t>iews</a:t>
            </a:r>
            <a:r>
              <a:rPr kumimoji="0" lang="x-none" altLang="es-AR" sz="2600" b="0" i="0" u="none" strike="noStrike" kern="1200" cap="none" spc="0" normalizeH="0" baseline="0" noProof="1">
                <a:solidFill>
                  <a:srgbClr val="FFFFFF"/>
                </a:solidFill>
                <a:latin typeface="Constantia"/>
                <a:ea typeface="DejaVu Sans"/>
                <a:cs typeface="+mn-cs"/>
              </a:rPr>
              <a:t>": buttons, text fields, scroll bars, menu items, check boxes, etc.</a:t>
            </a:r>
          </a:p>
          <a:p>
            <a:pPr eaLnBrk="1" hangingPunct="1">
              <a:lnSpc>
                <a:spcPct val="90000"/>
              </a:lnSpc>
            </a:pPr>
            <a:endParaRPr kumimoji="0" lang="x-none" altLang="es-AR" sz="2600" b="0" i="0" u="none" strike="noStrike" kern="1200" cap="none" spc="0" normalizeH="0" baseline="0" noProof="1">
              <a:solidFill>
                <a:srgbClr val="FFFFFF"/>
              </a:solidFill>
              <a:latin typeface="Constantia"/>
              <a:ea typeface="DejaVu Sans"/>
              <a:cs typeface="+mn-cs"/>
            </a:endParaRPr>
          </a:p>
          <a:p>
            <a:pPr eaLnBrk="1" hangingPunct="1">
              <a:lnSpc>
                <a:spcPct val="90000"/>
              </a:lnSpc>
            </a:pPr>
            <a:endParaRPr kumimoji="0" lang="x-none" altLang="es-AR" sz="2600" b="0" i="0" u="none" strike="noStrike" kern="1200" cap="none" spc="0" normalizeH="0" baseline="0" noProof="1">
              <a:solidFill>
                <a:srgbClr val="FFFFFF"/>
              </a:solidFill>
              <a:latin typeface="Constantia"/>
              <a:ea typeface="DejaVu Sans"/>
              <a:cs typeface="+mn-cs"/>
            </a:endParaRPr>
          </a:p>
          <a:p>
            <a:pPr eaLnBrk="1" hangingPunct="1">
              <a:lnSpc>
                <a:spcPct val="90000"/>
              </a:lnSpc>
            </a:pPr>
            <a:r>
              <a:rPr lang="x-none" altLang="es-AR" sz="2600" noProof="1">
                <a:solidFill>
                  <a:srgbClr val="FFFF00"/>
                </a:solidFill>
                <a:latin typeface="Constantia"/>
                <a:cs typeface="+mn-cs"/>
              </a:rPr>
              <a:t>View o ViewGroup </a:t>
            </a:r>
            <a:r>
              <a:rPr kumimoji="0" lang="x-none" altLang="es-AR" sz="2600" b="0" i="0" u="none" strike="noStrike" kern="1200" cap="none" spc="0" normalizeH="0" baseline="0" noProof="1">
                <a:solidFill>
                  <a:srgbClr val="FFFFFF"/>
                </a:solidFill>
                <a:latin typeface="Constantia"/>
                <a:ea typeface="DejaVu Sans"/>
                <a:cs typeface="+mn-cs"/>
              </a:rPr>
              <a:t>se hacen visibles mediante el método "</a:t>
            </a:r>
            <a:r>
              <a:rPr lang="x-none" altLang="es-AR" sz="2600" noProof="1">
                <a:solidFill>
                  <a:srgbClr val="FFFF00"/>
                </a:solidFill>
                <a:latin typeface="Constantia"/>
                <a:cs typeface="+mn-cs"/>
                <a:sym typeface="+mn-ea"/>
              </a:rPr>
              <a:t>Activity.setContentView()</a:t>
            </a:r>
            <a:r>
              <a:rPr lang="x-none" altLang="es-AR" sz="2600" noProof="1">
                <a:solidFill>
                  <a:srgbClr val="FFFFFF"/>
                </a:solidFill>
                <a:latin typeface="Constantia"/>
                <a:cs typeface="+mn-cs"/>
              </a:rPr>
              <a: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CustomShape 2"/>
          <p:cNvSpPr/>
          <p:nvPr/>
        </p:nvSpPr>
        <p:spPr>
          <a:xfrm>
            <a:off x="128016" y="152280"/>
            <a:ext cx="8227440" cy="1217160"/>
          </a:xfrm>
          <a:prstGeom prst="rect">
            <a:avLst/>
          </a:prstGeom>
          <a:noFill/>
          <a:ln>
            <a:noFill/>
          </a:ln>
        </p:spPr>
        <p:style>
          <a:lnRef idx="0">
            <a:srgbClr val="FFFFFF"/>
          </a:lnRef>
          <a:fillRef idx="0">
            <a:srgbClr val="FFFFFF"/>
          </a:fillRef>
          <a:effectRef idx="0">
            <a:srgbClr val="FFFFFF"/>
          </a:effectRef>
          <a:fontRef idx="minor"/>
        </p:style>
        <p:txBody>
          <a:bodyPr lIns="90000" tIns="45000" rIns="90000" bIns="45000" anchor="b"/>
          <a:lstStyle/>
          <a:p>
            <a:pPr algn="ctr">
              <a:lnSpc>
                <a:spcPct val="100000"/>
              </a:lnSpc>
            </a:pPr>
            <a:r>
              <a:rPr lang="es-AR" sz="4200" strike="noStrike" dirty="0">
                <a:solidFill>
                  <a:srgbClr val="DBDBDB"/>
                </a:solidFill>
                <a:latin typeface="Constantia"/>
                <a:ea typeface="DejaVu Sans"/>
              </a:rPr>
              <a:t>Ciclo de vida de una Activity</a:t>
            </a:r>
          </a:p>
        </p:txBody>
      </p:sp>
      <p:pic>
        <p:nvPicPr>
          <p:cNvPr id="99" name="Picture 2"/>
          <p:cNvPicPr/>
          <p:nvPr/>
        </p:nvPicPr>
        <p:blipFill>
          <a:blip r:embed="rId3"/>
          <a:stretch>
            <a:fillRect/>
          </a:stretch>
        </p:blipFill>
        <p:spPr>
          <a:xfrm>
            <a:off x="465978" y="1776230"/>
            <a:ext cx="8403480" cy="3744360"/>
          </a:xfrm>
          <a:prstGeom prst="rect">
            <a:avLst/>
          </a:prstGeom>
          <a:ln>
            <a:noFill/>
          </a:ln>
        </p:spPr>
      </p:pic>
    </p:spTree>
    <p:extLst>
      <p:ext uri="{BB962C8B-B14F-4D97-AF65-F5344CB8AC3E}">
        <p14:creationId xmlns:p14="http://schemas.microsoft.com/office/powerpoint/2010/main" val="1903097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99"/>
                                        </p:tgtEl>
                                        <p:attrNameLst>
                                          <p:attrName>style.visibility</p:attrName>
                                        </p:attrNameLst>
                                      </p:cBhvr>
                                      <p:to>
                                        <p:strVal val="visible"/>
                                      </p:to>
                                    </p:set>
                                    <p:animEffect transition="out" filter="box(in)">
                                      <p:cBhvr additive="repl">
                                        <p:cTn id="7" dur="5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CustomShape 2"/>
          <p:cNvSpPr/>
          <p:nvPr/>
        </p:nvSpPr>
        <p:spPr>
          <a:xfrm>
            <a:off x="128016" y="152281"/>
            <a:ext cx="8227440" cy="685920"/>
          </a:xfrm>
          <a:prstGeom prst="rect">
            <a:avLst/>
          </a:prstGeom>
          <a:noFill/>
          <a:ln>
            <a:noFill/>
          </a:ln>
        </p:spPr>
        <p:style>
          <a:lnRef idx="0">
            <a:srgbClr val="FFFFFF"/>
          </a:lnRef>
          <a:fillRef idx="0">
            <a:srgbClr val="FFFFFF"/>
          </a:fillRef>
          <a:effectRef idx="0">
            <a:srgbClr val="FFFFFF"/>
          </a:effectRef>
          <a:fontRef idx="minor"/>
        </p:style>
        <p:txBody>
          <a:bodyPr lIns="90000" tIns="45000" rIns="90000" bIns="45000" anchor="b"/>
          <a:lstStyle/>
          <a:p>
            <a:pPr algn="ctr">
              <a:lnSpc>
                <a:spcPct val="100000"/>
              </a:lnSpc>
            </a:pPr>
            <a:r>
              <a:rPr lang="es-AR" sz="4200" strike="noStrike" dirty="0">
                <a:solidFill>
                  <a:srgbClr val="DBDBDB"/>
                </a:solidFill>
                <a:latin typeface="Constantia"/>
                <a:ea typeface="DejaVu Sans"/>
              </a:rPr>
              <a:t>Ciclo de vida de una Activity</a:t>
            </a:r>
          </a:p>
        </p:txBody>
      </p:sp>
      <p:pic>
        <p:nvPicPr>
          <p:cNvPr id="3" name="Imagen 2">
            <a:extLst>
              <a:ext uri="{FF2B5EF4-FFF2-40B4-BE49-F238E27FC236}">
                <a16:creationId xmlns:a16="http://schemas.microsoft.com/office/drawing/2014/main" id="{3F0A765F-1B49-4190-BD03-12E8769351B9}"/>
              </a:ext>
            </a:extLst>
          </p:cNvPr>
          <p:cNvPicPr>
            <a:picLocks noChangeAspect="1"/>
          </p:cNvPicPr>
          <p:nvPr/>
        </p:nvPicPr>
        <p:blipFill>
          <a:blip r:embed="rId2"/>
          <a:stretch>
            <a:fillRect/>
          </a:stretch>
        </p:blipFill>
        <p:spPr>
          <a:xfrm>
            <a:off x="1943364" y="838201"/>
            <a:ext cx="5257272" cy="5667462"/>
          </a:xfrm>
          <a:prstGeom prst="rect">
            <a:avLst/>
          </a:prstGeom>
        </p:spPr>
      </p:pic>
    </p:spTree>
    <p:extLst>
      <p:ext uri="{BB962C8B-B14F-4D97-AF65-F5344CB8AC3E}">
        <p14:creationId xmlns:p14="http://schemas.microsoft.com/office/powerpoint/2010/main" val="29557916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Rectangle 2"/>
          <p:cNvSpPr>
            <a:spLocks noGrp="1"/>
          </p:cNvSpPr>
          <p:nvPr>
            <p:ph type="title"/>
          </p:nvPr>
        </p:nvSpPr>
        <p:spPr>
          <a:xfrm>
            <a:off x="457200" y="966030"/>
            <a:ext cx="8228965" cy="768985"/>
          </a:xfrm>
        </p:spPr>
        <p:txBody>
          <a:bodyPr vert="horz" wrap="square" lIns="91440" tIns="45720" rIns="91440" bIns="45720" anchor="b"/>
          <a:lstStyle/>
          <a:p>
            <a:pPr algn="ctr"/>
            <a:r>
              <a:rPr kumimoji="0" lang="x-none" altLang="es-AR" sz="4200" b="0" i="0" u="none" strike="noStrike" kern="1200" cap="none" spc="0" normalizeH="0" baseline="0" noProof="1">
                <a:solidFill>
                  <a:srgbClr val="DBDBDB"/>
                </a:solidFill>
                <a:latin typeface="Constantia"/>
                <a:ea typeface="DejaVu Sans"/>
                <a:cs typeface="+mn-cs"/>
              </a:rPr>
              <a:t>Broadcast Receivers</a:t>
            </a:r>
            <a:br>
              <a:rPr kumimoji="0" lang="es-AR" altLang="es-AR" sz="4200" b="0" i="0" u="none" strike="noStrike" kern="1200" cap="none" spc="0" normalizeH="0" baseline="0" noProof="1">
                <a:solidFill>
                  <a:srgbClr val="DBDBDB"/>
                </a:solidFill>
                <a:latin typeface="Constantia"/>
                <a:ea typeface="DejaVu Sans"/>
                <a:cs typeface="+mn-cs"/>
              </a:rPr>
            </a:br>
            <a:r>
              <a:rPr lang="x-none" altLang="es-AR" sz="4400" noProof="1">
                <a:solidFill>
                  <a:srgbClr val="FFFFFF"/>
                </a:solidFill>
                <a:latin typeface="Constantia"/>
                <a:ea typeface="DejaVu Sans"/>
              </a:rPr>
              <a:t>announcements</a:t>
            </a:r>
            <a:endParaRPr kumimoji="0" lang="x-none" altLang="es-AR" sz="4200" b="0" i="0" u="none" strike="noStrike" kern="1200" cap="none" spc="0" normalizeH="0" baseline="0" noProof="1">
              <a:solidFill>
                <a:srgbClr val="DBDBDB"/>
              </a:solidFill>
              <a:latin typeface="Constantia"/>
              <a:ea typeface="DejaVu Sans"/>
              <a:cs typeface="+mn-cs"/>
            </a:endParaRPr>
          </a:p>
        </p:txBody>
      </p:sp>
      <p:sp>
        <p:nvSpPr>
          <p:cNvPr id="10245" name="Rectangle 3"/>
          <p:cNvSpPr>
            <a:spLocks noGrp="1"/>
          </p:cNvSpPr>
          <p:nvPr>
            <p:ph idx="1"/>
          </p:nvPr>
        </p:nvSpPr>
        <p:spPr>
          <a:xfrm>
            <a:off x="457200" y="2180101"/>
            <a:ext cx="8228965" cy="4701345"/>
          </a:xfrm>
        </p:spPr>
        <p:txBody>
          <a:bodyPr vert="horz" wrap="square" lIns="91440" tIns="45720" rIns="91440" bIns="45720" anchor="t">
            <a:normAutofit/>
          </a:bodyPr>
          <a:lstStyle/>
          <a:p>
            <a:pPr eaLnBrk="1" hangingPunct="1"/>
            <a:r>
              <a:rPr kumimoji="0" lang="x-none" altLang="es-AR" sz="2600" b="0" i="0" u="none" strike="noStrike" kern="1200" cap="none" spc="0" normalizeH="0" baseline="0" noProof="1">
                <a:solidFill>
                  <a:srgbClr val="FFFFFF"/>
                </a:solidFill>
                <a:latin typeface="Constantia"/>
                <a:ea typeface="DejaVu Sans"/>
                <a:cs typeface="+mn-cs"/>
              </a:rPr>
              <a:t>Reciben y reacionan a “</a:t>
            </a:r>
            <a:r>
              <a:rPr kumimoji="0" lang="es-AR" altLang="es-AR" sz="2600" b="0" i="0" u="none" strike="noStrike" kern="1200" cap="none" spc="0" normalizeH="0" baseline="0" noProof="1">
                <a:solidFill>
                  <a:srgbClr val="FFFFFF"/>
                </a:solidFill>
                <a:latin typeface="Constantia"/>
                <a:ea typeface="DejaVu Sans"/>
                <a:cs typeface="+mn-cs"/>
              </a:rPr>
              <a:t>B</a:t>
            </a:r>
            <a:r>
              <a:rPr kumimoji="0" lang="x-none" altLang="es-AR" sz="2600" b="0" i="0" u="none" strike="noStrike" kern="1200" cap="none" spc="0" normalizeH="0" baseline="0" noProof="1">
                <a:solidFill>
                  <a:srgbClr val="FFFFFF"/>
                </a:solidFill>
                <a:latin typeface="Constantia"/>
                <a:ea typeface="DejaVu Sans"/>
                <a:cs typeface="+mn-cs"/>
              </a:rPr>
              <a:t>roadcast</a:t>
            </a:r>
            <a:r>
              <a:rPr kumimoji="0" lang="es-AR" altLang="es-AR" sz="2600" b="0" i="0" u="none" strike="noStrike" kern="1200" cap="none" spc="0" normalizeH="0" baseline="0" noProof="1">
                <a:solidFill>
                  <a:srgbClr val="FFFFFF"/>
                </a:solidFill>
                <a:latin typeface="Constantia"/>
                <a:ea typeface="DejaVu Sans"/>
                <a:cs typeface="+mn-cs"/>
              </a:rPr>
              <a:t>A</a:t>
            </a:r>
            <a:r>
              <a:rPr kumimoji="0" lang="x-none" altLang="es-AR" sz="2600" b="0" i="0" u="none" strike="noStrike" kern="1200" cap="none" spc="0" normalizeH="0" baseline="0" noProof="1">
                <a:solidFill>
                  <a:srgbClr val="FFFFFF"/>
                </a:solidFill>
                <a:latin typeface="Constantia"/>
                <a:ea typeface="DejaVu Sans"/>
                <a:cs typeface="+mn-cs"/>
              </a:rPr>
              <a:t>nnouncements".</a:t>
            </a:r>
          </a:p>
          <a:p>
            <a:pPr eaLnBrk="1" hangingPunct="1"/>
            <a:endParaRPr kumimoji="0" lang="x-none" altLang="es-AR" sz="900" b="0" i="0" u="none" strike="noStrike" kern="1200" cap="none" spc="0" normalizeH="0" baseline="0" noProof="1">
              <a:solidFill>
                <a:srgbClr val="FFFFFF"/>
              </a:solidFill>
              <a:latin typeface="Constantia"/>
              <a:ea typeface="DejaVu Sans"/>
              <a:cs typeface="+mn-cs"/>
            </a:endParaRPr>
          </a:p>
          <a:p>
            <a:pPr eaLnBrk="1" hangingPunct="1"/>
            <a:r>
              <a:rPr kumimoji="0" lang="x-none" altLang="es-AR" sz="2600" b="0" i="0" u="none" strike="noStrike" kern="1200" cap="none" spc="0" normalizeH="0" baseline="0" noProof="1">
                <a:solidFill>
                  <a:srgbClr val="FFFFFF"/>
                </a:solidFill>
                <a:latin typeface="Constantia"/>
                <a:ea typeface="DejaVu Sans"/>
                <a:cs typeface="+mn-cs"/>
              </a:rPr>
              <a:t>Extienden la clase base "BroadcastReceiver".</a:t>
            </a:r>
          </a:p>
          <a:p>
            <a:pPr eaLnBrk="1" hangingPunct="1"/>
            <a:endParaRPr kumimoji="0" lang="es-AR" altLang="es-AR" sz="1200" b="0" i="0" u="none" strike="noStrike" kern="1200" cap="none" spc="0" normalizeH="0" baseline="0" noProof="1">
              <a:solidFill>
                <a:srgbClr val="FFFFFF"/>
              </a:solidFill>
              <a:latin typeface="Constantia"/>
              <a:ea typeface="DejaVu Sans"/>
              <a:cs typeface="+mn-cs"/>
            </a:endParaRPr>
          </a:p>
          <a:p>
            <a:pPr marL="342900" lvl="1" indent="-342900"/>
            <a:r>
              <a:rPr lang="x-none" altLang="es-AR" sz="2600" noProof="1">
                <a:solidFill>
                  <a:srgbClr val="FFFFFF"/>
                </a:solidFill>
                <a:latin typeface="Constantia"/>
                <a:ea typeface="DejaVu Sans"/>
              </a:rPr>
              <a:t>Otras aplicaciones pueden iniciar broadcasts</a:t>
            </a:r>
          </a:p>
          <a:p>
            <a:pPr eaLnBrk="1" hangingPunct="1"/>
            <a:endParaRPr kumimoji="0" lang="x-none" altLang="es-AR" sz="2600" b="0" i="0" u="none" strike="noStrike" kern="1200" cap="none" spc="0" normalizeH="0" baseline="0" noProof="1">
              <a:solidFill>
                <a:srgbClr val="FFFFFF"/>
              </a:solidFill>
              <a:latin typeface="Constantia"/>
              <a:ea typeface="DejaVu Sans"/>
              <a:cs typeface="+mn-cs"/>
            </a:endParaRPr>
          </a:p>
          <a:p>
            <a:pPr marL="0" indent="0" eaLnBrk="1" hangingPunct="1">
              <a:buNone/>
            </a:pPr>
            <a:r>
              <a:rPr kumimoji="0" lang="es-AR" altLang="es-AR" sz="2600" b="0" i="0" u="none" strike="noStrike" kern="1200" cap="none" spc="0" normalizeH="0" baseline="0" noProof="1">
                <a:solidFill>
                  <a:srgbClr val="FFFFFF"/>
                </a:solidFill>
                <a:latin typeface="Constantia"/>
                <a:ea typeface="DejaVu Sans"/>
                <a:cs typeface="+mn-cs"/>
              </a:rPr>
              <a:t> </a:t>
            </a:r>
            <a:r>
              <a:rPr kumimoji="0" lang="x-none" altLang="es-AR" sz="2600" b="0" i="0" u="none" strike="noStrike" kern="1200" cap="none" spc="0" normalizeH="0" baseline="0" noProof="1">
                <a:solidFill>
                  <a:srgbClr val="FFFFFF"/>
                </a:solidFill>
                <a:latin typeface="Constantia"/>
                <a:ea typeface="DejaVu Sans"/>
                <a:cs typeface="+mn-cs"/>
              </a:rPr>
              <a:t>Ejemplos:</a:t>
            </a:r>
          </a:p>
          <a:p>
            <a:pPr lvl="1" eaLnBrk="1" hangingPunct="1"/>
            <a:r>
              <a:rPr kumimoji="0" lang="x-none" altLang="es-AR" sz="2600" b="0" i="0" u="none" strike="noStrike" kern="1200" cap="none" spc="0" normalizeH="0" baseline="0" noProof="1">
                <a:solidFill>
                  <a:srgbClr val="FFFFFF"/>
                </a:solidFill>
                <a:latin typeface="Constantia"/>
                <a:ea typeface="DejaVu Sans"/>
                <a:cs typeface="+mn-cs"/>
              </a:rPr>
              <a:t>batteria baja, cable de carga conectado, shutdown, cambio de timezone, etc.</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57D0C0CA-1D66-44F5-8B80-098D0B18D175}"/>
              </a:ext>
            </a:extLst>
          </p:cNvPr>
          <p:cNvSpPr>
            <a:spLocks noGrp="1"/>
          </p:cNvSpPr>
          <p:nvPr>
            <p:ph type="title"/>
          </p:nvPr>
        </p:nvSpPr>
        <p:spPr>
          <a:xfrm>
            <a:off x="562289" y="338772"/>
            <a:ext cx="8228965" cy="768985"/>
          </a:xfrm>
        </p:spPr>
        <p:txBody>
          <a:bodyPr vert="horz" wrap="square" lIns="91440" tIns="45720" rIns="91440" bIns="45720" anchor="b"/>
          <a:lstStyle/>
          <a:p>
            <a:pPr algn="ctr"/>
            <a:br>
              <a:rPr kumimoji="0" lang="es-AR" altLang="es-AR" sz="4200" b="0" i="0" u="none" strike="noStrike" kern="1200" cap="none" spc="0" normalizeH="0" baseline="0" noProof="1">
                <a:solidFill>
                  <a:srgbClr val="DBDBDB"/>
                </a:solidFill>
                <a:latin typeface="Constantia"/>
                <a:ea typeface="DejaVu Sans"/>
                <a:cs typeface="+mn-cs"/>
              </a:rPr>
            </a:br>
            <a:r>
              <a:rPr kumimoji="0" lang="es-AR" altLang="es-AR" sz="4200" b="0" i="0" u="none" strike="noStrike" kern="1200" cap="none" spc="0" normalizeH="0" baseline="0" noProof="1">
                <a:solidFill>
                  <a:srgbClr val="DBDBDB"/>
                </a:solidFill>
                <a:latin typeface="Constantia"/>
                <a:ea typeface="DejaVu Sans"/>
                <a:cs typeface="+mn-cs"/>
              </a:rPr>
              <a:t>Declaración en Manifest</a:t>
            </a:r>
            <a:endParaRPr kumimoji="0" lang="x-none" altLang="es-AR" sz="4200" b="0" i="0" u="none" strike="noStrike" kern="1200" cap="none" spc="0" normalizeH="0" baseline="0" noProof="1">
              <a:solidFill>
                <a:srgbClr val="DBDBDB"/>
              </a:solidFill>
              <a:latin typeface="Constantia"/>
              <a:ea typeface="DejaVu Sans"/>
              <a:cs typeface="+mn-cs"/>
            </a:endParaRPr>
          </a:p>
        </p:txBody>
      </p:sp>
      <p:sp>
        <p:nvSpPr>
          <p:cNvPr id="9" name="CuadroTexto 8">
            <a:extLst>
              <a:ext uri="{FF2B5EF4-FFF2-40B4-BE49-F238E27FC236}">
                <a16:creationId xmlns:a16="http://schemas.microsoft.com/office/drawing/2014/main" id="{EF5834BF-5A92-4FCC-9F4E-096C21476BE6}"/>
              </a:ext>
            </a:extLst>
          </p:cNvPr>
          <p:cNvSpPr txBox="1"/>
          <p:nvPr/>
        </p:nvSpPr>
        <p:spPr>
          <a:xfrm>
            <a:off x="1115249" y="1467177"/>
            <a:ext cx="2351315" cy="523220"/>
          </a:xfrm>
          <a:prstGeom prst="rect">
            <a:avLst/>
          </a:prstGeom>
          <a:noFill/>
        </p:spPr>
        <p:txBody>
          <a:bodyPr wrap="square" rtlCol="0">
            <a:spAutoFit/>
          </a:bodyPr>
          <a:lstStyle/>
          <a:p>
            <a:pPr algn="ctr"/>
            <a:r>
              <a:rPr lang="es-AR" sz="2800" dirty="0" err="1">
                <a:solidFill>
                  <a:srgbClr val="DBDBDB"/>
                </a:solidFill>
                <a:latin typeface="Constantia"/>
              </a:rPr>
              <a:t>Manifest</a:t>
            </a:r>
            <a:endParaRPr lang="es-AR" sz="2800" dirty="0">
              <a:solidFill>
                <a:srgbClr val="DBDBDB"/>
              </a:solidFill>
              <a:latin typeface="Constantia"/>
            </a:endParaRPr>
          </a:p>
        </p:txBody>
      </p:sp>
      <p:sp>
        <p:nvSpPr>
          <p:cNvPr id="10" name="CuadroTexto 9">
            <a:extLst>
              <a:ext uri="{FF2B5EF4-FFF2-40B4-BE49-F238E27FC236}">
                <a16:creationId xmlns:a16="http://schemas.microsoft.com/office/drawing/2014/main" id="{DEEDF86E-30C8-4769-AA0C-230B65E35A8C}"/>
              </a:ext>
            </a:extLst>
          </p:cNvPr>
          <p:cNvSpPr txBox="1"/>
          <p:nvPr/>
        </p:nvSpPr>
        <p:spPr>
          <a:xfrm>
            <a:off x="4361960" y="1467177"/>
            <a:ext cx="4603228" cy="523220"/>
          </a:xfrm>
          <a:prstGeom prst="rect">
            <a:avLst/>
          </a:prstGeom>
          <a:noFill/>
        </p:spPr>
        <p:txBody>
          <a:bodyPr wrap="square" rtlCol="0">
            <a:spAutoFit/>
          </a:bodyPr>
          <a:lstStyle/>
          <a:p>
            <a:pPr algn="ctr"/>
            <a:r>
              <a:rPr lang="es-AR" sz="2800" dirty="0" err="1">
                <a:solidFill>
                  <a:srgbClr val="DBDBDB"/>
                </a:solidFill>
                <a:latin typeface="Constantia"/>
              </a:rPr>
              <a:t>BroadcastReceiver</a:t>
            </a:r>
            <a:endParaRPr lang="es-AR" sz="2800" dirty="0">
              <a:solidFill>
                <a:srgbClr val="DBDBDB"/>
              </a:solidFill>
              <a:latin typeface="Constantia"/>
            </a:endParaRPr>
          </a:p>
        </p:txBody>
      </p:sp>
      <p:pic>
        <p:nvPicPr>
          <p:cNvPr id="3" name="Imagen 2">
            <a:extLst>
              <a:ext uri="{FF2B5EF4-FFF2-40B4-BE49-F238E27FC236}">
                <a16:creationId xmlns:a16="http://schemas.microsoft.com/office/drawing/2014/main" id="{3458C9EC-19C5-4A89-A265-273D38A6B7C0}"/>
              </a:ext>
            </a:extLst>
          </p:cNvPr>
          <p:cNvPicPr>
            <a:picLocks noChangeAspect="1"/>
          </p:cNvPicPr>
          <p:nvPr/>
        </p:nvPicPr>
        <p:blipFill>
          <a:blip r:embed="rId2"/>
          <a:stretch>
            <a:fillRect/>
          </a:stretch>
        </p:blipFill>
        <p:spPr>
          <a:xfrm>
            <a:off x="352739" y="2229504"/>
            <a:ext cx="3876337" cy="4105275"/>
          </a:xfrm>
          <a:prstGeom prst="rect">
            <a:avLst/>
          </a:prstGeom>
        </p:spPr>
      </p:pic>
      <p:pic>
        <p:nvPicPr>
          <p:cNvPr id="7" name="Imagen 6">
            <a:extLst>
              <a:ext uri="{FF2B5EF4-FFF2-40B4-BE49-F238E27FC236}">
                <a16:creationId xmlns:a16="http://schemas.microsoft.com/office/drawing/2014/main" id="{6FE6DCB9-3FF8-4BB1-9394-310318006FE1}"/>
              </a:ext>
            </a:extLst>
          </p:cNvPr>
          <p:cNvPicPr>
            <a:picLocks noChangeAspect="1"/>
          </p:cNvPicPr>
          <p:nvPr/>
        </p:nvPicPr>
        <p:blipFill>
          <a:blip r:embed="rId3"/>
          <a:stretch>
            <a:fillRect/>
          </a:stretch>
        </p:blipFill>
        <p:spPr>
          <a:xfrm>
            <a:off x="4466980" y="2229504"/>
            <a:ext cx="4393188" cy="2779245"/>
          </a:xfrm>
          <a:prstGeom prst="rect">
            <a:avLst/>
          </a:prstGeom>
        </p:spPr>
      </p:pic>
    </p:spTree>
    <p:extLst>
      <p:ext uri="{BB962C8B-B14F-4D97-AF65-F5344CB8AC3E}">
        <p14:creationId xmlns:p14="http://schemas.microsoft.com/office/powerpoint/2010/main" val="8583805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57D0C0CA-1D66-44F5-8B80-098D0B18D175}"/>
              </a:ext>
            </a:extLst>
          </p:cNvPr>
          <p:cNvSpPr>
            <a:spLocks noGrp="1"/>
          </p:cNvSpPr>
          <p:nvPr>
            <p:ph type="title"/>
          </p:nvPr>
        </p:nvSpPr>
        <p:spPr>
          <a:xfrm>
            <a:off x="457514" y="696108"/>
            <a:ext cx="8228965" cy="768985"/>
          </a:xfrm>
        </p:spPr>
        <p:txBody>
          <a:bodyPr vert="horz" wrap="square" lIns="91440" tIns="45720" rIns="91440" bIns="45720" anchor="b"/>
          <a:lstStyle/>
          <a:p>
            <a:pPr algn="ctr"/>
            <a:br>
              <a:rPr kumimoji="0" lang="es-AR" altLang="es-AR" sz="4200" b="0" i="0" u="none" strike="noStrike" kern="1200" cap="none" spc="0" normalizeH="0" baseline="0" noProof="1">
                <a:solidFill>
                  <a:srgbClr val="DBDBDB"/>
                </a:solidFill>
                <a:latin typeface="Constantia"/>
                <a:ea typeface="DejaVu Sans"/>
                <a:cs typeface="+mn-cs"/>
              </a:rPr>
            </a:br>
            <a:r>
              <a:rPr kumimoji="0" lang="es-AR" altLang="es-AR" sz="4200" b="0" i="0" u="none" strike="noStrike" kern="1200" cap="none" spc="0" normalizeH="0" baseline="0" noProof="1">
                <a:solidFill>
                  <a:srgbClr val="DBDBDB"/>
                </a:solidFill>
                <a:latin typeface="Constantia"/>
                <a:ea typeface="DejaVu Sans"/>
                <a:cs typeface="+mn-cs"/>
              </a:rPr>
              <a:t>Declaración en Contexto</a:t>
            </a:r>
            <a:endParaRPr kumimoji="0" lang="x-none" altLang="es-AR" sz="4200" b="0" i="0" u="none" strike="noStrike" kern="1200" cap="none" spc="0" normalizeH="0" baseline="0" noProof="1">
              <a:solidFill>
                <a:srgbClr val="DBDBDB"/>
              </a:solidFill>
              <a:latin typeface="Constantia"/>
              <a:ea typeface="DejaVu Sans"/>
              <a:cs typeface="+mn-cs"/>
            </a:endParaRPr>
          </a:p>
        </p:txBody>
      </p:sp>
      <p:sp>
        <p:nvSpPr>
          <p:cNvPr id="9" name="CuadroTexto 8">
            <a:extLst>
              <a:ext uri="{FF2B5EF4-FFF2-40B4-BE49-F238E27FC236}">
                <a16:creationId xmlns:a16="http://schemas.microsoft.com/office/drawing/2014/main" id="{EF5834BF-5A92-4FCC-9F4E-096C21476BE6}"/>
              </a:ext>
            </a:extLst>
          </p:cNvPr>
          <p:cNvSpPr txBox="1"/>
          <p:nvPr/>
        </p:nvSpPr>
        <p:spPr>
          <a:xfrm>
            <a:off x="1204324" y="1560932"/>
            <a:ext cx="2351315" cy="523220"/>
          </a:xfrm>
          <a:prstGeom prst="rect">
            <a:avLst/>
          </a:prstGeom>
          <a:noFill/>
        </p:spPr>
        <p:txBody>
          <a:bodyPr wrap="square" rtlCol="0">
            <a:spAutoFit/>
          </a:bodyPr>
          <a:lstStyle/>
          <a:p>
            <a:pPr algn="ctr"/>
            <a:r>
              <a:rPr lang="es-AR" sz="2800" dirty="0">
                <a:solidFill>
                  <a:srgbClr val="DBDBDB"/>
                </a:solidFill>
                <a:latin typeface="Constantia"/>
              </a:rPr>
              <a:t>Activity</a:t>
            </a:r>
          </a:p>
        </p:txBody>
      </p:sp>
      <p:sp>
        <p:nvSpPr>
          <p:cNvPr id="10" name="CuadroTexto 9">
            <a:extLst>
              <a:ext uri="{FF2B5EF4-FFF2-40B4-BE49-F238E27FC236}">
                <a16:creationId xmlns:a16="http://schemas.microsoft.com/office/drawing/2014/main" id="{DEEDF86E-30C8-4769-AA0C-230B65E35A8C}"/>
              </a:ext>
            </a:extLst>
          </p:cNvPr>
          <p:cNvSpPr txBox="1"/>
          <p:nvPr/>
        </p:nvSpPr>
        <p:spPr>
          <a:xfrm>
            <a:off x="5754302" y="1595001"/>
            <a:ext cx="2279131" cy="523220"/>
          </a:xfrm>
          <a:prstGeom prst="rect">
            <a:avLst/>
          </a:prstGeom>
          <a:noFill/>
        </p:spPr>
        <p:txBody>
          <a:bodyPr wrap="square" rtlCol="0">
            <a:spAutoFit/>
          </a:bodyPr>
          <a:lstStyle/>
          <a:p>
            <a:pPr algn="ctr"/>
            <a:r>
              <a:rPr lang="es-AR" sz="2800" dirty="0" err="1">
                <a:solidFill>
                  <a:srgbClr val="DBDBDB"/>
                </a:solidFill>
                <a:latin typeface="Constantia"/>
              </a:rPr>
              <a:t>Service</a:t>
            </a:r>
            <a:endParaRPr lang="es-AR" sz="2800" dirty="0">
              <a:solidFill>
                <a:srgbClr val="DBDBDB"/>
              </a:solidFill>
              <a:latin typeface="Constantia"/>
            </a:endParaRPr>
          </a:p>
        </p:txBody>
      </p:sp>
      <p:pic>
        <p:nvPicPr>
          <p:cNvPr id="4" name="Imagen 3">
            <a:extLst>
              <a:ext uri="{FF2B5EF4-FFF2-40B4-BE49-F238E27FC236}">
                <a16:creationId xmlns:a16="http://schemas.microsoft.com/office/drawing/2014/main" id="{A2454EF4-4075-48D8-84FC-C15117CA8C01}"/>
              </a:ext>
            </a:extLst>
          </p:cNvPr>
          <p:cNvPicPr>
            <a:picLocks noChangeAspect="1"/>
          </p:cNvPicPr>
          <p:nvPr/>
        </p:nvPicPr>
        <p:blipFill>
          <a:blip r:embed="rId2"/>
          <a:stretch>
            <a:fillRect/>
          </a:stretch>
        </p:blipFill>
        <p:spPr>
          <a:xfrm>
            <a:off x="4831705" y="2152290"/>
            <a:ext cx="4124326" cy="4009602"/>
          </a:xfrm>
          <a:prstGeom prst="rect">
            <a:avLst/>
          </a:prstGeom>
        </p:spPr>
      </p:pic>
      <p:pic>
        <p:nvPicPr>
          <p:cNvPr id="8" name="Imagen 7">
            <a:extLst>
              <a:ext uri="{FF2B5EF4-FFF2-40B4-BE49-F238E27FC236}">
                <a16:creationId xmlns:a16="http://schemas.microsoft.com/office/drawing/2014/main" id="{4351EB7D-2172-40AB-B25C-6F2807DB406F}"/>
              </a:ext>
            </a:extLst>
          </p:cNvPr>
          <p:cNvPicPr>
            <a:picLocks noChangeAspect="1"/>
          </p:cNvPicPr>
          <p:nvPr/>
        </p:nvPicPr>
        <p:blipFill>
          <a:blip r:embed="rId3"/>
          <a:stretch>
            <a:fillRect/>
          </a:stretch>
        </p:blipFill>
        <p:spPr>
          <a:xfrm>
            <a:off x="187969" y="2164869"/>
            <a:ext cx="4384027" cy="3997023"/>
          </a:xfrm>
          <a:prstGeom prst="rect">
            <a:avLst/>
          </a:prstGeom>
        </p:spPr>
      </p:pic>
    </p:spTree>
    <p:extLst>
      <p:ext uri="{BB962C8B-B14F-4D97-AF65-F5344CB8AC3E}">
        <p14:creationId xmlns:p14="http://schemas.microsoft.com/office/powerpoint/2010/main" val="21910571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Rectangle 2"/>
          <p:cNvSpPr>
            <a:spLocks noGrp="1"/>
          </p:cNvSpPr>
          <p:nvPr>
            <p:ph type="title"/>
          </p:nvPr>
        </p:nvSpPr>
        <p:spPr>
          <a:xfrm>
            <a:off x="848125" y="-133436"/>
            <a:ext cx="7055380" cy="1000944"/>
          </a:xfrm>
        </p:spPr>
        <p:txBody>
          <a:bodyPr vert="horz" wrap="square" lIns="91440" tIns="45720" rIns="91440" bIns="45720" anchor="b"/>
          <a:lstStyle/>
          <a:p>
            <a:pPr algn="ctr" eaLnBrk="1" hangingPunct="1"/>
            <a:r>
              <a:rPr kumimoji="0" lang="x-none" altLang="es-AR" sz="4200" b="0" i="0" u="none" strike="noStrike" kern="1200" cap="none" spc="0" normalizeH="0" baseline="0" noProof="1">
                <a:solidFill>
                  <a:srgbClr val="DBDBDB"/>
                </a:solidFill>
                <a:latin typeface="Constantia"/>
                <a:ea typeface="DejaVu Sans"/>
                <a:cs typeface="+mn-cs"/>
              </a:rPr>
              <a:t>Content Providers</a:t>
            </a:r>
          </a:p>
        </p:txBody>
      </p:sp>
      <p:sp>
        <p:nvSpPr>
          <p:cNvPr id="11269" name="Rectangle 3"/>
          <p:cNvSpPr>
            <a:spLocks noGrp="1"/>
          </p:cNvSpPr>
          <p:nvPr>
            <p:ph idx="1"/>
          </p:nvPr>
        </p:nvSpPr>
        <p:spPr>
          <a:xfrm>
            <a:off x="457835" y="1370184"/>
            <a:ext cx="8228965" cy="5204460"/>
          </a:xfrm>
        </p:spPr>
        <p:txBody>
          <a:bodyPr vert="horz" wrap="square" lIns="91440" tIns="45720" rIns="91440" bIns="45720" anchor="t">
            <a:normAutofit/>
          </a:bodyPr>
          <a:lstStyle/>
          <a:p>
            <a:pPr eaLnBrk="1" hangingPunct="1"/>
            <a:r>
              <a:rPr kumimoji="0" lang="x-none" altLang="es-AR" sz="2600" b="0" i="0" u="none" strike="noStrike" kern="1200" cap="none" spc="0" normalizeH="0" baseline="0" noProof="1">
                <a:solidFill>
                  <a:srgbClr val="FFFFFF"/>
                </a:solidFill>
                <a:latin typeface="Constantia"/>
                <a:ea typeface="DejaVu Sans"/>
                <a:cs typeface="+mn-cs"/>
              </a:rPr>
              <a:t>Nos permiten que los datos de una aplicación se puedan compartir a otras aplicaciones.</a:t>
            </a:r>
          </a:p>
          <a:p>
            <a:pPr eaLnBrk="1" hangingPunct="1"/>
            <a:endParaRPr kumimoji="0" lang="x-none" altLang="es-AR" sz="1200" b="0" i="0" u="none" strike="noStrike" kern="1200" cap="none" spc="0" normalizeH="0" baseline="0" noProof="1">
              <a:solidFill>
                <a:srgbClr val="FFFFFF"/>
              </a:solidFill>
              <a:latin typeface="Constantia"/>
              <a:ea typeface="DejaVu Sans"/>
              <a:cs typeface="+mn-cs"/>
            </a:endParaRPr>
          </a:p>
          <a:p>
            <a:pPr eaLnBrk="1" hangingPunct="1"/>
            <a:r>
              <a:rPr kumimoji="0" lang="x-none" altLang="es-AR" sz="2600" b="0" i="0" u="none" strike="noStrike" kern="1200" cap="none" spc="0" normalizeH="0" baseline="0" noProof="1">
                <a:solidFill>
                  <a:srgbClr val="FFFFFF"/>
                </a:solidFill>
                <a:latin typeface="Constantia"/>
                <a:ea typeface="DejaVu Sans"/>
                <a:cs typeface="+mn-cs"/>
              </a:rPr>
              <a:t>Es </a:t>
            </a:r>
            <a:r>
              <a:rPr kumimoji="0" lang="es-AR" altLang="es-AR" sz="2600" b="0" i="0" u="none" strike="noStrike" kern="1200" cap="none" spc="0" normalizeH="0" baseline="0" noProof="1">
                <a:solidFill>
                  <a:srgbClr val="FFFFFF"/>
                </a:solidFill>
                <a:latin typeface="Constantia"/>
                <a:ea typeface="DejaVu Sans"/>
                <a:cs typeface="+mn-cs"/>
              </a:rPr>
              <a:t>un</a:t>
            </a:r>
            <a:r>
              <a:rPr kumimoji="0" lang="x-none" altLang="es-AR" sz="2600" b="0" i="0" u="none" strike="noStrike" kern="1200" cap="none" spc="0" normalizeH="0" baseline="0" noProof="1">
                <a:solidFill>
                  <a:srgbClr val="FFFFFF"/>
                </a:solidFill>
                <a:latin typeface="Constantia"/>
                <a:ea typeface="DejaVu Sans"/>
                <a:cs typeface="+mn-cs"/>
              </a:rPr>
              <a:t>a manera de </a:t>
            </a:r>
            <a:r>
              <a:rPr kumimoji="0" lang="x-none" altLang="es-AR" sz="2600" b="0" i="0" u="none" strike="noStrike" kern="1200" cap="none" spc="0" normalizeH="0" baseline="0" noProof="1">
                <a:solidFill>
                  <a:srgbClr val="FFFF00"/>
                </a:solidFill>
                <a:latin typeface="Constantia"/>
                <a:ea typeface="DejaVu Sans"/>
                <a:cs typeface="+mn-cs"/>
              </a:rPr>
              <a:t>transferir datos entre aplicaciones</a:t>
            </a:r>
            <a:r>
              <a:rPr kumimoji="0" lang="x-none" altLang="es-AR" sz="2600" b="0" i="0" u="none" strike="noStrike" kern="1200" cap="none" spc="0" normalizeH="0" baseline="0" noProof="1">
                <a:solidFill>
                  <a:srgbClr val="FFFFFF"/>
                </a:solidFill>
                <a:latin typeface="Constantia"/>
                <a:ea typeface="DejaVu Sans"/>
                <a:cs typeface="+mn-cs"/>
              </a:rPr>
              <a:t> en Android (no hay shared files, shared memory, pipes, etc)</a:t>
            </a:r>
            <a:r>
              <a:rPr kumimoji="0" lang="es-AR" altLang="es-AR" sz="2600" b="0" i="0" u="none" strike="noStrike" kern="1200" cap="none" spc="0" normalizeH="0" baseline="0" noProof="1">
                <a:solidFill>
                  <a:srgbClr val="FFFFFF"/>
                </a:solidFill>
                <a:latin typeface="Constantia"/>
                <a:ea typeface="DejaVu Sans"/>
                <a:cs typeface="+mn-cs"/>
              </a:rPr>
              <a:t>. </a:t>
            </a:r>
            <a:endParaRPr kumimoji="0" lang="x-none" altLang="es-AR" sz="2600" b="0" i="0" u="none" strike="noStrike" kern="1200" cap="none" spc="0" normalizeH="0" baseline="0" noProof="1">
              <a:solidFill>
                <a:srgbClr val="FFFFFF"/>
              </a:solidFill>
              <a:latin typeface="Constantia"/>
              <a:ea typeface="DejaVu Sans"/>
              <a:cs typeface="+mn-cs"/>
            </a:endParaRPr>
          </a:p>
          <a:p>
            <a:pPr eaLnBrk="1" hangingPunct="1"/>
            <a:endParaRPr kumimoji="0" lang="x-none" altLang="es-AR" sz="1200" b="0" i="0" u="none" strike="noStrike" kern="1200" cap="none" spc="0" normalizeH="0" baseline="0" noProof="1">
              <a:solidFill>
                <a:srgbClr val="FFFFFF"/>
              </a:solidFill>
              <a:latin typeface="Constantia"/>
              <a:ea typeface="DejaVu Sans"/>
              <a:cs typeface="+mn-cs"/>
            </a:endParaRPr>
          </a:p>
          <a:p>
            <a:pPr eaLnBrk="1" hangingPunct="1"/>
            <a:r>
              <a:rPr kumimoji="0" lang="x-none" altLang="es-AR" sz="2600" b="0" i="0" u="none" strike="noStrike" kern="1200" cap="none" spc="0" normalizeH="0" baseline="0" noProof="1">
                <a:solidFill>
                  <a:srgbClr val="FFFFFF"/>
                </a:solidFill>
                <a:latin typeface="Constantia"/>
                <a:ea typeface="DejaVu Sans"/>
                <a:cs typeface="+mn-cs"/>
              </a:rPr>
              <a:t>Extienden la clase base ContentProvider.</a:t>
            </a:r>
          </a:p>
          <a:p>
            <a:pPr eaLnBrk="1" hangingPunct="1"/>
            <a:endParaRPr kumimoji="0" lang="x-none" altLang="es-AR" sz="1400" b="0" i="0" u="none" strike="noStrike" kern="1200" cap="none" spc="0" normalizeH="0" baseline="0" noProof="1">
              <a:solidFill>
                <a:srgbClr val="FFFFFF"/>
              </a:solidFill>
              <a:latin typeface="Constantia"/>
              <a:ea typeface="DejaVu Sans"/>
              <a:cs typeface="+mn-cs"/>
            </a:endParaRPr>
          </a:p>
          <a:p>
            <a:pPr eaLnBrk="1" hangingPunct="1"/>
            <a:r>
              <a:rPr kumimoji="0" lang="x-none" altLang="es-AR" sz="2600" b="0" i="0" u="none" strike="noStrike" kern="1200" cap="none" spc="0" normalizeH="0" baseline="0" noProof="1">
                <a:solidFill>
                  <a:srgbClr val="FFFFFF"/>
                </a:solidFill>
                <a:latin typeface="Constantia"/>
                <a:ea typeface="DejaVu Sans"/>
                <a:cs typeface="+mn-cs"/>
              </a:rPr>
              <a:t>Las aplicaciones utilizan un objeto de tipo "ContentResolver" para acceder a los datos provistos por un "ContentProvider".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84A96DA0-B739-4F48-B4E4-CC255F2694E9}"/>
              </a:ext>
            </a:extLst>
          </p:cNvPr>
          <p:cNvSpPr>
            <a:spLocks noGrp="1"/>
          </p:cNvSpPr>
          <p:nvPr>
            <p:ph type="title"/>
          </p:nvPr>
        </p:nvSpPr>
        <p:spPr>
          <a:xfrm>
            <a:off x="1044310" y="316773"/>
            <a:ext cx="7055380" cy="710354"/>
          </a:xfrm>
        </p:spPr>
        <p:txBody>
          <a:bodyPr vert="horz" wrap="square" lIns="91440" tIns="45720" rIns="91440" bIns="45720" anchor="b"/>
          <a:lstStyle/>
          <a:p>
            <a:pPr algn="ctr" eaLnBrk="1" hangingPunct="1"/>
            <a:r>
              <a:rPr kumimoji="0" lang="x-none" altLang="es-AR" sz="4200" b="0" i="0" u="none" strike="noStrike" kern="1200" cap="none" spc="0" normalizeH="0" baseline="0" noProof="1">
                <a:solidFill>
                  <a:srgbClr val="DBDBDB"/>
                </a:solidFill>
                <a:latin typeface="Constantia"/>
                <a:ea typeface="DejaVu Sans"/>
                <a:cs typeface="+mn-cs"/>
              </a:rPr>
              <a:t>Content Providers</a:t>
            </a:r>
          </a:p>
        </p:txBody>
      </p:sp>
      <p:pic>
        <p:nvPicPr>
          <p:cNvPr id="6" name="Imagen 5">
            <a:extLst>
              <a:ext uri="{FF2B5EF4-FFF2-40B4-BE49-F238E27FC236}">
                <a16:creationId xmlns:a16="http://schemas.microsoft.com/office/drawing/2014/main" id="{157F21B8-E15F-4180-A4D5-B8F09340B5BB}"/>
              </a:ext>
            </a:extLst>
          </p:cNvPr>
          <p:cNvPicPr>
            <a:picLocks noChangeAspect="1"/>
          </p:cNvPicPr>
          <p:nvPr/>
        </p:nvPicPr>
        <p:blipFill>
          <a:blip r:embed="rId2"/>
          <a:stretch>
            <a:fillRect/>
          </a:stretch>
        </p:blipFill>
        <p:spPr>
          <a:xfrm>
            <a:off x="3062442" y="1486020"/>
            <a:ext cx="3019116" cy="2346378"/>
          </a:xfrm>
          <a:prstGeom prst="rect">
            <a:avLst/>
          </a:prstGeom>
        </p:spPr>
      </p:pic>
      <p:sp>
        <p:nvSpPr>
          <p:cNvPr id="9" name="CuadroTexto 8">
            <a:extLst>
              <a:ext uri="{FF2B5EF4-FFF2-40B4-BE49-F238E27FC236}">
                <a16:creationId xmlns:a16="http://schemas.microsoft.com/office/drawing/2014/main" id="{09187504-E277-40E3-B74A-BE9680357B2E}"/>
              </a:ext>
            </a:extLst>
          </p:cNvPr>
          <p:cNvSpPr txBox="1"/>
          <p:nvPr/>
        </p:nvSpPr>
        <p:spPr>
          <a:xfrm>
            <a:off x="2110684" y="1027127"/>
            <a:ext cx="4922630" cy="400110"/>
          </a:xfrm>
          <a:prstGeom prst="rect">
            <a:avLst/>
          </a:prstGeom>
          <a:noFill/>
        </p:spPr>
        <p:txBody>
          <a:bodyPr wrap="none" rtlCol="0">
            <a:spAutoFit/>
          </a:bodyPr>
          <a:lstStyle/>
          <a:p>
            <a:r>
              <a:rPr lang="es-AR" sz="2000" dirty="0">
                <a:solidFill>
                  <a:srgbClr val="DBDBDB"/>
                </a:solidFill>
                <a:latin typeface="Constantia"/>
              </a:rPr>
              <a:t>Ejemplo de tabla de diccionario del usuario</a:t>
            </a:r>
          </a:p>
        </p:txBody>
      </p:sp>
      <p:pic>
        <p:nvPicPr>
          <p:cNvPr id="7" name="Imagen 6">
            <a:extLst>
              <a:ext uri="{FF2B5EF4-FFF2-40B4-BE49-F238E27FC236}">
                <a16:creationId xmlns:a16="http://schemas.microsoft.com/office/drawing/2014/main" id="{B78B3E36-892E-42F4-A20E-8F46E9A84712}"/>
              </a:ext>
            </a:extLst>
          </p:cNvPr>
          <p:cNvPicPr>
            <a:picLocks noChangeAspect="1"/>
          </p:cNvPicPr>
          <p:nvPr/>
        </p:nvPicPr>
        <p:blipFill>
          <a:blip r:embed="rId3"/>
          <a:stretch>
            <a:fillRect/>
          </a:stretch>
        </p:blipFill>
        <p:spPr>
          <a:xfrm>
            <a:off x="642090" y="4071585"/>
            <a:ext cx="7859819" cy="2578164"/>
          </a:xfrm>
          <a:prstGeom prst="rect">
            <a:avLst/>
          </a:prstGeom>
        </p:spPr>
      </p:pic>
    </p:spTree>
    <p:extLst>
      <p:ext uri="{BB962C8B-B14F-4D97-AF65-F5344CB8AC3E}">
        <p14:creationId xmlns:p14="http://schemas.microsoft.com/office/powerpoint/2010/main" val="32603802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84A96DA0-B739-4F48-B4E4-CC255F2694E9}"/>
              </a:ext>
            </a:extLst>
          </p:cNvPr>
          <p:cNvSpPr>
            <a:spLocks noGrp="1"/>
          </p:cNvSpPr>
          <p:nvPr>
            <p:ph type="title"/>
          </p:nvPr>
        </p:nvSpPr>
        <p:spPr>
          <a:xfrm>
            <a:off x="1044310" y="316773"/>
            <a:ext cx="7055380" cy="710354"/>
          </a:xfrm>
        </p:spPr>
        <p:txBody>
          <a:bodyPr vert="horz" wrap="square" lIns="91440" tIns="45720" rIns="91440" bIns="45720" anchor="b"/>
          <a:lstStyle/>
          <a:p>
            <a:pPr algn="ctr" eaLnBrk="1" hangingPunct="1"/>
            <a:r>
              <a:rPr kumimoji="0" lang="es-AR" altLang="es-AR" sz="4200" b="0" i="0" u="none" strike="noStrike" kern="1200" cap="none" spc="0" normalizeH="0" baseline="0" noProof="1">
                <a:solidFill>
                  <a:srgbClr val="DBDBDB"/>
                </a:solidFill>
                <a:latin typeface="Constantia"/>
                <a:ea typeface="DejaVu Sans"/>
                <a:cs typeface="+mn-cs"/>
              </a:rPr>
              <a:t>Shared Preferences</a:t>
            </a:r>
            <a:endParaRPr kumimoji="0" lang="x-none" altLang="es-AR" sz="4200" b="0" i="0" u="none" strike="noStrike" kern="1200" cap="none" spc="0" normalizeH="0" baseline="0" noProof="1">
              <a:solidFill>
                <a:srgbClr val="DBDBDB"/>
              </a:solidFill>
              <a:latin typeface="Constantia"/>
              <a:ea typeface="DejaVu Sans"/>
              <a:cs typeface="+mn-cs"/>
            </a:endParaRPr>
          </a:p>
        </p:txBody>
      </p:sp>
      <p:sp>
        <p:nvSpPr>
          <p:cNvPr id="8" name="Rectangle 3">
            <a:extLst>
              <a:ext uri="{FF2B5EF4-FFF2-40B4-BE49-F238E27FC236}">
                <a16:creationId xmlns:a16="http://schemas.microsoft.com/office/drawing/2014/main" id="{9BC41880-522E-46E7-9CAB-27364B4ADE16}"/>
              </a:ext>
            </a:extLst>
          </p:cNvPr>
          <p:cNvSpPr>
            <a:spLocks noGrp="1"/>
          </p:cNvSpPr>
          <p:nvPr>
            <p:ph idx="1"/>
          </p:nvPr>
        </p:nvSpPr>
        <p:spPr>
          <a:xfrm>
            <a:off x="457517" y="2324480"/>
            <a:ext cx="8228965" cy="2209039"/>
          </a:xfrm>
        </p:spPr>
        <p:txBody>
          <a:bodyPr vert="horz" wrap="square" lIns="91440" tIns="45720" rIns="91440" bIns="45720" anchor="t">
            <a:normAutofit/>
          </a:bodyPr>
          <a:lstStyle/>
          <a:p>
            <a:pPr eaLnBrk="1" hangingPunct="1"/>
            <a:r>
              <a:rPr kumimoji="0" lang="es-AR" altLang="es-AR" sz="2600" b="0" i="0" u="none" strike="noStrike" kern="1200" cap="none" spc="0" normalizeH="0" baseline="0" noProof="1">
                <a:solidFill>
                  <a:srgbClr val="FFFFFF"/>
                </a:solidFill>
                <a:latin typeface="Constantia"/>
                <a:ea typeface="DejaVu Sans"/>
                <a:cs typeface="+mn-cs"/>
              </a:rPr>
              <a:t>Permite la persistencia de colecciones relativamente pequeñas.</a:t>
            </a:r>
          </a:p>
          <a:p>
            <a:pPr eaLnBrk="1" hangingPunct="1"/>
            <a:r>
              <a:rPr kumimoji="0" lang="es-AR" altLang="es-AR" sz="2600" b="0" i="0" u="none" strike="noStrike" kern="1200" cap="none" spc="0" normalizeH="0" baseline="0" noProof="1">
                <a:solidFill>
                  <a:srgbClr val="FFFFFF"/>
                </a:solidFill>
                <a:latin typeface="Constantia"/>
                <a:ea typeface="DejaVu Sans"/>
                <a:cs typeface="+mn-cs"/>
              </a:rPr>
              <a:t>Apunta a archivo de almacenamiento por Key-Value.</a:t>
            </a:r>
          </a:p>
          <a:p>
            <a:pPr eaLnBrk="1" hangingPunct="1"/>
            <a:r>
              <a:rPr lang="es-AR" altLang="es-AR" sz="2600" noProof="1">
                <a:solidFill>
                  <a:srgbClr val="FFFFFF"/>
                </a:solidFill>
                <a:latin typeface="Constantia"/>
                <a:ea typeface="DejaVu Sans"/>
                <a:cs typeface="+mn-cs"/>
              </a:rPr>
              <a:t>Accesible desde el contexto de la aplicación.</a:t>
            </a:r>
            <a:endParaRPr kumimoji="0" lang="x-none" altLang="es-AR" sz="2600" b="0" i="0" u="none" strike="noStrike" kern="1200" cap="none" spc="0" normalizeH="0" baseline="0" noProof="1">
              <a:solidFill>
                <a:srgbClr val="FFFFFF"/>
              </a:solidFill>
              <a:latin typeface="Constantia"/>
              <a:ea typeface="DejaVu Sans"/>
              <a:cs typeface="+mn-cs"/>
            </a:endParaRPr>
          </a:p>
        </p:txBody>
      </p:sp>
    </p:spTree>
    <p:extLst>
      <p:ext uri="{BB962C8B-B14F-4D97-AF65-F5344CB8AC3E}">
        <p14:creationId xmlns:p14="http://schemas.microsoft.com/office/powerpoint/2010/main" val="22473027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84A96DA0-B739-4F48-B4E4-CC255F2694E9}"/>
              </a:ext>
            </a:extLst>
          </p:cNvPr>
          <p:cNvSpPr>
            <a:spLocks noGrp="1"/>
          </p:cNvSpPr>
          <p:nvPr>
            <p:ph type="title"/>
          </p:nvPr>
        </p:nvSpPr>
        <p:spPr>
          <a:xfrm>
            <a:off x="1044310" y="316773"/>
            <a:ext cx="7055380" cy="710354"/>
          </a:xfrm>
        </p:spPr>
        <p:txBody>
          <a:bodyPr vert="horz" wrap="square" lIns="91440" tIns="45720" rIns="91440" bIns="45720" anchor="b"/>
          <a:lstStyle/>
          <a:p>
            <a:pPr algn="ctr" eaLnBrk="1" hangingPunct="1"/>
            <a:r>
              <a:rPr kumimoji="0" lang="es-AR" altLang="es-AR" sz="4200" b="0" i="0" u="none" strike="noStrike" kern="1200" cap="none" spc="0" normalizeH="0" baseline="0" noProof="1">
                <a:solidFill>
                  <a:srgbClr val="DBDBDB"/>
                </a:solidFill>
                <a:latin typeface="Constantia"/>
                <a:ea typeface="DejaVu Sans"/>
                <a:cs typeface="+mn-cs"/>
              </a:rPr>
              <a:t>Shared Preferences</a:t>
            </a:r>
            <a:endParaRPr kumimoji="0" lang="x-none" altLang="es-AR" sz="4200" b="0" i="0" u="none" strike="noStrike" kern="1200" cap="none" spc="0" normalizeH="0" baseline="0" noProof="1">
              <a:solidFill>
                <a:srgbClr val="DBDBDB"/>
              </a:solidFill>
              <a:latin typeface="Constantia"/>
              <a:ea typeface="DejaVu Sans"/>
              <a:cs typeface="+mn-cs"/>
            </a:endParaRPr>
          </a:p>
        </p:txBody>
      </p:sp>
      <p:pic>
        <p:nvPicPr>
          <p:cNvPr id="3" name="Imagen 2">
            <a:extLst>
              <a:ext uri="{FF2B5EF4-FFF2-40B4-BE49-F238E27FC236}">
                <a16:creationId xmlns:a16="http://schemas.microsoft.com/office/drawing/2014/main" id="{370F5F3F-1059-4E4F-B1B8-F61E9A301DD5}"/>
              </a:ext>
            </a:extLst>
          </p:cNvPr>
          <p:cNvPicPr>
            <a:picLocks noChangeAspect="1"/>
          </p:cNvPicPr>
          <p:nvPr/>
        </p:nvPicPr>
        <p:blipFill>
          <a:blip r:embed="rId2"/>
          <a:stretch>
            <a:fillRect/>
          </a:stretch>
        </p:blipFill>
        <p:spPr>
          <a:xfrm>
            <a:off x="1185861" y="2638016"/>
            <a:ext cx="6772275" cy="1285875"/>
          </a:xfrm>
          <a:prstGeom prst="rect">
            <a:avLst/>
          </a:prstGeom>
        </p:spPr>
      </p:pic>
      <p:pic>
        <p:nvPicPr>
          <p:cNvPr id="8" name="Imagen 7">
            <a:extLst>
              <a:ext uri="{FF2B5EF4-FFF2-40B4-BE49-F238E27FC236}">
                <a16:creationId xmlns:a16="http://schemas.microsoft.com/office/drawing/2014/main" id="{4CB34FD6-E91A-4018-BDF6-E02CBD60A34B}"/>
              </a:ext>
            </a:extLst>
          </p:cNvPr>
          <p:cNvPicPr>
            <a:picLocks noChangeAspect="1"/>
          </p:cNvPicPr>
          <p:nvPr/>
        </p:nvPicPr>
        <p:blipFill>
          <a:blip r:embed="rId3"/>
          <a:stretch>
            <a:fillRect/>
          </a:stretch>
        </p:blipFill>
        <p:spPr>
          <a:xfrm>
            <a:off x="1185861" y="4829652"/>
            <a:ext cx="6772275" cy="644297"/>
          </a:xfrm>
          <a:prstGeom prst="rect">
            <a:avLst/>
          </a:prstGeom>
        </p:spPr>
      </p:pic>
    </p:spTree>
    <p:extLst>
      <p:ext uri="{BB962C8B-B14F-4D97-AF65-F5344CB8AC3E}">
        <p14:creationId xmlns:p14="http://schemas.microsoft.com/office/powerpoint/2010/main" val="16224635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2" name="Rectangle 2"/>
          <p:cNvSpPr>
            <a:spLocks noGrp="1"/>
          </p:cNvSpPr>
          <p:nvPr>
            <p:ph type="title"/>
          </p:nvPr>
        </p:nvSpPr>
        <p:spPr>
          <a:xfrm>
            <a:off x="106143" y="34046"/>
            <a:ext cx="8228965" cy="626110"/>
          </a:xfrm>
        </p:spPr>
        <p:txBody>
          <a:bodyPr vert="horz" wrap="square" lIns="91440" tIns="45720" rIns="91440" bIns="45720" anchor="b">
            <a:normAutofit fontScale="90000"/>
          </a:bodyPr>
          <a:lstStyle/>
          <a:p>
            <a:pPr algn="ctr" eaLnBrk="1" hangingPunct="1"/>
            <a:r>
              <a:rPr kumimoji="0" lang="x-none" altLang="es-AR" sz="4200" b="0" i="0" u="none" strike="noStrike" kern="1200" cap="none" spc="0" normalizeH="0" baseline="0" noProof="1">
                <a:solidFill>
                  <a:srgbClr val="DBDBDB"/>
                </a:solidFill>
                <a:latin typeface="Constantia"/>
                <a:ea typeface="DejaVu Sans"/>
                <a:cs typeface="+mn-cs"/>
              </a:rPr>
              <a:t>Intents</a:t>
            </a:r>
          </a:p>
        </p:txBody>
      </p:sp>
      <p:sp>
        <p:nvSpPr>
          <p:cNvPr id="12293" name="Rectangle 3"/>
          <p:cNvSpPr>
            <a:spLocks noGrp="1"/>
          </p:cNvSpPr>
          <p:nvPr>
            <p:ph idx="1"/>
          </p:nvPr>
        </p:nvSpPr>
        <p:spPr>
          <a:xfrm>
            <a:off x="457835" y="802640"/>
            <a:ext cx="8228965" cy="5809175"/>
          </a:xfrm>
        </p:spPr>
        <p:txBody>
          <a:bodyPr vert="horz" wrap="square" lIns="91440" tIns="45720" rIns="91440" bIns="45720" anchor="t">
            <a:normAutofit fontScale="55000" lnSpcReduction="20000"/>
          </a:bodyPr>
          <a:lstStyle/>
          <a:p>
            <a:pPr eaLnBrk="1" hangingPunct="1">
              <a:lnSpc>
                <a:spcPct val="90000"/>
              </a:lnSpc>
            </a:pPr>
            <a:r>
              <a:rPr lang="x-none" altLang="es-AR" noProof="1">
                <a:solidFill>
                  <a:srgbClr val="FFFFFF"/>
                </a:solidFill>
                <a:latin typeface="Constantia"/>
                <a:ea typeface="DejaVu Sans"/>
                <a:cs typeface="+mn-cs"/>
              </a:rPr>
              <a:t>Un intent es un objecto con un mensaje.</a:t>
            </a:r>
            <a:endParaRPr lang="es-AR" altLang="es-AR" noProof="1">
              <a:solidFill>
                <a:srgbClr val="FFFFFF"/>
              </a:solidFill>
              <a:latin typeface="Constantia"/>
              <a:ea typeface="DejaVu Sans"/>
              <a:cs typeface="+mn-cs"/>
            </a:endParaRPr>
          </a:p>
          <a:p>
            <a:pPr marL="0" indent="0" eaLnBrk="1" hangingPunct="1">
              <a:lnSpc>
                <a:spcPct val="90000"/>
              </a:lnSpc>
              <a:buNone/>
            </a:pPr>
            <a:endParaRPr lang="es-AR" altLang="es-AR" noProof="1">
              <a:solidFill>
                <a:srgbClr val="FFFFFF"/>
              </a:solidFill>
              <a:latin typeface="Constantia"/>
              <a:ea typeface="DejaVu Sans"/>
              <a:cs typeface="+mn-cs"/>
            </a:endParaRPr>
          </a:p>
          <a:p>
            <a:pPr eaLnBrk="1" hangingPunct="1">
              <a:lnSpc>
                <a:spcPct val="90000"/>
              </a:lnSpc>
            </a:pPr>
            <a:r>
              <a:rPr lang="es-AR" sz="2000" b="0" i="0" kern="1200" dirty="0">
                <a:solidFill>
                  <a:schemeClr val="tx1"/>
                </a:solidFill>
                <a:effectLst/>
                <a:latin typeface="+mn-lt"/>
                <a:ea typeface="+mn-ea"/>
                <a:cs typeface="+mn-cs"/>
              </a:rPr>
              <a:t>Tipos de </a:t>
            </a:r>
            <a:r>
              <a:rPr lang="es-AR" sz="2100" dirty="0" err="1">
                <a:solidFill>
                  <a:srgbClr val="FFFF00"/>
                </a:solidFill>
                <a:latin typeface="Constantia"/>
                <a:cs typeface="+mn-cs"/>
              </a:rPr>
              <a:t>Intents</a:t>
            </a:r>
            <a:r>
              <a:rPr lang="es-AR" sz="2000" b="0" i="0" kern="1200" dirty="0">
                <a:solidFill>
                  <a:schemeClr val="tx1"/>
                </a:solidFill>
                <a:effectLst/>
                <a:latin typeface="+mn-lt"/>
                <a:ea typeface="+mn-ea"/>
                <a:cs typeface="+mn-cs"/>
              </a:rPr>
              <a:t>:</a:t>
            </a:r>
          </a:p>
          <a:p>
            <a:pPr lvl="1">
              <a:lnSpc>
                <a:spcPct val="90000"/>
              </a:lnSpc>
            </a:pPr>
            <a:r>
              <a:rPr lang="es-AR" b="0" i="0" kern="1200" dirty="0">
                <a:solidFill>
                  <a:schemeClr val="tx1"/>
                </a:solidFill>
                <a:effectLst/>
                <a:latin typeface="+mn-lt"/>
                <a:ea typeface="+mn-ea"/>
                <a:cs typeface="+mn-cs"/>
              </a:rPr>
              <a:t>Las </a:t>
            </a:r>
            <a:r>
              <a:rPr lang="es-AR" b="1" i="0" kern="1200" dirty="0" err="1">
                <a:solidFill>
                  <a:schemeClr val="tx1"/>
                </a:solidFill>
                <a:effectLst/>
                <a:latin typeface="+mn-lt"/>
                <a:ea typeface="+mn-ea"/>
                <a:cs typeface="+mn-cs"/>
              </a:rPr>
              <a:t>intents</a:t>
            </a:r>
            <a:r>
              <a:rPr lang="es-AR" b="1" i="0" kern="1200" dirty="0">
                <a:solidFill>
                  <a:schemeClr val="tx1"/>
                </a:solidFill>
                <a:effectLst/>
                <a:latin typeface="+mn-lt"/>
                <a:ea typeface="+mn-ea"/>
                <a:cs typeface="+mn-cs"/>
              </a:rPr>
              <a:t> explícitas</a:t>
            </a:r>
            <a:r>
              <a:rPr lang="es-AR" b="0" i="0" kern="1200" dirty="0">
                <a:solidFill>
                  <a:schemeClr val="tx1"/>
                </a:solidFill>
                <a:effectLst/>
                <a:latin typeface="+mn-lt"/>
                <a:ea typeface="+mn-ea"/>
                <a:cs typeface="+mn-cs"/>
              </a:rPr>
              <a:t> especifican qué aplicación las administrará, ya sea incluyendo el nombre del paquete de la app de destino o el nombre de clase del componente completamente calificado. </a:t>
            </a:r>
          </a:p>
          <a:p>
            <a:pPr marL="914400" lvl="2" indent="0">
              <a:lnSpc>
                <a:spcPct val="90000"/>
              </a:lnSpc>
              <a:buNone/>
            </a:pPr>
            <a:r>
              <a:rPr lang="es-AR" b="0" i="0" kern="1200" dirty="0" err="1">
                <a:solidFill>
                  <a:schemeClr val="tx1"/>
                </a:solidFill>
                <a:effectLst/>
                <a:latin typeface="+mn-lt"/>
                <a:ea typeface="+mn-ea"/>
                <a:cs typeface="+mn-cs"/>
              </a:rPr>
              <a:t>Intent</a:t>
            </a:r>
            <a:r>
              <a:rPr lang="es-AR" b="0" i="0" kern="1200" dirty="0">
                <a:solidFill>
                  <a:schemeClr val="tx1"/>
                </a:solidFill>
                <a:effectLst/>
                <a:latin typeface="+mn-lt"/>
                <a:ea typeface="+mn-ea"/>
                <a:cs typeface="+mn-cs"/>
              </a:rPr>
              <a:t> </a:t>
            </a:r>
            <a:r>
              <a:rPr lang="es-AR" b="0" i="0" kern="1200" dirty="0" err="1">
                <a:solidFill>
                  <a:schemeClr val="tx1"/>
                </a:solidFill>
                <a:effectLst/>
                <a:latin typeface="+mn-lt"/>
                <a:ea typeface="+mn-ea"/>
                <a:cs typeface="+mn-cs"/>
              </a:rPr>
              <a:t>intent</a:t>
            </a:r>
            <a:r>
              <a:rPr lang="es-AR" b="0" i="0" kern="1200" dirty="0">
                <a:solidFill>
                  <a:schemeClr val="tx1"/>
                </a:solidFill>
                <a:effectLst/>
                <a:latin typeface="+mn-lt"/>
                <a:ea typeface="+mn-ea"/>
                <a:cs typeface="+mn-cs"/>
              </a:rPr>
              <a:t> = new </a:t>
            </a:r>
            <a:r>
              <a:rPr lang="es-AR" b="0" i="0" kern="1200" dirty="0" err="1">
                <a:solidFill>
                  <a:schemeClr val="tx1"/>
                </a:solidFill>
                <a:effectLst/>
                <a:latin typeface="+mn-lt"/>
                <a:ea typeface="+mn-ea"/>
                <a:cs typeface="+mn-cs"/>
              </a:rPr>
              <a:t>Intent</a:t>
            </a:r>
            <a:r>
              <a:rPr lang="es-AR" b="0" i="0" kern="1200" dirty="0">
                <a:solidFill>
                  <a:schemeClr val="tx1"/>
                </a:solidFill>
                <a:effectLst/>
                <a:latin typeface="+mn-lt"/>
                <a:ea typeface="+mn-ea"/>
                <a:cs typeface="+mn-cs"/>
              </a:rPr>
              <a:t>(</a:t>
            </a:r>
            <a:r>
              <a:rPr lang="es-AR" b="0" i="0" kern="1200" dirty="0" err="1">
                <a:solidFill>
                  <a:schemeClr val="tx1"/>
                </a:solidFill>
                <a:effectLst/>
                <a:latin typeface="+mn-lt"/>
                <a:ea typeface="+mn-ea"/>
                <a:cs typeface="+mn-cs"/>
              </a:rPr>
              <a:t>getApplicationContext</a:t>
            </a:r>
            <a:r>
              <a:rPr lang="es-AR" b="0" i="0" kern="1200" dirty="0">
                <a:solidFill>
                  <a:schemeClr val="tx1"/>
                </a:solidFill>
                <a:effectLst/>
                <a:latin typeface="+mn-lt"/>
                <a:ea typeface="+mn-ea"/>
                <a:cs typeface="+mn-cs"/>
              </a:rPr>
              <a:t>(), </a:t>
            </a:r>
            <a:r>
              <a:rPr lang="es-AR" b="0" i="0" kern="1200" dirty="0" err="1">
                <a:solidFill>
                  <a:schemeClr val="tx1"/>
                </a:solidFill>
                <a:effectLst/>
                <a:latin typeface="+mn-lt"/>
                <a:ea typeface="+mn-ea"/>
                <a:cs typeface="+mn-cs"/>
              </a:rPr>
              <a:t>SecondActivity.class</a:t>
            </a:r>
            <a:r>
              <a:rPr lang="es-AR" b="0" i="0" kern="1200" dirty="0">
                <a:solidFill>
                  <a:schemeClr val="tx1"/>
                </a:solidFill>
                <a:effectLst/>
                <a:latin typeface="+mn-lt"/>
                <a:ea typeface="+mn-ea"/>
                <a:cs typeface="+mn-cs"/>
              </a:rPr>
              <a:t>);</a:t>
            </a:r>
          </a:p>
          <a:p>
            <a:pPr marL="914400" lvl="2" indent="0">
              <a:lnSpc>
                <a:spcPct val="90000"/>
              </a:lnSpc>
              <a:buNone/>
            </a:pPr>
            <a:r>
              <a:rPr lang="es-AR" b="0" i="0" kern="1200" dirty="0" err="1">
                <a:solidFill>
                  <a:schemeClr val="tx1"/>
                </a:solidFill>
                <a:effectLst/>
                <a:latin typeface="+mn-lt"/>
                <a:ea typeface="+mn-ea"/>
                <a:cs typeface="+mn-cs"/>
              </a:rPr>
              <a:t>startActivity</a:t>
            </a:r>
            <a:r>
              <a:rPr lang="es-AR" b="0" i="0" kern="1200" dirty="0">
                <a:solidFill>
                  <a:schemeClr val="tx1"/>
                </a:solidFill>
                <a:effectLst/>
                <a:latin typeface="+mn-lt"/>
                <a:ea typeface="+mn-ea"/>
                <a:cs typeface="+mn-cs"/>
              </a:rPr>
              <a:t>(</a:t>
            </a:r>
            <a:r>
              <a:rPr lang="es-AR" b="0" i="0" kern="1200" dirty="0" err="1">
                <a:solidFill>
                  <a:schemeClr val="tx1"/>
                </a:solidFill>
                <a:effectLst/>
                <a:latin typeface="+mn-lt"/>
                <a:ea typeface="+mn-ea"/>
                <a:cs typeface="+mn-cs"/>
              </a:rPr>
              <a:t>intent</a:t>
            </a:r>
            <a:r>
              <a:rPr lang="es-AR" b="0" i="0" kern="1200" dirty="0">
                <a:solidFill>
                  <a:schemeClr val="tx1"/>
                </a:solidFill>
                <a:effectLst/>
                <a:latin typeface="+mn-lt"/>
                <a:ea typeface="+mn-ea"/>
                <a:cs typeface="+mn-cs"/>
              </a:rPr>
              <a:t>);</a:t>
            </a:r>
          </a:p>
          <a:p>
            <a:pPr lvl="1"/>
            <a:r>
              <a:rPr lang="es-AR" b="0" i="0" kern="1200" dirty="0">
                <a:solidFill>
                  <a:schemeClr val="tx1"/>
                </a:solidFill>
                <a:effectLst/>
                <a:latin typeface="+mn-lt"/>
                <a:ea typeface="+mn-ea"/>
                <a:cs typeface="+mn-cs"/>
              </a:rPr>
              <a:t>Las </a:t>
            </a:r>
            <a:r>
              <a:rPr lang="es-AR" b="1" i="0" kern="1200" dirty="0" err="1">
                <a:solidFill>
                  <a:schemeClr val="tx1"/>
                </a:solidFill>
                <a:effectLst/>
                <a:latin typeface="+mn-lt"/>
                <a:ea typeface="+mn-ea"/>
                <a:cs typeface="+mn-cs"/>
              </a:rPr>
              <a:t>intents</a:t>
            </a:r>
            <a:r>
              <a:rPr lang="es-AR" b="1" i="0" kern="1200" dirty="0">
                <a:solidFill>
                  <a:schemeClr val="tx1"/>
                </a:solidFill>
                <a:effectLst/>
                <a:latin typeface="+mn-lt"/>
                <a:ea typeface="+mn-ea"/>
                <a:cs typeface="+mn-cs"/>
              </a:rPr>
              <a:t> implícitas</a:t>
            </a:r>
            <a:r>
              <a:rPr lang="es-AR" b="0" i="0" kern="1200" dirty="0">
                <a:solidFill>
                  <a:schemeClr val="tx1"/>
                </a:solidFill>
                <a:effectLst/>
                <a:latin typeface="+mn-lt"/>
                <a:ea typeface="+mn-ea"/>
                <a:cs typeface="+mn-cs"/>
              </a:rPr>
              <a:t> no nombran el componente específico, pero, en cambio, declaran una acción general para realizar, lo cual permite que un componente de otra aplicación la maneje. </a:t>
            </a:r>
          </a:p>
          <a:p>
            <a:pPr marL="457200" lvl="1" indent="0">
              <a:buNone/>
            </a:pPr>
            <a:r>
              <a:rPr lang="es-AR" altLang="es-AR" noProof="1">
                <a:solidFill>
                  <a:srgbClr val="FFFFFF"/>
                </a:solidFill>
                <a:latin typeface="Constantia"/>
                <a:ea typeface="DejaVu Sans"/>
                <a:cs typeface="+mn-cs"/>
              </a:rPr>
              <a:t>	</a:t>
            </a:r>
            <a:r>
              <a:rPr lang="es-AR" altLang="es-AR" sz="1600" noProof="1">
                <a:latin typeface="+mn-lt"/>
                <a:ea typeface="+mn-ea"/>
                <a:cs typeface="+mn-cs"/>
              </a:rPr>
              <a:t>Intent intentObj = new Intent(Intent.ACTION_VIEW);</a:t>
            </a:r>
          </a:p>
          <a:p>
            <a:pPr marL="457200" lvl="1" indent="0">
              <a:buNone/>
            </a:pPr>
            <a:r>
              <a:rPr lang="es-AR" altLang="es-AR" sz="1600" noProof="1">
                <a:latin typeface="+mn-lt"/>
                <a:ea typeface="+mn-ea"/>
                <a:cs typeface="+mn-cs"/>
              </a:rPr>
              <a:t>	startActivity(intentObj);</a:t>
            </a:r>
          </a:p>
          <a:p>
            <a:pPr marL="457200" lvl="1" indent="0">
              <a:buNone/>
            </a:pPr>
            <a:endParaRPr lang="x-none" altLang="es-AR" sz="1600" noProof="1">
              <a:latin typeface="+mn-lt"/>
              <a:ea typeface="+mn-ea"/>
              <a:cs typeface="+mn-cs"/>
            </a:endParaRPr>
          </a:p>
          <a:p>
            <a:pPr eaLnBrk="1" hangingPunct="1">
              <a:lnSpc>
                <a:spcPct val="90000"/>
              </a:lnSpc>
            </a:pPr>
            <a:r>
              <a:rPr lang="x-none" altLang="es-AR" noProof="1">
                <a:solidFill>
                  <a:srgbClr val="FFFFFF"/>
                </a:solidFill>
                <a:latin typeface="Constantia"/>
                <a:ea typeface="DejaVu Sans"/>
                <a:cs typeface="+mn-cs"/>
              </a:rPr>
              <a:t>Las "Activities", los "Services" y los "BroadcastReceivers" son iniciados por Intents. </a:t>
            </a:r>
            <a:endParaRPr lang="es-AR" altLang="es-AR" noProof="1">
              <a:solidFill>
                <a:srgbClr val="FFFFFF"/>
              </a:solidFill>
              <a:latin typeface="Constantia"/>
              <a:ea typeface="DejaVu Sans"/>
              <a:cs typeface="+mn-cs"/>
            </a:endParaRPr>
          </a:p>
          <a:p>
            <a:pPr eaLnBrk="1" hangingPunct="1">
              <a:lnSpc>
                <a:spcPct val="90000"/>
              </a:lnSpc>
            </a:pPr>
            <a:endParaRPr lang="x-none" altLang="es-AR" noProof="1">
              <a:solidFill>
                <a:srgbClr val="FFFFFF"/>
              </a:solidFill>
              <a:latin typeface="Constantia"/>
              <a:ea typeface="DejaVu Sans"/>
              <a:cs typeface="+mn-cs"/>
            </a:endParaRPr>
          </a:p>
          <a:p>
            <a:pPr eaLnBrk="1" hangingPunct="1">
              <a:lnSpc>
                <a:spcPct val="90000"/>
              </a:lnSpc>
            </a:pPr>
            <a:r>
              <a:rPr kumimoji="0" lang="x-none" altLang="es-AR" sz="2000" b="0" i="0" u="none" strike="noStrike" kern="1200" cap="none" spc="0" normalizeH="0" baseline="0" noProof="1">
                <a:solidFill>
                  <a:srgbClr val="FFFFFF"/>
                </a:solidFill>
                <a:latin typeface="Constantia"/>
                <a:ea typeface="DejaVu Sans"/>
                <a:cs typeface="+mn-cs"/>
              </a:rPr>
              <a:t>Una "activity" es iniciada por: </a:t>
            </a:r>
          </a:p>
          <a:p>
            <a:pPr marL="0" indent="0" eaLnBrk="1" hangingPunct="1">
              <a:lnSpc>
                <a:spcPct val="90000"/>
              </a:lnSpc>
              <a:buNone/>
            </a:pPr>
            <a:r>
              <a:rPr kumimoji="0" lang="es-AR" altLang="es-AR" sz="2000" b="0" i="0" u="none" strike="noStrike" kern="1200" cap="none" spc="0" normalizeH="0" baseline="0" noProof="1">
                <a:solidFill>
                  <a:srgbClr val="FFFF00"/>
                </a:solidFill>
                <a:latin typeface="Constantia"/>
                <a:ea typeface="DejaVu Sans"/>
                <a:cs typeface="+mn-cs"/>
              </a:rPr>
              <a:t>           </a:t>
            </a:r>
            <a:r>
              <a:rPr kumimoji="0" lang="x-none" altLang="es-AR" sz="2000" b="0" i="0" u="none" strike="noStrike" kern="1200" cap="none" spc="0" normalizeH="0" baseline="0" noProof="1">
                <a:solidFill>
                  <a:srgbClr val="FFFF00"/>
                </a:solidFill>
                <a:latin typeface="Constantia"/>
                <a:ea typeface="DejaVu Sans"/>
                <a:cs typeface="+mn-cs"/>
              </a:rPr>
              <a:t>Context.startActivity(Intent intent) </a:t>
            </a:r>
            <a:endParaRPr lang="es-AR" altLang="es-AR" noProof="1">
              <a:solidFill>
                <a:srgbClr val="FFFF00"/>
              </a:solidFill>
              <a:latin typeface="Constantia"/>
              <a:ea typeface="DejaVu Sans"/>
              <a:cs typeface="+mn-cs"/>
            </a:endParaRPr>
          </a:p>
          <a:p>
            <a:pPr marL="0" indent="0" eaLnBrk="1" hangingPunct="1">
              <a:lnSpc>
                <a:spcPct val="90000"/>
              </a:lnSpc>
              <a:buNone/>
            </a:pPr>
            <a:r>
              <a:rPr kumimoji="0" lang="es-AR" altLang="es-AR" sz="2000" b="0" i="0" u="none" strike="noStrike" kern="1200" cap="none" spc="0" normalizeH="0" noProof="1">
                <a:solidFill>
                  <a:srgbClr val="FFFF00"/>
                </a:solidFill>
                <a:latin typeface="Constantia"/>
                <a:ea typeface="DejaVu Sans"/>
                <a:cs typeface="+mn-cs"/>
              </a:rPr>
              <a:t>           </a:t>
            </a:r>
            <a:r>
              <a:rPr kumimoji="0" lang="x-none" altLang="es-AR" sz="2000" b="0" i="0" u="none" strike="noStrike" kern="1200" cap="none" spc="0" normalizeH="0" baseline="0" noProof="1">
                <a:solidFill>
                  <a:srgbClr val="FFFF00"/>
                </a:solidFill>
                <a:latin typeface="Constantia"/>
                <a:ea typeface="DejaVu Sans"/>
                <a:cs typeface="+mn-cs"/>
              </a:rPr>
              <a:t>Activity.startActivityForResult(Intent intent, int RequestCode).</a:t>
            </a:r>
            <a:endParaRPr kumimoji="0" lang="es-AR" altLang="es-AR" sz="2000" b="0" i="0" u="none" strike="noStrike" kern="1200" cap="none" spc="0" normalizeH="0" baseline="0" noProof="1">
              <a:solidFill>
                <a:srgbClr val="FFFF00"/>
              </a:solidFill>
              <a:latin typeface="Constantia"/>
              <a:ea typeface="DejaVu Sans"/>
              <a:cs typeface="+mn-cs"/>
            </a:endParaRPr>
          </a:p>
          <a:p>
            <a:pPr marL="0" indent="0" eaLnBrk="1" hangingPunct="1">
              <a:lnSpc>
                <a:spcPct val="90000"/>
              </a:lnSpc>
              <a:buNone/>
            </a:pPr>
            <a:endParaRPr lang="es-AR" altLang="es-AR" noProof="1">
              <a:solidFill>
                <a:srgbClr val="FFFF00"/>
              </a:solidFill>
              <a:latin typeface="Constantia"/>
              <a:ea typeface="DejaVu Sans"/>
              <a:cs typeface="+mn-cs"/>
            </a:endParaRPr>
          </a:p>
          <a:p>
            <a:pPr eaLnBrk="1" hangingPunct="1">
              <a:lnSpc>
                <a:spcPct val="90000"/>
              </a:lnSpc>
            </a:pPr>
            <a:r>
              <a:rPr kumimoji="0" lang="x-none" altLang="es-AR" sz="2000" b="0" i="0" u="none" strike="noStrike" kern="1200" cap="none" spc="0" normalizeH="0" baseline="0" noProof="1">
                <a:solidFill>
                  <a:srgbClr val="FFFFFF"/>
                </a:solidFill>
                <a:latin typeface="Constantia"/>
                <a:ea typeface="DejaVu Sans"/>
                <a:cs typeface="+mn-cs"/>
              </a:rPr>
              <a:t>Un "service" es iniciado por</a:t>
            </a:r>
            <a:r>
              <a:rPr kumimoji="0" lang="es-AR" altLang="es-AR" sz="2000" b="0" i="0" u="none" strike="noStrike" kern="1200" cap="none" spc="0" normalizeH="0" baseline="0" noProof="1">
                <a:solidFill>
                  <a:srgbClr val="FFFFFF"/>
                </a:solidFill>
                <a:latin typeface="Constantia"/>
                <a:ea typeface="DejaVu Sans"/>
                <a:cs typeface="+mn-cs"/>
              </a:rPr>
              <a:t> un Intent</a:t>
            </a:r>
            <a:r>
              <a:rPr kumimoji="0" lang="x-none" altLang="es-AR" sz="2000" b="0" i="0" u="none" strike="noStrike" kern="1200" cap="none" spc="0" normalizeH="0" baseline="0" noProof="1">
                <a:solidFill>
                  <a:srgbClr val="FFFFFF"/>
                </a:solidFill>
                <a:latin typeface="Constantia"/>
                <a:ea typeface="DejaVu Sans"/>
                <a:cs typeface="+mn-cs"/>
              </a:rPr>
              <a:t>:</a:t>
            </a:r>
            <a:endParaRPr lang="es-AR" altLang="es-AR" noProof="1">
              <a:solidFill>
                <a:srgbClr val="FFFFFF"/>
              </a:solidFill>
              <a:latin typeface="Constantia"/>
              <a:ea typeface="DejaVu Sans"/>
              <a:cs typeface="+mn-cs"/>
            </a:endParaRPr>
          </a:p>
          <a:p>
            <a:pPr marL="0" indent="0" eaLnBrk="1" hangingPunct="1">
              <a:lnSpc>
                <a:spcPct val="90000"/>
              </a:lnSpc>
              <a:buNone/>
            </a:pPr>
            <a:r>
              <a:rPr kumimoji="0" lang="es-AR" altLang="es-AR" sz="2000" b="0" i="0" u="none" strike="noStrike" kern="1200" cap="none" spc="0" normalizeH="0" baseline="0" noProof="1">
                <a:solidFill>
                  <a:srgbClr val="FFFF00"/>
                </a:solidFill>
                <a:latin typeface="Constantia"/>
                <a:ea typeface="DejaVu Sans"/>
                <a:cs typeface="+mn-cs"/>
              </a:rPr>
              <a:t>           </a:t>
            </a:r>
            <a:r>
              <a:rPr kumimoji="0" lang="x-none" altLang="es-AR" sz="2000" b="0" i="0" u="none" strike="noStrike" kern="1200" cap="none" spc="0" normalizeH="0" baseline="0" noProof="1">
                <a:solidFill>
                  <a:srgbClr val="FFFF00"/>
                </a:solidFill>
                <a:latin typeface="Constantia"/>
                <a:ea typeface="DejaVu Sans"/>
                <a:cs typeface="+mn-cs"/>
              </a:rPr>
              <a:t>Context.startService(Intent service)</a:t>
            </a:r>
            <a:endParaRPr kumimoji="0" lang="es-AR" altLang="es-AR" sz="2000" b="0" i="0" u="none" strike="noStrike" kern="1200" cap="none" spc="0" normalizeH="0" baseline="0" noProof="1">
              <a:solidFill>
                <a:srgbClr val="FFFF00"/>
              </a:solidFill>
              <a:latin typeface="Constantia"/>
              <a:ea typeface="DejaVu Sans"/>
              <a:cs typeface="+mn-cs"/>
            </a:endParaRPr>
          </a:p>
          <a:p>
            <a:pPr marL="0" indent="0" eaLnBrk="1" hangingPunct="1">
              <a:lnSpc>
                <a:spcPct val="90000"/>
              </a:lnSpc>
              <a:buNone/>
            </a:pPr>
            <a:endParaRPr lang="es-AR" altLang="es-AR" noProof="1">
              <a:solidFill>
                <a:schemeClr val="accent6"/>
              </a:solidFill>
              <a:latin typeface="Constantia"/>
              <a:ea typeface="DejaVu Sans"/>
              <a:cs typeface="+mn-cs"/>
            </a:endParaRPr>
          </a:p>
          <a:p>
            <a:pPr eaLnBrk="1" hangingPunct="1">
              <a:lnSpc>
                <a:spcPct val="90000"/>
              </a:lnSpc>
            </a:pPr>
            <a:r>
              <a:rPr kumimoji="0" lang="x-none" altLang="es-AR" sz="2000" b="0" i="0" u="none" strike="noStrike" kern="1200" cap="none" spc="0" normalizeH="0" baseline="0" noProof="1">
                <a:solidFill>
                  <a:srgbClr val="FFFFFF"/>
                </a:solidFill>
                <a:latin typeface="Constantia"/>
                <a:ea typeface="DejaVu Sans"/>
                <a:cs typeface="+mn-cs"/>
              </a:rPr>
              <a:t>Una aplicación puede iniciar un "broadcast" usando un "Intent":</a:t>
            </a:r>
          </a:p>
          <a:p>
            <a:pPr marL="457200" lvl="1" indent="0" eaLnBrk="1" hangingPunct="1">
              <a:lnSpc>
                <a:spcPct val="90000"/>
              </a:lnSpc>
              <a:buNone/>
            </a:pPr>
            <a:r>
              <a:rPr kumimoji="0" lang="es-AR" altLang="es-AR" sz="2000" b="0" i="0" u="none" strike="noStrike" kern="1200" cap="none" spc="0" normalizeH="0" baseline="0" noProof="1">
                <a:solidFill>
                  <a:srgbClr val="FFFF00"/>
                </a:solidFill>
                <a:latin typeface="Constantia"/>
                <a:ea typeface="DejaVu Sans"/>
                <a:cs typeface="+mn-cs"/>
              </a:rPr>
              <a:t>    </a:t>
            </a:r>
            <a:r>
              <a:rPr kumimoji="0" lang="x-none" altLang="es-AR" sz="2000" b="0" i="0" u="none" strike="noStrike" kern="1200" cap="none" spc="0" normalizeH="0" baseline="0" noProof="1">
                <a:solidFill>
                  <a:srgbClr val="FFFF00"/>
                </a:solidFill>
                <a:latin typeface="Constantia"/>
                <a:ea typeface="DejaVu Sans"/>
                <a:cs typeface="+mn-cs"/>
              </a:rPr>
              <a:t>Context.sendBroadcast(Intent intent)</a:t>
            </a:r>
            <a:endParaRPr kumimoji="0" lang="es-AR" altLang="es-AR" sz="2000" b="0" i="0" u="none" strike="noStrike" kern="1200" cap="none" spc="0" normalizeH="0" baseline="0" noProof="1">
              <a:solidFill>
                <a:srgbClr val="FFFF00"/>
              </a:solidFill>
              <a:latin typeface="Constantia"/>
              <a:ea typeface="DejaVu Sans"/>
              <a:cs typeface="+mn-cs"/>
            </a:endParaRPr>
          </a:p>
          <a:p>
            <a:pPr marL="457200" lvl="1" indent="0" eaLnBrk="1" hangingPunct="1">
              <a:lnSpc>
                <a:spcPct val="90000"/>
              </a:lnSpc>
              <a:buNone/>
            </a:pPr>
            <a:r>
              <a:rPr kumimoji="0" lang="es-AR" altLang="es-AR" sz="2000" b="0" i="0" u="none" strike="noStrike" kern="1200" cap="none" spc="0" normalizeH="0" baseline="0" noProof="1">
                <a:solidFill>
                  <a:srgbClr val="FFFF00"/>
                </a:solidFill>
                <a:latin typeface="Constantia"/>
                <a:ea typeface="DejaVu Sans"/>
                <a:cs typeface="+mn-cs"/>
              </a:rPr>
              <a:t>    </a:t>
            </a:r>
            <a:r>
              <a:rPr kumimoji="0" lang="x-none" altLang="es-AR" sz="2000" b="0" i="0" u="none" strike="noStrike" kern="1200" cap="none" spc="0" normalizeH="0" baseline="0" noProof="1">
                <a:solidFill>
                  <a:srgbClr val="FFFF00"/>
                </a:solidFill>
                <a:latin typeface="Constantia"/>
                <a:ea typeface="DejaVu Sans"/>
                <a:cs typeface="+mn-cs"/>
              </a:rPr>
              <a:t>Context.sendOrderedBroadcast()</a:t>
            </a:r>
            <a:endParaRPr kumimoji="0" lang="es-AR" altLang="es-AR" sz="2000" b="0" i="0" u="none" strike="noStrike" kern="1200" cap="none" spc="0" normalizeH="0" baseline="0" noProof="1">
              <a:solidFill>
                <a:srgbClr val="FFFF00"/>
              </a:solidFill>
              <a:latin typeface="Constantia"/>
              <a:ea typeface="DejaVu Sans"/>
              <a:cs typeface="+mn-cs"/>
            </a:endParaRPr>
          </a:p>
          <a:p>
            <a:pPr marL="457200" lvl="1" indent="0" eaLnBrk="1" hangingPunct="1">
              <a:lnSpc>
                <a:spcPct val="90000"/>
              </a:lnSpc>
              <a:buNone/>
            </a:pPr>
            <a:r>
              <a:rPr lang="es-AR" altLang="es-AR" sz="2000" kern="1200" noProof="1">
                <a:solidFill>
                  <a:srgbClr val="FFFF00"/>
                </a:solidFill>
                <a:latin typeface="Constantia"/>
                <a:ea typeface="DejaVu Sans"/>
                <a:cs typeface="+mn-cs"/>
              </a:rPr>
              <a:t>    </a:t>
            </a:r>
            <a:r>
              <a:rPr lang="x-none" altLang="es-AR" sz="2000" kern="1200" noProof="1">
                <a:solidFill>
                  <a:srgbClr val="FFFF00"/>
                </a:solidFill>
                <a:latin typeface="Constantia"/>
                <a:ea typeface="DejaVu Sans"/>
                <a:cs typeface="+mn-cs"/>
              </a:rPr>
              <a:t>Context.sendStickyBroadcast()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Rectangle 2"/>
          <p:cNvSpPr>
            <a:spLocks noGrp="1"/>
          </p:cNvSpPr>
          <p:nvPr>
            <p:ph type="title"/>
          </p:nvPr>
        </p:nvSpPr>
        <p:spPr>
          <a:xfrm>
            <a:off x="457835" y="274320"/>
            <a:ext cx="8228965" cy="705485"/>
          </a:xfrm>
        </p:spPr>
        <p:txBody>
          <a:bodyPr vert="horz" wrap="square" lIns="91440" tIns="45720" rIns="91440" bIns="45720" anchor="b"/>
          <a:lstStyle/>
          <a:p>
            <a:pPr algn="ctr" eaLnBrk="1" hangingPunct="1"/>
            <a:r>
              <a:rPr kumimoji="0" lang="x-none" altLang="es-AR" sz="4200" b="0" i="0" u="none" strike="noStrike" kern="1200" cap="none" spc="0" normalizeH="0" baseline="0" noProof="1">
                <a:solidFill>
                  <a:srgbClr val="DBDBDB"/>
                </a:solidFill>
                <a:latin typeface="Constantia"/>
                <a:ea typeface="DejaVu Sans"/>
                <a:cs typeface="+mn-cs"/>
              </a:rPr>
              <a:t>Terminando componentes</a:t>
            </a:r>
          </a:p>
        </p:txBody>
      </p:sp>
      <p:sp>
        <p:nvSpPr>
          <p:cNvPr id="13317" name="Rectangle 3"/>
          <p:cNvSpPr>
            <a:spLocks noGrp="1"/>
          </p:cNvSpPr>
          <p:nvPr>
            <p:ph idx="1"/>
          </p:nvPr>
        </p:nvSpPr>
        <p:spPr>
          <a:xfrm>
            <a:off x="457835" y="1061085"/>
            <a:ext cx="8228965" cy="5487035"/>
          </a:xfrm>
        </p:spPr>
        <p:txBody>
          <a:bodyPr vert="horz" wrap="square" lIns="91440" tIns="45720" rIns="91440" bIns="45720" anchor="t">
            <a:normAutofit fontScale="85000" lnSpcReduction="20000"/>
          </a:bodyPr>
          <a:lstStyle/>
          <a:p>
            <a:pPr eaLnBrk="1" hangingPunct="1"/>
            <a:r>
              <a:rPr kumimoji="0" lang="x-none" altLang="es-AR" sz="2000" b="0" i="0" u="none" strike="noStrike" kern="1200" cap="none" spc="0" normalizeH="0" baseline="0" noProof="1">
                <a:solidFill>
                  <a:srgbClr val="FFFFFF"/>
                </a:solidFill>
                <a:latin typeface="Constantia"/>
                <a:ea typeface="DejaVu Sans"/>
                <a:cs typeface="+mn-cs"/>
              </a:rPr>
              <a:t>Activities</a:t>
            </a:r>
          </a:p>
          <a:p>
            <a:pPr marL="457200" lvl="1" indent="0" eaLnBrk="1" hangingPunct="1">
              <a:buNone/>
            </a:pPr>
            <a:r>
              <a:rPr kumimoji="0" lang="x-none" altLang="es-AR" sz="2000" b="0" i="0" u="none" strike="noStrike" kern="1200" cap="none" spc="0" normalizeH="0" baseline="0" noProof="1">
                <a:solidFill>
                  <a:srgbClr val="FFFFFF"/>
                </a:solidFill>
                <a:latin typeface="Constantia"/>
                <a:ea typeface="DejaVu Sans"/>
                <a:cs typeface="+mn-cs"/>
              </a:rPr>
              <a:t>Pueden finalizar su ejecución mediante el método </a:t>
            </a:r>
            <a:r>
              <a:rPr kumimoji="0" lang="x-none" altLang="es-AR" sz="2000" b="0" i="0" u="none" strike="noStrike" kern="1200" cap="none" spc="0" normalizeH="0" baseline="0" noProof="1">
                <a:solidFill>
                  <a:srgbClr val="FFFF00"/>
                </a:solidFill>
                <a:latin typeface="Constantia"/>
                <a:ea typeface="DejaVu Sans"/>
                <a:cs typeface="+mn-cs"/>
              </a:rPr>
              <a:t>finish()</a:t>
            </a:r>
          </a:p>
          <a:p>
            <a:pPr marL="457200" lvl="1" indent="0" eaLnBrk="1" hangingPunct="1">
              <a:buNone/>
            </a:pPr>
            <a:r>
              <a:rPr kumimoji="0" lang="x-none" altLang="es-AR" sz="2000" b="0" i="0" u="none" strike="noStrike" kern="1200" cap="none" spc="0" normalizeH="0" baseline="0" noProof="1">
                <a:solidFill>
                  <a:srgbClr val="FFFFFF"/>
                </a:solidFill>
                <a:latin typeface="Constantia"/>
                <a:ea typeface="DejaVu Sans"/>
                <a:cs typeface="+mn-cs"/>
              </a:rPr>
              <a:t>Pueden terminar otras activities mediante </a:t>
            </a:r>
            <a:r>
              <a:rPr kumimoji="0" lang="x-none" altLang="es-AR" sz="2000" b="0" i="0" u="none" strike="noStrike" kern="1200" cap="none" spc="0" normalizeH="0" baseline="0" noProof="1">
                <a:solidFill>
                  <a:srgbClr val="FFFF00"/>
                </a:solidFill>
                <a:latin typeface="Constantia"/>
                <a:ea typeface="DejaVu Sans"/>
                <a:cs typeface="+mn-cs"/>
              </a:rPr>
              <a:t>finishActivity()</a:t>
            </a:r>
          </a:p>
          <a:p>
            <a:pPr lvl="1" eaLnBrk="1" hangingPunct="1"/>
            <a:endParaRPr kumimoji="0" lang="x-none" altLang="es-AR" sz="2000" b="0" i="0" u="none" strike="noStrike" kern="1200" cap="none" spc="0" normalizeH="0" baseline="0" noProof="1">
              <a:solidFill>
                <a:srgbClr val="FFFFFF"/>
              </a:solidFill>
              <a:latin typeface="Constantia"/>
              <a:ea typeface="DejaVu Sans"/>
              <a:cs typeface="+mn-cs"/>
            </a:endParaRPr>
          </a:p>
          <a:p>
            <a:pPr lvl="1" eaLnBrk="1" hangingPunct="1"/>
            <a:endParaRPr kumimoji="0" lang="x-none" altLang="es-AR" sz="2000" b="0" i="0" u="none" strike="noStrike" kern="1200" cap="none" spc="0" normalizeH="0" baseline="0" noProof="1">
              <a:solidFill>
                <a:srgbClr val="FFFFFF"/>
              </a:solidFill>
              <a:latin typeface="Constantia"/>
              <a:ea typeface="DejaVu Sans"/>
              <a:cs typeface="+mn-cs"/>
            </a:endParaRPr>
          </a:p>
          <a:p>
            <a:pPr eaLnBrk="1" hangingPunct="1"/>
            <a:r>
              <a:rPr kumimoji="0" lang="x-none" altLang="es-AR" sz="2000" b="0" i="0" u="none" strike="noStrike" kern="1200" cap="none" spc="0" normalizeH="0" baseline="0" noProof="1">
                <a:solidFill>
                  <a:srgbClr val="FFFFFF"/>
                </a:solidFill>
                <a:latin typeface="Constantia"/>
                <a:ea typeface="DejaVu Sans"/>
                <a:cs typeface="+mn-cs"/>
              </a:rPr>
              <a:t>Services</a:t>
            </a:r>
          </a:p>
          <a:p>
            <a:pPr marL="457200" lvl="1" indent="0" eaLnBrk="1" hangingPunct="1">
              <a:buNone/>
            </a:pPr>
            <a:r>
              <a:rPr kumimoji="0" lang="x-none" altLang="es-AR" sz="2000" b="0" i="0" u="none" strike="noStrike" kern="1200" cap="none" spc="0" normalizeH="0" baseline="0" noProof="1">
                <a:solidFill>
                  <a:srgbClr val="FFFFFF"/>
                </a:solidFill>
                <a:latin typeface="Constantia"/>
                <a:ea typeface="DejaVu Sans"/>
                <a:cs typeface="+mn-cs"/>
                <a:sym typeface="+mn-ea"/>
              </a:rPr>
              <a:t>Pueden finalizar su ejecución mediante el método </a:t>
            </a:r>
            <a:r>
              <a:rPr kumimoji="0" lang="x-none" altLang="es-AR" sz="2000" b="0" i="0" u="none" strike="noStrike" kern="1200" cap="none" spc="0" normalizeH="0" baseline="0" noProof="1">
                <a:solidFill>
                  <a:srgbClr val="FFFF00"/>
                </a:solidFill>
                <a:latin typeface="Constantia"/>
                <a:ea typeface="DejaVu Sans"/>
                <a:cs typeface="+mn-cs"/>
              </a:rPr>
              <a:t>stopSelf()</a:t>
            </a:r>
          </a:p>
          <a:p>
            <a:pPr marL="457200" lvl="1" indent="0" eaLnBrk="1" hangingPunct="1">
              <a:buNone/>
            </a:pPr>
            <a:r>
              <a:rPr kumimoji="0" lang="x-none" altLang="es-AR" sz="2000" b="0" i="0" u="none" strike="noStrike" kern="1200" cap="none" spc="0" normalizeH="0" baseline="0" noProof="1">
                <a:solidFill>
                  <a:srgbClr val="FFFFFF"/>
                </a:solidFill>
                <a:latin typeface="Constantia"/>
                <a:ea typeface="DejaVu Sans"/>
                <a:cs typeface="+mn-cs"/>
                <a:sym typeface="+mn-ea"/>
              </a:rPr>
              <a:t>Pueden terminar otros services mediante </a:t>
            </a:r>
            <a:r>
              <a:rPr kumimoji="0" lang="x-none" altLang="es-AR" sz="2000" b="0" i="0" u="none" strike="noStrike" kern="1200" cap="none" spc="0" normalizeH="0" baseline="0" noProof="1">
                <a:solidFill>
                  <a:srgbClr val="FFFF00"/>
                </a:solidFill>
                <a:latin typeface="Constantia"/>
                <a:ea typeface="DejaVu Sans"/>
                <a:cs typeface="+mn-cs"/>
              </a:rPr>
              <a:t>Context.stopService()</a:t>
            </a:r>
          </a:p>
          <a:p>
            <a:pPr eaLnBrk="1" hangingPunct="1"/>
            <a:endParaRPr kumimoji="0" lang="x-none" altLang="es-AR" sz="2000" b="0" i="0" u="none" strike="noStrike" kern="1200" cap="none" spc="0" normalizeH="0" baseline="0" noProof="1">
              <a:solidFill>
                <a:srgbClr val="FFFFFF"/>
              </a:solidFill>
              <a:latin typeface="Constantia"/>
              <a:ea typeface="DejaVu Sans"/>
              <a:cs typeface="+mn-cs"/>
            </a:endParaRPr>
          </a:p>
          <a:p>
            <a:pPr eaLnBrk="1" hangingPunct="1"/>
            <a:endParaRPr kumimoji="0" lang="x-none" altLang="es-AR" sz="2000" b="0" i="0" u="none" strike="noStrike" kern="1200" cap="none" spc="0" normalizeH="0" baseline="0" noProof="1">
              <a:solidFill>
                <a:srgbClr val="FFFFFF"/>
              </a:solidFill>
              <a:latin typeface="Constantia"/>
              <a:ea typeface="DejaVu Sans"/>
              <a:cs typeface="+mn-cs"/>
            </a:endParaRPr>
          </a:p>
          <a:p>
            <a:pPr eaLnBrk="1" hangingPunct="1"/>
            <a:r>
              <a:rPr kumimoji="0" lang="x-none" altLang="es-AR" sz="2000" b="0" i="0" u="none" strike="noStrike" kern="1200" cap="none" spc="0" normalizeH="0" baseline="0" noProof="1">
                <a:solidFill>
                  <a:srgbClr val="FFFFFF"/>
                </a:solidFill>
                <a:latin typeface="Constantia"/>
                <a:ea typeface="DejaVu Sans"/>
                <a:cs typeface="+mn-cs"/>
                <a:sym typeface="+mn-ea"/>
              </a:rPr>
              <a:t>Content Resolvers </a:t>
            </a:r>
          </a:p>
          <a:p>
            <a:pPr marL="0" indent="0" eaLnBrk="1" hangingPunct="1">
              <a:buNone/>
            </a:pPr>
            <a:r>
              <a:rPr kumimoji="0" lang="es-AR" altLang="es-AR" sz="2000" b="0" i="0" u="none" strike="noStrike" kern="1200" cap="none" spc="0" normalizeH="0" baseline="0" noProof="1">
                <a:solidFill>
                  <a:srgbClr val="FFFFFF"/>
                </a:solidFill>
                <a:latin typeface="Constantia"/>
                <a:ea typeface="DejaVu Sans"/>
                <a:cs typeface="+mn-cs"/>
              </a:rPr>
              <a:t>         </a:t>
            </a:r>
            <a:r>
              <a:rPr kumimoji="0" lang="x-none" altLang="es-AR" sz="2000" b="0" i="0" u="none" strike="noStrike" kern="1200" cap="none" spc="0" normalizeH="0" baseline="0" noProof="1">
                <a:solidFill>
                  <a:srgbClr val="FFFFFF"/>
                </a:solidFill>
                <a:latin typeface="Constantia"/>
                <a:ea typeface="DejaVu Sans"/>
                <a:cs typeface="+mn-cs"/>
              </a:rPr>
              <a:t>Están activos solo cuando responden a los </a:t>
            </a:r>
            <a:r>
              <a:rPr kumimoji="0" lang="x-none" altLang="es-AR" sz="2000" b="0" i="0" u="none" strike="noStrike" kern="1200" cap="none" spc="0" normalizeH="0" baseline="0" noProof="1">
                <a:solidFill>
                  <a:srgbClr val="FFFFFF"/>
                </a:solidFill>
                <a:latin typeface="Constantia"/>
                <a:ea typeface="DejaVu Sans"/>
                <a:cs typeface="+mn-cs"/>
                <a:sym typeface="+mn-ea"/>
              </a:rPr>
              <a:t>Content Providers</a:t>
            </a:r>
            <a:r>
              <a:rPr kumimoji="0" lang="x-none" altLang="es-AR" sz="2000" b="0" i="0" u="none" strike="noStrike" kern="1200" cap="none" spc="0" normalizeH="0" baseline="0" noProof="1">
                <a:solidFill>
                  <a:srgbClr val="FFFFFF"/>
                </a:solidFill>
                <a:latin typeface="Constantia"/>
                <a:ea typeface="DejaVu Sans"/>
                <a:cs typeface="+mn-cs"/>
              </a:rPr>
              <a:t>.</a:t>
            </a:r>
          </a:p>
          <a:p>
            <a:pPr lvl="1" eaLnBrk="1" hangingPunct="1"/>
            <a:endParaRPr kumimoji="0" lang="x-none" altLang="es-AR" sz="2000" b="0" i="0" u="none" strike="noStrike" kern="1200" cap="none" spc="0" normalizeH="0" baseline="0" noProof="1">
              <a:solidFill>
                <a:srgbClr val="FFFFFF"/>
              </a:solidFill>
              <a:latin typeface="Constantia"/>
              <a:ea typeface="DejaVu Sans"/>
              <a:cs typeface="+mn-cs"/>
            </a:endParaRPr>
          </a:p>
          <a:p>
            <a:pPr lvl="1" eaLnBrk="1" hangingPunct="1"/>
            <a:endParaRPr kumimoji="0" lang="x-none" altLang="es-AR" sz="2000" b="0" i="0" u="none" strike="noStrike" kern="1200" cap="none" spc="0" normalizeH="0" baseline="0" noProof="1">
              <a:solidFill>
                <a:srgbClr val="FFFFFF"/>
              </a:solidFill>
              <a:latin typeface="Constantia"/>
              <a:ea typeface="DejaVu Sans"/>
              <a:cs typeface="+mn-cs"/>
            </a:endParaRPr>
          </a:p>
          <a:p>
            <a:pPr eaLnBrk="1" hangingPunct="1"/>
            <a:r>
              <a:rPr kumimoji="0" lang="x-none" altLang="es-AR" sz="2000" b="0" i="0" u="none" strike="noStrike" kern="1200" cap="none" spc="0" normalizeH="0" baseline="0" noProof="1">
                <a:solidFill>
                  <a:srgbClr val="FFFFFF"/>
                </a:solidFill>
                <a:latin typeface="Constantia"/>
                <a:ea typeface="DejaVu Sans"/>
                <a:cs typeface="+mn-cs"/>
              </a:rPr>
              <a:t>Broadcast Receivers</a:t>
            </a:r>
          </a:p>
          <a:p>
            <a:pPr marL="457200" lvl="1" indent="0" eaLnBrk="1" hangingPunct="1">
              <a:buNone/>
            </a:pPr>
            <a:r>
              <a:rPr kumimoji="0" lang="es-AR" altLang="es-AR" sz="2000" b="0" i="0" u="none" strike="noStrike" kern="1200" cap="none" spc="0" normalizeH="0" baseline="0" noProof="1">
                <a:solidFill>
                  <a:srgbClr val="FFFFFF"/>
                </a:solidFill>
                <a:latin typeface="Constantia"/>
                <a:ea typeface="DejaVu Sans"/>
                <a:cs typeface="+mn-cs"/>
                <a:sym typeface="+mn-ea"/>
              </a:rPr>
              <a:t> </a:t>
            </a:r>
            <a:r>
              <a:rPr kumimoji="0" lang="x-none" altLang="es-AR" sz="2000" b="0" i="0" u="none" strike="noStrike" kern="1200" cap="none" spc="0" normalizeH="0" baseline="0" noProof="1">
                <a:solidFill>
                  <a:srgbClr val="FFFFFF"/>
                </a:solidFill>
                <a:latin typeface="Constantia"/>
                <a:ea typeface="DejaVu Sans"/>
                <a:cs typeface="+mn-cs"/>
                <a:sym typeface="+mn-ea"/>
              </a:rPr>
              <a:t>Están activos solo cuando responden a los </a:t>
            </a:r>
            <a:r>
              <a:rPr kumimoji="0" lang="x-none" altLang="es-AR" sz="2000" b="0" i="0" u="none" strike="noStrike" kern="1200" cap="none" spc="0" normalizeH="0" baseline="0" noProof="1">
                <a:solidFill>
                  <a:srgbClr val="FFFFFF"/>
                </a:solidFill>
                <a:latin typeface="Constantia"/>
                <a:ea typeface="DejaVu Sans"/>
                <a:cs typeface="+mn-cs"/>
              </a:rPr>
              <a:t>broadcasts.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Rectangle 2"/>
          <p:cNvSpPr>
            <a:spLocks noGrp="1"/>
          </p:cNvSpPr>
          <p:nvPr>
            <p:ph type="title"/>
          </p:nvPr>
        </p:nvSpPr>
        <p:spPr>
          <a:xfrm>
            <a:off x="601941" y="-405485"/>
            <a:ext cx="7055380" cy="1400530"/>
          </a:xfrm>
        </p:spPr>
        <p:txBody>
          <a:bodyPr vert="horz" wrap="square" lIns="91440" tIns="45720" rIns="91440" bIns="45720" anchor="b"/>
          <a:lstStyle/>
          <a:p>
            <a:pPr algn="ctr" eaLnBrk="1" hangingPunct="1"/>
            <a:r>
              <a:rPr kumimoji="0" lang="x-none" altLang="es-AR" sz="4200" b="0" i="0" u="none" strike="noStrike" kern="1200" cap="none" spc="0" normalizeH="0" baseline="0" noProof="1">
                <a:solidFill>
                  <a:srgbClr val="DBDBDB"/>
                </a:solidFill>
                <a:latin typeface="Constantia"/>
                <a:ea typeface="DejaVu Sans"/>
                <a:cs typeface="+mn-cs"/>
              </a:rPr>
              <a:t>Android Manifest</a:t>
            </a:r>
          </a:p>
        </p:txBody>
      </p:sp>
      <p:sp>
        <p:nvSpPr>
          <p:cNvPr id="14341" name="Rectangle 3"/>
          <p:cNvSpPr>
            <a:spLocks noGrp="1"/>
          </p:cNvSpPr>
          <p:nvPr>
            <p:ph idx="1"/>
          </p:nvPr>
        </p:nvSpPr>
        <p:spPr>
          <a:xfrm>
            <a:off x="163972" y="1090990"/>
            <a:ext cx="8228965" cy="441764"/>
          </a:xfrm>
        </p:spPr>
        <p:txBody>
          <a:bodyPr vert="horz" wrap="square" lIns="91440" tIns="45720" rIns="91440" bIns="45720" anchor="t"/>
          <a:lstStyle/>
          <a:p>
            <a:pPr eaLnBrk="1" hangingPunct="1">
              <a:lnSpc>
                <a:spcPct val="90000"/>
              </a:lnSpc>
            </a:pPr>
            <a:r>
              <a:rPr kumimoji="0" lang="x-none" altLang="es-AR" sz="2000" b="0" i="0" u="none" strike="noStrike" kern="1200" cap="none" spc="0" normalizeH="0" baseline="0" noProof="1">
                <a:solidFill>
                  <a:srgbClr val="FFFFFF"/>
                </a:solidFill>
                <a:latin typeface="Constantia"/>
                <a:ea typeface="DejaVu Sans"/>
                <a:cs typeface="+mn-cs"/>
              </a:rPr>
              <a:t>Su principal objetivo es </a:t>
            </a:r>
            <a:r>
              <a:rPr kumimoji="0" lang="x-none" altLang="es-AR" sz="2000" b="0" i="0" u="none" strike="noStrike" kern="1200" cap="none" spc="0" normalizeH="0" baseline="0" noProof="1">
                <a:solidFill>
                  <a:srgbClr val="FFFF00"/>
                </a:solidFill>
                <a:latin typeface="Constantia"/>
                <a:ea typeface="DejaVu Sans"/>
                <a:cs typeface="+mn-cs"/>
              </a:rPr>
              <a:t>declarar los componentes </a:t>
            </a:r>
            <a:r>
              <a:rPr kumimoji="0" lang="x-none" altLang="es-AR" sz="2000" b="0" i="0" u="none" strike="noStrike" kern="1200" cap="none" spc="0" normalizeH="0" baseline="0" noProof="1">
                <a:solidFill>
                  <a:srgbClr val="FFFFFF"/>
                </a:solidFill>
                <a:latin typeface="Constantia"/>
                <a:ea typeface="DejaVu Sans"/>
                <a:cs typeface="+mn-cs"/>
              </a:rPr>
              <a:t>al sistema Android:</a:t>
            </a:r>
            <a:endParaRPr sz="2000" dirty="0">
              <a:solidFill>
                <a:schemeClr val="tx2"/>
              </a:solidFill>
            </a:endParaRPr>
          </a:p>
          <a:p>
            <a:pPr eaLnBrk="1" hangingPunct="1">
              <a:lnSpc>
                <a:spcPct val="90000"/>
              </a:lnSpc>
              <a:buNone/>
            </a:pPr>
            <a:endParaRPr kumimoji="0" lang="x-none" altLang="es-AR" sz="2000" b="0" i="0" u="none" strike="noStrike" kern="1200" cap="none" spc="0" normalizeH="0" baseline="0" noProof="1">
              <a:solidFill>
                <a:srgbClr val="FFFFFF"/>
              </a:solidFill>
              <a:latin typeface="Constantia"/>
              <a:ea typeface="DejaVu Sans"/>
              <a:cs typeface="+mn-cs"/>
            </a:endParaRPr>
          </a:p>
        </p:txBody>
      </p:sp>
      <p:pic>
        <p:nvPicPr>
          <p:cNvPr id="3" name="Imagen 2">
            <a:extLst>
              <a:ext uri="{FF2B5EF4-FFF2-40B4-BE49-F238E27FC236}">
                <a16:creationId xmlns:a16="http://schemas.microsoft.com/office/drawing/2014/main" id="{69A94F54-F946-4179-BBDE-148CDD6F9DDB}"/>
              </a:ext>
            </a:extLst>
          </p:cNvPr>
          <p:cNvPicPr>
            <a:picLocks noChangeAspect="1"/>
          </p:cNvPicPr>
          <p:nvPr/>
        </p:nvPicPr>
        <p:blipFill>
          <a:blip r:embed="rId3"/>
          <a:stretch>
            <a:fillRect/>
          </a:stretch>
        </p:blipFill>
        <p:spPr>
          <a:xfrm>
            <a:off x="1792430" y="1532754"/>
            <a:ext cx="5559140" cy="5243965"/>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93CF29E-40E8-485B-8270-D58503493A30}"/>
              </a:ext>
            </a:extLst>
          </p:cNvPr>
          <p:cNvSpPr>
            <a:spLocks noGrp="1"/>
          </p:cNvSpPr>
          <p:nvPr>
            <p:ph type="title"/>
          </p:nvPr>
        </p:nvSpPr>
        <p:spPr>
          <a:xfrm>
            <a:off x="1044310" y="1288676"/>
            <a:ext cx="7055380" cy="4280647"/>
          </a:xfrm>
        </p:spPr>
        <p:txBody>
          <a:bodyPr/>
          <a:lstStyle/>
          <a:p>
            <a:pPr algn="ctr"/>
            <a:r>
              <a:rPr lang="es-AR" sz="4800" dirty="0"/>
              <a:t>SENSORES EN DISPOSITIVOS MÓVILES</a:t>
            </a:r>
            <a:br>
              <a:rPr lang="es-AR" sz="4800" dirty="0"/>
            </a:br>
            <a:br>
              <a:rPr lang="es-AR" sz="4800" dirty="0"/>
            </a:br>
            <a:r>
              <a:rPr lang="es-AR" sz="4800" dirty="0"/>
              <a:t>ANDROID</a:t>
            </a:r>
          </a:p>
        </p:txBody>
      </p:sp>
    </p:spTree>
    <p:extLst>
      <p:ext uri="{BB962C8B-B14F-4D97-AF65-F5344CB8AC3E}">
        <p14:creationId xmlns:p14="http://schemas.microsoft.com/office/powerpoint/2010/main" val="3575537586"/>
      </p:ext>
    </p:extLst>
  </p:cSld>
  <p:clrMapOvr>
    <a:masterClrMapping/>
  </p:clrMapOvr>
  <p:transition spd="slow">
    <p:push dir="u"/>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 name="CustomShape 1"/>
          <p:cNvSpPr/>
          <p:nvPr/>
        </p:nvSpPr>
        <p:spPr>
          <a:xfrm>
            <a:off x="457200" y="1523880"/>
            <a:ext cx="8227440" cy="4494960"/>
          </a:xfrm>
          <a:prstGeom prst="rect">
            <a:avLst/>
          </a:prstGeom>
          <a:noFill/>
          <a:ln>
            <a:noFill/>
          </a:ln>
        </p:spPr>
        <p:style>
          <a:lnRef idx="0">
            <a:srgbClr val="FFFFFF"/>
          </a:lnRef>
          <a:fillRef idx="0">
            <a:srgbClr val="FFFFFF"/>
          </a:fillRef>
          <a:effectRef idx="0">
            <a:srgbClr val="FFFFFF"/>
          </a:effectRef>
          <a:fontRef idx="minor"/>
        </p:style>
        <p:txBody>
          <a:bodyPr lIns="90000" tIns="45000" rIns="90000" bIns="45000"/>
          <a:lstStyle/>
          <a:p>
            <a:pPr marL="342900" indent="-342900">
              <a:buFont typeface="Arial" panose="02080604020202020204" charset="0"/>
              <a:buChar char="•"/>
            </a:pPr>
            <a:r>
              <a:rPr lang="es-AR" sz="2400" strike="noStrike" dirty="0">
                <a:solidFill>
                  <a:srgbClr val="FFFFFF"/>
                </a:solidFill>
                <a:latin typeface="Constantia"/>
                <a:ea typeface="DejaVu Sans"/>
              </a:rPr>
              <a:t>La mayoría de los dispositivos Android, </a:t>
            </a:r>
            <a:r>
              <a:rPr lang="es-AR" sz="2400" strike="noStrike" dirty="0">
                <a:solidFill>
                  <a:srgbClr val="FFFF00"/>
                </a:solidFill>
                <a:latin typeface="Constantia"/>
                <a:ea typeface="DejaVu Sans"/>
              </a:rPr>
              <a:t>poseen sensores integrados</a:t>
            </a:r>
            <a:r>
              <a:rPr lang="es-AR" sz="2400" strike="noStrike" dirty="0">
                <a:solidFill>
                  <a:srgbClr val="FFFFFF"/>
                </a:solidFill>
                <a:latin typeface="Constantia"/>
                <a:ea typeface="DejaVu Sans"/>
              </a:rPr>
              <a:t>, que miden movimiento, orientación y otras variadas condiciones ambientales. </a:t>
            </a:r>
          </a:p>
          <a:p>
            <a:pPr marL="342900" indent="-342900">
              <a:lnSpc>
                <a:spcPct val="100000"/>
              </a:lnSpc>
              <a:buFont typeface="Arial" panose="02080604020202020204" charset="0"/>
              <a:buChar char="•"/>
            </a:pPr>
            <a:endParaRPr lang="es-AR" sz="2400" strike="noStrike" dirty="0">
              <a:solidFill>
                <a:srgbClr val="FFFFFF"/>
              </a:solidFill>
              <a:latin typeface="Constantia"/>
              <a:ea typeface="DejaVu Sans"/>
            </a:endParaRPr>
          </a:p>
          <a:p>
            <a:pPr marL="342900" indent="-342900">
              <a:lnSpc>
                <a:spcPct val="100000"/>
              </a:lnSpc>
              <a:buSzPct val="85000"/>
              <a:buFont typeface="Arial" panose="02080604020202020204" charset="0"/>
              <a:buChar char="•"/>
            </a:pPr>
            <a:r>
              <a:rPr lang="es-AR" sz="2400" strike="noStrike" dirty="0">
                <a:solidFill>
                  <a:srgbClr val="FFFFFF"/>
                </a:solidFill>
                <a:latin typeface="Constantia"/>
                <a:ea typeface="DejaVu Sans"/>
              </a:rPr>
              <a:t>Estos sensores son capaces de proveer datos directos de alta precisión.</a:t>
            </a:r>
          </a:p>
        </p:txBody>
      </p:sp>
      <p:sp>
        <p:nvSpPr>
          <p:cNvPr id="109" name="CustomShape 2"/>
          <p:cNvSpPr/>
          <p:nvPr/>
        </p:nvSpPr>
        <p:spPr>
          <a:xfrm>
            <a:off x="1547446" y="-222858"/>
            <a:ext cx="5744308" cy="1217160"/>
          </a:xfrm>
          <a:prstGeom prst="rect">
            <a:avLst/>
          </a:prstGeom>
          <a:noFill/>
          <a:ln>
            <a:noFill/>
          </a:ln>
        </p:spPr>
        <p:style>
          <a:lnRef idx="0">
            <a:srgbClr val="FFFFFF"/>
          </a:lnRef>
          <a:fillRef idx="0">
            <a:srgbClr val="FFFFFF"/>
          </a:fillRef>
          <a:effectRef idx="0">
            <a:srgbClr val="FFFFFF"/>
          </a:effectRef>
          <a:fontRef idx="minor"/>
        </p:style>
        <p:txBody>
          <a:bodyPr lIns="90000" tIns="45000" rIns="90000" bIns="45000" anchor="b"/>
          <a:lstStyle/>
          <a:p>
            <a:pPr>
              <a:lnSpc>
                <a:spcPct val="100000"/>
              </a:lnSpc>
            </a:pPr>
            <a:r>
              <a:rPr lang="es-AR" sz="4200" strike="noStrike" dirty="0">
                <a:solidFill>
                  <a:srgbClr val="DBDBDB"/>
                </a:solidFill>
                <a:latin typeface="Constantia"/>
                <a:ea typeface="DejaVu Sans"/>
              </a:rPr>
              <a:t>Introducción a sensores</a:t>
            </a:r>
          </a:p>
        </p:txBody>
      </p:sp>
      <p:pic>
        <p:nvPicPr>
          <p:cNvPr id="110" name="Picture 2"/>
          <p:cNvPicPr/>
          <p:nvPr/>
        </p:nvPicPr>
        <p:blipFill>
          <a:blip r:embed="rId3"/>
          <a:stretch>
            <a:fillRect/>
          </a:stretch>
        </p:blipFill>
        <p:spPr>
          <a:xfrm>
            <a:off x="817579" y="4128877"/>
            <a:ext cx="1709280" cy="1993680"/>
          </a:xfrm>
          <a:prstGeom prst="rect">
            <a:avLst/>
          </a:prstGeom>
          <a:ln>
            <a:noFill/>
          </a:ln>
        </p:spPr>
      </p:pic>
      <p:pic>
        <p:nvPicPr>
          <p:cNvPr id="111" name="Picture 3"/>
          <p:cNvPicPr/>
          <p:nvPr/>
        </p:nvPicPr>
        <p:blipFill>
          <a:blip r:embed="rId4"/>
          <a:stretch>
            <a:fillRect/>
          </a:stretch>
        </p:blipFill>
        <p:spPr>
          <a:xfrm>
            <a:off x="3265939" y="4056877"/>
            <a:ext cx="1432080" cy="2149200"/>
          </a:xfrm>
          <a:prstGeom prst="rect">
            <a:avLst/>
          </a:prstGeom>
          <a:ln>
            <a:noFill/>
          </a:ln>
        </p:spPr>
      </p:pic>
      <p:pic>
        <p:nvPicPr>
          <p:cNvPr id="112" name="Picture 4"/>
          <p:cNvPicPr/>
          <p:nvPr/>
        </p:nvPicPr>
        <p:blipFill>
          <a:blip r:embed="rId5"/>
          <a:stretch>
            <a:fillRect/>
          </a:stretch>
        </p:blipFill>
        <p:spPr>
          <a:xfrm>
            <a:off x="5281939" y="4128877"/>
            <a:ext cx="3273840" cy="2014200"/>
          </a:xfrm>
          <a:prstGeom prst="rect">
            <a:avLst/>
          </a:prstGeom>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 name="CustomShape 1"/>
          <p:cNvSpPr/>
          <p:nvPr/>
        </p:nvSpPr>
        <p:spPr>
          <a:xfrm>
            <a:off x="1477108" y="-246305"/>
            <a:ext cx="6447692" cy="1217160"/>
          </a:xfrm>
          <a:prstGeom prst="rect">
            <a:avLst/>
          </a:prstGeom>
          <a:noFill/>
          <a:ln>
            <a:noFill/>
          </a:ln>
        </p:spPr>
        <p:style>
          <a:lnRef idx="0">
            <a:srgbClr val="FFFFFF"/>
          </a:lnRef>
          <a:fillRef idx="0">
            <a:srgbClr val="FFFFFF"/>
          </a:fillRef>
          <a:effectRef idx="0">
            <a:srgbClr val="FFFFFF"/>
          </a:effectRef>
          <a:fontRef idx="minor"/>
        </p:style>
        <p:txBody>
          <a:bodyPr lIns="90000" tIns="45000" rIns="90000" bIns="45000" anchor="b"/>
          <a:lstStyle/>
          <a:p>
            <a:pPr>
              <a:lnSpc>
                <a:spcPct val="100000"/>
              </a:lnSpc>
            </a:pPr>
            <a:r>
              <a:rPr lang="es-AR" sz="4200" strike="noStrike">
                <a:solidFill>
                  <a:srgbClr val="DBDBDB"/>
                </a:solidFill>
                <a:latin typeface="Constantia"/>
                <a:ea typeface="DejaVu Sans"/>
              </a:rPr>
              <a:t>Introducción a sensores</a:t>
            </a:r>
          </a:p>
        </p:txBody>
      </p:sp>
      <p:sp>
        <p:nvSpPr>
          <p:cNvPr id="114" name="CustomShape 2"/>
          <p:cNvSpPr/>
          <p:nvPr/>
        </p:nvSpPr>
        <p:spPr>
          <a:xfrm>
            <a:off x="323640" y="1917000"/>
            <a:ext cx="8494920" cy="4136040"/>
          </a:xfrm>
          <a:prstGeom prst="rect">
            <a:avLst/>
          </a:prstGeom>
          <a:noFill/>
          <a:ln>
            <a:noFill/>
          </a:ln>
        </p:spPr>
        <p:style>
          <a:lnRef idx="0">
            <a:srgbClr val="FFFFFF"/>
          </a:lnRef>
          <a:fillRef idx="0">
            <a:srgbClr val="FFFFFF"/>
          </a:fillRef>
          <a:effectRef idx="0">
            <a:srgbClr val="FFFFFF"/>
          </a:effectRef>
          <a:fontRef idx="minor"/>
        </p:style>
        <p:txBody>
          <a:bodyPr lIns="90000" tIns="45000" rIns="90000" bIns="45000"/>
          <a:lstStyle/>
          <a:p>
            <a:pPr>
              <a:lnSpc>
                <a:spcPct val="100000"/>
              </a:lnSpc>
              <a:buSzPct val="85000"/>
              <a:buFont typeface="Arial" panose="02080604020202020204" charset="0"/>
              <a:buChar char="•"/>
            </a:pPr>
            <a:r>
              <a:rPr lang="es-AR" sz="2400" strike="noStrike" dirty="0">
                <a:solidFill>
                  <a:srgbClr val="FFFFFF"/>
                </a:solidFill>
                <a:latin typeface="Constantia"/>
                <a:ea typeface="DejaVu Sans"/>
              </a:rPr>
              <a:t>Sensores de movimiento</a:t>
            </a:r>
          </a:p>
          <a:p>
            <a:pPr lvl="1" indent="0">
              <a:lnSpc>
                <a:spcPct val="100000"/>
              </a:lnSpc>
              <a:buSzPct val="45000"/>
              <a:buFont typeface="StarSymbol"/>
              <a:buNone/>
            </a:pPr>
            <a:r>
              <a:rPr lang="es-AR" sz="2000" strike="noStrike" dirty="0">
                <a:solidFill>
                  <a:srgbClr val="EEECE1"/>
                </a:solidFill>
                <a:latin typeface="Constantia"/>
                <a:ea typeface="DejaVu Sans"/>
              </a:rPr>
              <a:t>Medir Cambios en la velocidad del dispositivo</a:t>
            </a:r>
          </a:p>
          <a:p>
            <a:pPr>
              <a:lnSpc>
                <a:spcPct val="100000"/>
              </a:lnSpc>
            </a:pPr>
            <a:endParaRPr lang="es-AR" sz="2000" strike="noStrike" dirty="0">
              <a:solidFill>
                <a:srgbClr val="EEECE1"/>
              </a:solidFill>
              <a:latin typeface="Constantia"/>
              <a:ea typeface="DejaVu Sans"/>
            </a:endParaRPr>
          </a:p>
          <a:p>
            <a:pPr>
              <a:lnSpc>
                <a:spcPct val="100000"/>
              </a:lnSpc>
              <a:buSzPct val="85000"/>
              <a:buFont typeface="Arial" panose="02080604020202020204" charset="0"/>
              <a:buChar char="•"/>
            </a:pPr>
            <a:r>
              <a:rPr lang="es-AR" sz="2400" strike="noStrike" dirty="0">
                <a:solidFill>
                  <a:srgbClr val="FFFFFF"/>
                </a:solidFill>
                <a:latin typeface="Constantia"/>
                <a:ea typeface="DejaVu Sans"/>
              </a:rPr>
              <a:t>Sensores de medio ambiente</a:t>
            </a:r>
          </a:p>
          <a:p>
            <a:pPr lvl="1" indent="0">
              <a:lnSpc>
                <a:spcPct val="100000"/>
              </a:lnSpc>
              <a:buSzPct val="45000"/>
              <a:buFont typeface="StarSymbol"/>
              <a:buNone/>
            </a:pPr>
            <a:r>
              <a:rPr lang="es-AR" sz="2000" strike="noStrike" dirty="0">
                <a:solidFill>
                  <a:srgbClr val="EEECE1"/>
                </a:solidFill>
                <a:latin typeface="Constantia"/>
                <a:ea typeface="DejaVu Sans"/>
              </a:rPr>
              <a:t>Medir Cambios de temperatura del medio ambiente</a:t>
            </a:r>
          </a:p>
          <a:p>
            <a:pPr>
              <a:lnSpc>
                <a:spcPct val="100000"/>
              </a:lnSpc>
            </a:pPr>
            <a:endParaRPr lang="es-AR" sz="2000" strike="noStrike" dirty="0">
              <a:solidFill>
                <a:srgbClr val="EEECE1"/>
              </a:solidFill>
              <a:latin typeface="Constantia"/>
              <a:ea typeface="DejaVu Sans"/>
            </a:endParaRPr>
          </a:p>
          <a:p>
            <a:pPr>
              <a:lnSpc>
                <a:spcPct val="100000"/>
              </a:lnSpc>
              <a:buSzPct val="85000"/>
              <a:buFont typeface="Arial" panose="02080604020202020204" charset="0"/>
              <a:buChar char="•"/>
            </a:pPr>
            <a:r>
              <a:rPr lang="es-AR" sz="2400" strike="noStrike" dirty="0">
                <a:solidFill>
                  <a:srgbClr val="FFFFFF"/>
                </a:solidFill>
                <a:latin typeface="Constantia"/>
                <a:ea typeface="DejaVu Sans"/>
              </a:rPr>
              <a:t>Sensores de posición</a:t>
            </a:r>
          </a:p>
          <a:p>
            <a:pPr lvl="1">
              <a:lnSpc>
                <a:spcPct val="100000"/>
              </a:lnSpc>
              <a:buSzPct val="85000"/>
              <a:buFont typeface="Arial" panose="02080604020202020204" charset="0"/>
              <a:buChar char="•"/>
            </a:pPr>
            <a:r>
              <a:rPr lang="es-AR" sz="2000" strike="noStrike" dirty="0">
                <a:solidFill>
                  <a:srgbClr val="EEECE1"/>
                </a:solidFill>
                <a:latin typeface="Constantia"/>
                <a:ea typeface="DejaVu Sans"/>
              </a:rPr>
              <a:t>Utilizar el sensor de campo </a:t>
            </a:r>
            <a:r>
              <a:rPr lang="es-AR" sz="2000" strike="noStrike" dirty="0">
                <a:solidFill>
                  <a:srgbClr val="FFFF00"/>
                </a:solidFill>
                <a:latin typeface="Constantia"/>
                <a:ea typeface="DejaVu Sans"/>
              </a:rPr>
              <a:t>geomagnético</a:t>
            </a:r>
            <a:r>
              <a:rPr lang="es-AR" sz="2000" strike="noStrike" dirty="0">
                <a:solidFill>
                  <a:srgbClr val="EEECE1"/>
                </a:solidFill>
                <a:latin typeface="Constantia"/>
                <a:ea typeface="DejaVu Sans"/>
              </a:rPr>
              <a:t>, el </a:t>
            </a:r>
            <a:r>
              <a:rPr lang="es-AR" sz="2000" strike="noStrike" dirty="0">
                <a:solidFill>
                  <a:srgbClr val="FFFF00"/>
                </a:solidFill>
                <a:latin typeface="Constantia"/>
                <a:ea typeface="DejaVu Sans"/>
              </a:rPr>
              <a:t>giroscopio</a:t>
            </a:r>
            <a:r>
              <a:rPr lang="es-AR" sz="2000" strike="noStrike" dirty="0">
                <a:solidFill>
                  <a:srgbClr val="EEECE1"/>
                </a:solidFill>
                <a:latin typeface="Constantia"/>
                <a:ea typeface="DejaVu Sans"/>
              </a:rPr>
              <a:t> y el </a:t>
            </a:r>
            <a:r>
              <a:rPr lang="es-AR" sz="2000" strike="noStrike" dirty="0">
                <a:solidFill>
                  <a:srgbClr val="FFFF00"/>
                </a:solidFill>
                <a:latin typeface="Constantia"/>
                <a:ea typeface="DejaVu Sans"/>
              </a:rPr>
              <a:t>acelerómetro</a:t>
            </a:r>
            <a:r>
              <a:rPr lang="es-AR" sz="2000" strike="noStrike" dirty="0">
                <a:solidFill>
                  <a:srgbClr val="EEECE1"/>
                </a:solidFill>
                <a:latin typeface="Constantia"/>
                <a:ea typeface="DejaVu Sans"/>
              </a:rPr>
              <a:t>, para </a:t>
            </a:r>
            <a:r>
              <a:rPr lang="es-AR" sz="2000" strike="noStrike" dirty="0">
                <a:solidFill>
                  <a:srgbClr val="FFFF00"/>
                </a:solidFill>
                <a:latin typeface="Constantia"/>
                <a:ea typeface="DejaVu Sans"/>
              </a:rPr>
              <a:t>crear una brújula</a:t>
            </a:r>
            <a:r>
              <a:rPr lang="es-AR" sz="2000" strike="noStrike" dirty="0">
                <a:solidFill>
                  <a:srgbClr val="EEECE1"/>
                </a:solidFill>
                <a:latin typeface="Constantia"/>
                <a:ea typeface="DejaVu Sans"/>
              </a:rPr>
              <a:t> (la API de Android ya contempla esta funcionalidad)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 name="CustomShape 1"/>
          <p:cNvSpPr/>
          <p:nvPr/>
        </p:nvSpPr>
        <p:spPr>
          <a:xfrm>
            <a:off x="1488831" y="-351812"/>
            <a:ext cx="5838092" cy="1217160"/>
          </a:xfrm>
          <a:prstGeom prst="rect">
            <a:avLst/>
          </a:prstGeom>
          <a:noFill/>
          <a:ln>
            <a:noFill/>
          </a:ln>
        </p:spPr>
        <p:style>
          <a:lnRef idx="0">
            <a:srgbClr val="FFFFFF"/>
          </a:lnRef>
          <a:fillRef idx="0">
            <a:srgbClr val="FFFFFF"/>
          </a:fillRef>
          <a:effectRef idx="0">
            <a:srgbClr val="FFFFFF"/>
          </a:effectRef>
          <a:fontRef idx="minor"/>
        </p:style>
        <p:txBody>
          <a:bodyPr lIns="90000" tIns="45000" rIns="90000" bIns="45000" anchor="b"/>
          <a:lstStyle/>
          <a:p>
            <a:pPr>
              <a:lnSpc>
                <a:spcPct val="100000"/>
              </a:lnSpc>
            </a:pPr>
            <a:r>
              <a:rPr lang="es-AR" sz="4200" strike="noStrike" dirty="0">
                <a:solidFill>
                  <a:srgbClr val="DBDBDB"/>
                </a:solidFill>
                <a:latin typeface="Constantia"/>
                <a:ea typeface="DejaVu Sans"/>
              </a:rPr>
              <a:t>Introducción a sensores</a:t>
            </a:r>
          </a:p>
        </p:txBody>
      </p:sp>
      <p:sp>
        <p:nvSpPr>
          <p:cNvPr id="116" name="CustomShape 2"/>
          <p:cNvSpPr/>
          <p:nvPr/>
        </p:nvSpPr>
        <p:spPr>
          <a:xfrm>
            <a:off x="360000" y="1440000"/>
            <a:ext cx="8423640" cy="4585662"/>
          </a:xfrm>
          <a:prstGeom prst="rect">
            <a:avLst/>
          </a:prstGeom>
          <a:noFill/>
          <a:ln>
            <a:noFill/>
          </a:ln>
        </p:spPr>
        <p:style>
          <a:lnRef idx="0">
            <a:srgbClr val="FFFFFF"/>
          </a:lnRef>
          <a:fillRef idx="0">
            <a:srgbClr val="FFFFFF"/>
          </a:fillRef>
          <a:effectRef idx="0">
            <a:srgbClr val="FFFFFF"/>
          </a:effectRef>
          <a:fontRef idx="minor"/>
        </p:style>
        <p:txBody>
          <a:bodyPr lIns="90000" tIns="45000" rIns="90000" bIns="45000"/>
          <a:lstStyle/>
          <a:p>
            <a:pPr>
              <a:lnSpc>
                <a:spcPct val="100000"/>
              </a:lnSpc>
              <a:buSzPct val="85000"/>
              <a:buFont typeface="Arial" panose="02080604020202020204" charset="0"/>
              <a:buChar char="•"/>
            </a:pPr>
            <a:r>
              <a:rPr lang="es-AR" sz="2400" strike="noStrike" dirty="0">
                <a:solidFill>
                  <a:srgbClr val="FFFFFF"/>
                </a:solidFill>
                <a:latin typeface="Constantia"/>
                <a:ea typeface="DejaVu Sans"/>
              </a:rPr>
              <a:t>Los sensores </a:t>
            </a:r>
            <a:r>
              <a:rPr lang="es-AR" sz="2400" strike="noStrike" dirty="0">
                <a:solidFill>
                  <a:srgbClr val="FFFF00"/>
                </a:solidFill>
                <a:latin typeface="Constantia"/>
                <a:ea typeface="DejaVu Sans"/>
              </a:rPr>
              <a:t>NO </a:t>
            </a:r>
            <a:r>
              <a:rPr lang="es-AR" sz="2400" strike="noStrike" dirty="0">
                <a:solidFill>
                  <a:srgbClr val="FFFFFF"/>
                </a:solidFill>
                <a:latin typeface="Constantia"/>
                <a:ea typeface="DejaVu Sans"/>
              </a:rPr>
              <a:t>están disponibles en todos los dispositivos</a:t>
            </a:r>
          </a:p>
          <a:p>
            <a:pPr marL="800100" lvl="1" indent="-342900">
              <a:lnSpc>
                <a:spcPct val="100000"/>
              </a:lnSpc>
              <a:buSzPct val="45000"/>
              <a:buFont typeface="Arial" panose="02080604020202020204" charset="0"/>
              <a:buChar char="•"/>
            </a:pPr>
            <a:r>
              <a:rPr lang="es-AR" sz="2400" strike="noStrike" dirty="0">
                <a:solidFill>
                  <a:srgbClr val="FFFFFF"/>
                </a:solidFill>
                <a:latin typeface="Constantia"/>
                <a:ea typeface="DejaVu Sans"/>
              </a:rPr>
              <a:t>Acelerómetros casi siempre</a:t>
            </a:r>
          </a:p>
          <a:p>
            <a:pPr marL="800100" lvl="1" indent="-342900">
              <a:lnSpc>
                <a:spcPct val="100000"/>
              </a:lnSpc>
              <a:buSzPct val="45000"/>
              <a:buFont typeface="Arial" panose="02080604020202020204" charset="0"/>
              <a:buChar char="•"/>
            </a:pPr>
            <a:r>
              <a:rPr lang="es-AR" sz="2400" strike="noStrike" dirty="0">
                <a:solidFill>
                  <a:srgbClr val="FFFFFF"/>
                </a:solidFill>
                <a:latin typeface="Constantia"/>
                <a:ea typeface="DejaVu Sans"/>
              </a:rPr>
              <a:t>Giroscopios sólo en los dispositivos </a:t>
            </a:r>
            <a:r>
              <a:rPr lang="es-AR" sz="2400" strike="noStrike" dirty="0" err="1">
                <a:solidFill>
                  <a:srgbClr val="FFFFFF"/>
                </a:solidFill>
                <a:latin typeface="Constantia"/>
                <a:ea typeface="DejaVu Sans"/>
              </a:rPr>
              <a:t>high-end</a:t>
            </a:r>
            <a:endParaRPr lang="es-AR" sz="2400" strike="noStrike" dirty="0">
              <a:solidFill>
                <a:srgbClr val="FFFFFF"/>
              </a:solidFill>
              <a:latin typeface="Constantia"/>
              <a:ea typeface="DejaVu Sans"/>
            </a:endParaRPr>
          </a:p>
          <a:p>
            <a:pPr marL="800100" lvl="1" indent="-342900">
              <a:lnSpc>
                <a:spcPct val="100000"/>
              </a:lnSpc>
              <a:buSzPct val="45000"/>
              <a:buFont typeface="Arial" panose="02080604020202020204" charset="0"/>
              <a:buChar char="•"/>
            </a:pPr>
            <a:r>
              <a:rPr lang="es-AR" sz="2400" strike="noStrike" dirty="0">
                <a:solidFill>
                  <a:srgbClr val="FFFFFF"/>
                </a:solidFill>
                <a:latin typeface="Constantia"/>
                <a:ea typeface="DejaVu Sans"/>
              </a:rPr>
              <a:t>Sensor magnético casi siempre… </a:t>
            </a:r>
          </a:p>
          <a:p>
            <a:pPr marL="800100" lvl="1" indent="-342900">
              <a:lnSpc>
                <a:spcPct val="100000"/>
              </a:lnSpc>
              <a:buSzPct val="45000"/>
              <a:buFont typeface="Arial" panose="02080604020202020204" charset="0"/>
              <a:buChar char="•"/>
            </a:pPr>
            <a:r>
              <a:rPr lang="es-AR" sz="2400" strike="noStrike" dirty="0">
                <a:solidFill>
                  <a:srgbClr val="FFFFFF"/>
                </a:solidFill>
                <a:latin typeface="Constantia"/>
                <a:ea typeface="DejaVu Sans"/>
              </a:rPr>
              <a:t>Sensor de temperatura ambiente casi nunca</a:t>
            </a:r>
          </a:p>
          <a:p>
            <a:pPr marL="800100" lvl="1" indent="-342900">
              <a:lnSpc>
                <a:spcPct val="100000"/>
              </a:lnSpc>
              <a:buSzPct val="45000"/>
              <a:buFont typeface="Arial" panose="02080604020202020204" charset="0"/>
              <a:buChar char="•"/>
            </a:pPr>
            <a:r>
              <a:rPr lang="es-AR" sz="2400" strike="noStrike" dirty="0">
                <a:solidFill>
                  <a:srgbClr val="FFFFFF"/>
                </a:solidFill>
                <a:latin typeface="Constantia"/>
                <a:ea typeface="DejaVu Sans"/>
              </a:rPr>
              <a:t>Sensor de proximidad casi siempre</a:t>
            </a:r>
          </a:p>
          <a:p>
            <a:pPr marL="800100" lvl="1" indent="-342900">
              <a:lnSpc>
                <a:spcPct val="100000"/>
              </a:lnSpc>
              <a:buSzPct val="45000"/>
              <a:buFont typeface="Arial" panose="02080604020202020204" charset="0"/>
              <a:buChar char="•"/>
            </a:pPr>
            <a:r>
              <a:rPr lang="es-AR" sz="2400" strike="noStrike" dirty="0">
                <a:solidFill>
                  <a:srgbClr val="FFFFFF"/>
                </a:solidFill>
                <a:latin typeface="Constantia"/>
                <a:ea typeface="DejaVu Sans"/>
              </a:rPr>
              <a:t>Sensor de luz, puede no haber</a:t>
            </a:r>
          </a:p>
          <a:p>
            <a:pPr marL="800100" lvl="1" indent="-342900">
              <a:lnSpc>
                <a:spcPct val="100000"/>
              </a:lnSpc>
              <a:buSzPct val="45000"/>
              <a:buFont typeface="Arial" panose="02080604020202020204" charset="0"/>
              <a:buChar char="•"/>
            </a:pPr>
            <a:r>
              <a:rPr lang="es-AR" sz="2400" strike="noStrike" dirty="0">
                <a:solidFill>
                  <a:srgbClr val="FFFFFF"/>
                </a:solidFill>
                <a:latin typeface="Constantia"/>
                <a:ea typeface="DejaVu Sans"/>
              </a:rPr>
              <a:t>Micrófono, siempre</a:t>
            </a:r>
          </a:p>
          <a:p>
            <a:pPr marL="800100" lvl="1" indent="-342900">
              <a:lnSpc>
                <a:spcPct val="100000"/>
              </a:lnSpc>
              <a:buSzPct val="45000"/>
              <a:buFont typeface="Arial" panose="02080604020202020204" charset="0"/>
              <a:buChar char="•"/>
            </a:pPr>
            <a:r>
              <a:rPr lang="es-AR" sz="2400" strike="noStrike" dirty="0" err="1">
                <a:solidFill>
                  <a:srgbClr val="FFFFFF"/>
                </a:solidFill>
                <a:latin typeface="Constantia"/>
                <a:ea typeface="DejaVu Sans"/>
              </a:rPr>
              <a:t>Multitouch</a:t>
            </a:r>
            <a:r>
              <a:rPr lang="es-AR" sz="2400" strike="noStrike" dirty="0">
                <a:solidFill>
                  <a:srgbClr val="FFFFFF"/>
                </a:solidFill>
                <a:latin typeface="Constantia"/>
                <a:ea typeface="DejaVu Sans"/>
              </a:rPr>
              <a:t>… ojo con dispositivos viejos</a:t>
            </a:r>
          </a:p>
          <a:p>
            <a:pPr marL="800100" lvl="1" indent="-342900">
              <a:lnSpc>
                <a:spcPct val="100000"/>
              </a:lnSpc>
              <a:buSzPct val="45000"/>
              <a:buFont typeface="Arial" panose="02080604020202020204" charset="0"/>
              <a:buChar char="•"/>
            </a:pPr>
            <a:r>
              <a:rPr lang="es-AR" sz="2400" strike="noStrike" dirty="0">
                <a:solidFill>
                  <a:srgbClr val="FFFFFF"/>
                </a:solidFill>
                <a:latin typeface="Constantia"/>
                <a:ea typeface="DejaVu Sans"/>
              </a:rPr>
              <a:t>Fusión de sensores… depende del fabricante y de la versión de Android disponible!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 name="CustomShape 1"/>
          <p:cNvSpPr/>
          <p:nvPr/>
        </p:nvSpPr>
        <p:spPr>
          <a:xfrm>
            <a:off x="457200" y="1523880"/>
            <a:ext cx="8227440" cy="4876920"/>
          </a:xfrm>
          <a:prstGeom prst="rect">
            <a:avLst/>
          </a:prstGeom>
          <a:noFill/>
          <a:ln>
            <a:noFill/>
          </a:ln>
        </p:spPr>
        <p:style>
          <a:lnRef idx="0">
            <a:srgbClr val="FFFFFF"/>
          </a:lnRef>
          <a:fillRef idx="0">
            <a:srgbClr val="FFFFFF"/>
          </a:fillRef>
          <a:effectRef idx="0">
            <a:srgbClr val="FFFFFF"/>
          </a:effectRef>
          <a:fontRef idx="minor"/>
        </p:style>
        <p:txBody>
          <a:bodyPr lIns="90000" tIns="45000" rIns="90000" bIns="45000"/>
          <a:lstStyle/>
          <a:p>
            <a:pPr>
              <a:lnSpc>
                <a:spcPct val="100000"/>
              </a:lnSpc>
              <a:buSzPct val="85000"/>
              <a:buFont typeface="Wingdings 2" charset="2"/>
              <a:buChar char=""/>
            </a:pPr>
            <a:r>
              <a:rPr lang="es-AR" sz="2200" strike="noStrike" dirty="0">
                <a:solidFill>
                  <a:srgbClr val="FFFFFF"/>
                </a:solidFill>
                <a:latin typeface="Constantia"/>
                <a:ea typeface="DejaVu Sans"/>
              </a:rPr>
              <a:t>Los sensores de movimiento, nos permiten tener un </a:t>
            </a:r>
            <a:r>
              <a:rPr lang="es-AR" sz="2200" strike="noStrike" dirty="0">
                <a:solidFill>
                  <a:srgbClr val="FFFF00"/>
                </a:solidFill>
                <a:latin typeface="Constantia"/>
                <a:ea typeface="DejaVu Sans"/>
              </a:rPr>
              <a:t>marco de referencia del movimiento</a:t>
            </a:r>
            <a:r>
              <a:rPr lang="es-AR" sz="2200" strike="noStrike" dirty="0">
                <a:solidFill>
                  <a:srgbClr val="FFFFFF"/>
                </a:solidFill>
                <a:latin typeface="Constantia"/>
                <a:ea typeface="DejaVu Sans"/>
              </a:rPr>
              <a:t> de nuestro dispositivo respecto del entorno</a:t>
            </a:r>
            <a:r>
              <a:rPr lang="es-AR" sz="2200" strike="noStrike" dirty="0">
                <a:solidFill>
                  <a:srgbClr val="FFFF00"/>
                </a:solidFill>
                <a:latin typeface="Constantia"/>
                <a:ea typeface="DejaVu Sans"/>
              </a:rPr>
              <a:t>. Estos sensores </a:t>
            </a:r>
            <a:r>
              <a:rPr lang="es-AR" sz="2200" strike="noStrike" dirty="0">
                <a:solidFill>
                  <a:srgbClr val="FFFFFF"/>
                </a:solidFill>
                <a:latin typeface="Constantia"/>
                <a:ea typeface="DejaVu Sans"/>
              </a:rPr>
              <a:t>pueden ser exclusivamente </a:t>
            </a:r>
            <a:r>
              <a:rPr lang="es-AR" sz="2200" strike="noStrike" dirty="0">
                <a:solidFill>
                  <a:srgbClr val="FFFF00"/>
                </a:solidFill>
                <a:latin typeface="Constantia"/>
                <a:ea typeface="DejaVu Sans"/>
              </a:rPr>
              <a:t>hardware</a:t>
            </a:r>
            <a:r>
              <a:rPr lang="es-AR" sz="2200" strike="noStrike" dirty="0">
                <a:solidFill>
                  <a:srgbClr val="FFFFFF"/>
                </a:solidFill>
                <a:latin typeface="Constantia"/>
                <a:ea typeface="DejaVu Sans"/>
              </a:rPr>
              <a:t>, o ser una combinación de </a:t>
            </a:r>
            <a:r>
              <a:rPr lang="es-AR" sz="2200" strike="noStrike" dirty="0">
                <a:solidFill>
                  <a:srgbClr val="FFFF00"/>
                </a:solidFill>
                <a:latin typeface="Constantia"/>
                <a:ea typeface="DejaVu Sans"/>
              </a:rPr>
              <a:t>software-hardware</a:t>
            </a:r>
            <a:r>
              <a:rPr lang="x-none" altLang="es-AR" sz="2200" strike="noStrike" dirty="0">
                <a:solidFill>
                  <a:srgbClr val="FFFFFF"/>
                </a:solidFill>
                <a:latin typeface="Constantia"/>
                <a:ea typeface="DejaVu Sans"/>
              </a:rPr>
              <a:t>.</a:t>
            </a:r>
          </a:p>
          <a:p>
            <a:pPr>
              <a:lnSpc>
                <a:spcPct val="100000"/>
              </a:lnSpc>
              <a:buSzPct val="85000"/>
              <a:buFont typeface="Wingdings 2" charset="2"/>
              <a:buChar char=""/>
            </a:pPr>
            <a:r>
              <a:rPr lang="es-AR" sz="2600" strike="noStrike" dirty="0">
                <a:solidFill>
                  <a:srgbClr val="FFFFFF"/>
                </a:solidFill>
                <a:latin typeface="Constantia"/>
                <a:ea typeface="DejaVu Sans"/>
              </a:rPr>
              <a:t>Acelerómetro</a:t>
            </a:r>
          </a:p>
          <a:p>
            <a:pPr lvl="1">
              <a:lnSpc>
                <a:spcPct val="100000"/>
              </a:lnSpc>
              <a:buSzPct val="85000"/>
              <a:buFont typeface="Wingdings 2" charset="2"/>
              <a:buChar char=""/>
            </a:pPr>
            <a:r>
              <a:rPr lang="es-AR" sz="2000" strike="noStrike" dirty="0">
                <a:solidFill>
                  <a:srgbClr val="EEECE1"/>
                </a:solidFill>
                <a:latin typeface="Constantia"/>
                <a:ea typeface="DejaVu Sans"/>
              </a:rPr>
              <a:t>El sensor de aceleración mide la magnitud de la aceleración aplicada a un dispositivo, inclusive la fuerza de gravedad</a:t>
            </a:r>
          </a:p>
          <a:p>
            <a:pPr lvl="1">
              <a:lnSpc>
                <a:spcPct val="100000"/>
              </a:lnSpc>
              <a:buSzPct val="85000"/>
              <a:buFont typeface="Wingdings 2" charset="2"/>
              <a:buChar char=""/>
            </a:pPr>
            <a:endParaRPr lang="es-AR" sz="2000" strike="noStrike" dirty="0">
              <a:solidFill>
                <a:srgbClr val="EEECE1"/>
              </a:solidFill>
              <a:latin typeface="Constantia"/>
              <a:ea typeface="DejaVu Sans"/>
            </a:endParaRPr>
          </a:p>
          <a:p>
            <a:pPr>
              <a:lnSpc>
                <a:spcPct val="100000"/>
              </a:lnSpc>
              <a:buSzPct val="85000"/>
              <a:buFont typeface="Wingdings 2" charset="2"/>
              <a:buChar char=""/>
            </a:pPr>
            <a:r>
              <a:rPr lang="es-AR" sz="2600" strike="noStrike" dirty="0">
                <a:solidFill>
                  <a:srgbClr val="FFFFFF"/>
                </a:solidFill>
                <a:latin typeface="Constantia"/>
                <a:ea typeface="DejaVu Sans"/>
              </a:rPr>
              <a:t>Sensor de gravedad</a:t>
            </a:r>
          </a:p>
          <a:p>
            <a:pPr lvl="1">
              <a:lnSpc>
                <a:spcPct val="100000"/>
              </a:lnSpc>
              <a:buSzPct val="85000"/>
              <a:buFont typeface="Wingdings 2" charset="2"/>
              <a:buChar char=""/>
            </a:pPr>
            <a:r>
              <a:rPr lang="es-AR" sz="2000" strike="noStrike" dirty="0">
                <a:solidFill>
                  <a:srgbClr val="EEECE1"/>
                </a:solidFill>
                <a:latin typeface="Constantia"/>
                <a:ea typeface="DejaVu Sans"/>
              </a:rPr>
              <a:t>El sensor de gravedad provee un vector de 3 dimensiones indicando la dirección y la magnitud de la gravedad</a:t>
            </a:r>
          </a:p>
          <a:p>
            <a:pPr lvl="1">
              <a:lnSpc>
                <a:spcPct val="100000"/>
              </a:lnSpc>
              <a:buSzPct val="85000"/>
              <a:buFont typeface="Wingdings 2" charset="2"/>
              <a:buChar char=""/>
            </a:pPr>
            <a:endParaRPr lang="es-AR" sz="2000" strike="noStrike" dirty="0">
              <a:solidFill>
                <a:srgbClr val="EEECE1"/>
              </a:solidFill>
              <a:latin typeface="Constantia"/>
              <a:ea typeface="DejaVu Sans"/>
            </a:endParaRPr>
          </a:p>
          <a:p>
            <a:pPr>
              <a:lnSpc>
                <a:spcPct val="100000"/>
              </a:lnSpc>
              <a:buSzPct val="85000"/>
              <a:buFont typeface="Wingdings 2" charset="2"/>
              <a:buChar char=""/>
            </a:pPr>
            <a:r>
              <a:rPr lang="es-AR" sz="2600" strike="noStrike" dirty="0">
                <a:solidFill>
                  <a:srgbClr val="FFFFFF"/>
                </a:solidFill>
                <a:latin typeface="Constantia"/>
                <a:ea typeface="DejaVu Sans"/>
              </a:rPr>
              <a:t>Giróscopo</a:t>
            </a:r>
          </a:p>
          <a:p>
            <a:pPr lvl="1">
              <a:lnSpc>
                <a:spcPct val="100000"/>
              </a:lnSpc>
              <a:buSzPct val="85000"/>
              <a:buFont typeface="Wingdings 2" charset="2"/>
              <a:buChar char=""/>
            </a:pPr>
            <a:r>
              <a:rPr lang="es-AR" sz="2000" strike="noStrike" dirty="0">
                <a:solidFill>
                  <a:srgbClr val="EEECE1"/>
                </a:solidFill>
                <a:latin typeface="Constantia"/>
                <a:ea typeface="DejaVu Sans"/>
              </a:rPr>
              <a:t>El giróscopo mide el radio de rotación en rad/s del dispositivo</a:t>
            </a:r>
          </a:p>
          <a:p>
            <a:pPr>
              <a:lnSpc>
                <a:spcPct val="100000"/>
              </a:lnSpc>
            </a:pPr>
            <a:endParaRPr lang="es-AR" sz="2000" strike="noStrike" dirty="0">
              <a:solidFill>
                <a:srgbClr val="EEECE1"/>
              </a:solidFill>
              <a:latin typeface="Constantia"/>
              <a:ea typeface="DejaVu Sans"/>
            </a:endParaRPr>
          </a:p>
        </p:txBody>
      </p:sp>
      <p:sp>
        <p:nvSpPr>
          <p:cNvPr id="200" name="CustomShape 2"/>
          <p:cNvSpPr/>
          <p:nvPr/>
        </p:nvSpPr>
        <p:spPr>
          <a:xfrm>
            <a:off x="1348154" y="-351812"/>
            <a:ext cx="6224954" cy="1217160"/>
          </a:xfrm>
          <a:prstGeom prst="rect">
            <a:avLst/>
          </a:prstGeom>
          <a:noFill/>
          <a:ln>
            <a:noFill/>
          </a:ln>
        </p:spPr>
        <p:style>
          <a:lnRef idx="0">
            <a:srgbClr val="FFFFFF"/>
          </a:lnRef>
          <a:fillRef idx="0">
            <a:srgbClr val="FFFFFF"/>
          </a:fillRef>
          <a:effectRef idx="0">
            <a:srgbClr val="FFFFFF"/>
          </a:effectRef>
          <a:fontRef idx="minor"/>
        </p:style>
        <p:txBody>
          <a:bodyPr lIns="90000" tIns="45000" rIns="90000" bIns="45000" anchor="b"/>
          <a:lstStyle/>
          <a:p>
            <a:pPr>
              <a:lnSpc>
                <a:spcPct val="100000"/>
              </a:lnSpc>
            </a:pPr>
            <a:r>
              <a:rPr lang="es-AR" sz="4200" strike="noStrike" dirty="0">
                <a:solidFill>
                  <a:srgbClr val="DBDBDB"/>
                </a:solidFill>
                <a:latin typeface="Constantia"/>
                <a:ea typeface="DejaVu Sans"/>
              </a:rPr>
              <a:t>Sensores de movimiento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 name="CustomShape 1"/>
          <p:cNvSpPr/>
          <p:nvPr/>
        </p:nvSpPr>
        <p:spPr>
          <a:xfrm>
            <a:off x="457200" y="1523880"/>
            <a:ext cx="8227440" cy="4569840"/>
          </a:xfrm>
          <a:prstGeom prst="rect">
            <a:avLst/>
          </a:prstGeom>
          <a:noFill/>
          <a:ln>
            <a:noFill/>
          </a:ln>
        </p:spPr>
        <p:style>
          <a:lnRef idx="0">
            <a:srgbClr val="FFFFFF"/>
          </a:lnRef>
          <a:fillRef idx="0">
            <a:srgbClr val="FFFFFF"/>
          </a:fillRef>
          <a:effectRef idx="0">
            <a:srgbClr val="FFFFFF"/>
          </a:effectRef>
          <a:fontRef idx="minor"/>
        </p:style>
        <p:txBody>
          <a:bodyPr lIns="90000" tIns="45000" rIns="90000" bIns="45000"/>
          <a:lstStyle/>
          <a:p>
            <a:pPr>
              <a:lnSpc>
                <a:spcPct val="100000"/>
              </a:lnSpc>
              <a:buSzPct val="85000"/>
              <a:buFont typeface="Wingdings 2" charset="2"/>
              <a:buChar char=""/>
            </a:pPr>
            <a:r>
              <a:rPr lang="es-AR" sz="2600" strike="noStrike" dirty="0">
                <a:solidFill>
                  <a:srgbClr val="FFFFFF"/>
                </a:solidFill>
                <a:latin typeface="Constantia"/>
                <a:ea typeface="DejaVu Sans"/>
              </a:rPr>
              <a:t>Sensor Podómetro</a:t>
            </a:r>
          </a:p>
          <a:p>
            <a:pPr lvl="1">
              <a:lnSpc>
                <a:spcPct val="100000"/>
              </a:lnSpc>
              <a:buSzPct val="85000"/>
              <a:buFont typeface="Wingdings 2" charset="2"/>
              <a:buChar char=""/>
            </a:pPr>
            <a:r>
              <a:rPr lang="es-AR" sz="2400" strike="noStrike" dirty="0">
                <a:solidFill>
                  <a:srgbClr val="EEECE1"/>
                </a:solidFill>
                <a:latin typeface="Constantia"/>
                <a:ea typeface="DejaVu Sans"/>
              </a:rPr>
              <a:t>El contador de pasos, provee el n</a:t>
            </a:r>
            <a:r>
              <a:rPr lang="x-none" altLang="es-AR" sz="2400" strike="noStrike" dirty="0">
                <a:solidFill>
                  <a:srgbClr val="EEECE1"/>
                </a:solidFill>
                <a:latin typeface="Constantia"/>
                <a:ea typeface="DejaVu Sans"/>
              </a:rPr>
              <a:t>ú</a:t>
            </a:r>
            <a:r>
              <a:rPr lang="es-AR" sz="2400" strike="noStrike" dirty="0">
                <a:solidFill>
                  <a:srgbClr val="EEECE1"/>
                </a:solidFill>
                <a:latin typeface="Constantia"/>
                <a:ea typeface="DejaVu Sans"/>
              </a:rPr>
              <a:t>mero de pasos realizados por el usuario desde que se activo el sensor. Este sensor tiene </a:t>
            </a:r>
            <a:r>
              <a:rPr lang="es-AR" sz="2400" strike="noStrike" dirty="0">
                <a:solidFill>
                  <a:srgbClr val="FFFF00"/>
                </a:solidFill>
                <a:latin typeface="Constantia"/>
                <a:ea typeface="DejaVu Sans"/>
              </a:rPr>
              <a:t>mas latencia </a:t>
            </a:r>
            <a:r>
              <a:rPr lang="es-AR" sz="2400" strike="noStrike" dirty="0">
                <a:solidFill>
                  <a:srgbClr val="EEECE1"/>
                </a:solidFill>
                <a:latin typeface="Constantia"/>
                <a:ea typeface="DejaVu Sans"/>
              </a:rPr>
              <a:t>(hasta </a:t>
            </a:r>
            <a:r>
              <a:rPr lang="es-AR" sz="2400" strike="noStrike" dirty="0">
                <a:solidFill>
                  <a:srgbClr val="FFFF00"/>
                </a:solidFill>
                <a:latin typeface="Constantia"/>
                <a:ea typeface="DejaVu Sans"/>
              </a:rPr>
              <a:t>1</a:t>
            </a:r>
            <a:r>
              <a:rPr lang="x-none" altLang="es-AR" sz="2400" strike="noStrike" dirty="0">
                <a:solidFill>
                  <a:srgbClr val="FFFF00"/>
                </a:solidFill>
                <a:latin typeface="Constantia"/>
                <a:ea typeface="DejaVu Sans"/>
              </a:rPr>
              <a:t>0</a:t>
            </a:r>
            <a:r>
              <a:rPr lang="es-AR" sz="2400" strike="noStrike" dirty="0">
                <a:solidFill>
                  <a:srgbClr val="FFFF00"/>
                </a:solidFill>
                <a:latin typeface="Constantia"/>
                <a:ea typeface="DejaVu Sans"/>
              </a:rPr>
              <a:t> segundos</a:t>
            </a:r>
            <a:r>
              <a:rPr lang="es-AR" sz="2400" strike="noStrike" dirty="0">
                <a:solidFill>
                  <a:srgbClr val="EEECE1"/>
                </a:solidFill>
                <a:latin typeface="Constantia"/>
                <a:ea typeface="DejaVu Sans"/>
              </a:rPr>
              <a:t>) pero a la vez mas precisión, que el detector de pasos</a:t>
            </a:r>
          </a:p>
          <a:p>
            <a:pPr lvl="1">
              <a:lnSpc>
                <a:spcPct val="100000"/>
              </a:lnSpc>
              <a:buSzPct val="85000"/>
              <a:buFont typeface="Wingdings 2" charset="2"/>
              <a:buChar char=""/>
            </a:pPr>
            <a:endParaRPr lang="es-AR" sz="2400" strike="noStrike" dirty="0">
              <a:solidFill>
                <a:srgbClr val="EEECE1"/>
              </a:solidFill>
              <a:latin typeface="Constantia"/>
              <a:ea typeface="DejaVu Sans"/>
            </a:endParaRPr>
          </a:p>
          <a:p>
            <a:pPr>
              <a:lnSpc>
                <a:spcPct val="100000"/>
              </a:lnSpc>
              <a:buSzPct val="85000"/>
              <a:buFont typeface="Wingdings 2" charset="2"/>
              <a:buChar char=""/>
            </a:pPr>
            <a:r>
              <a:rPr lang="es-AR" sz="2600" strike="noStrike" dirty="0">
                <a:solidFill>
                  <a:srgbClr val="FFFFFF"/>
                </a:solidFill>
                <a:latin typeface="Constantia"/>
                <a:ea typeface="DejaVu Sans"/>
              </a:rPr>
              <a:t>Sensor detector de pasos</a:t>
            </a:r>
          </a:p>
          <a:p>
            <a:pPr lvl="1">
              <a:lnSpc>
                <a:spcPct val="100000"/>
              </a:lnSpc>
              <a:buSzPct val="85000"/>
              <a:buFont typeface="Wingdings 2" charset="2"/>
              <a:buChar char=""/>
            </a:pPr>
            <a:r>
              <a:rPr lang="es-AR" sz="2400" strike="noStrike" dirty="0">
                <a:solidFill>
                  <a:srgbClr val="EEECE1"/>
                </a:solidFill>
                <a:latin typeface="Constantia"/>
                <a:ea typeface="DejaVu Sans"/>
              </a:rPr>
              <a:t>El detector de pasos, dispara un evento cada vez que el usuario realiza un paso. La latencia de este sensor, se espera que sea menor a </a:t>
            </a:r>
            <a:r>
              <a:rPr lang="es-AR" sz="2400" strike="noStrike" dirty="0">
                <a:solidFill>
                  <a:srgbClr val="FFFF00"/>
                </a:solidFill>
                <a:latin typeface="Constantia"/>
                <a:ea typeface="DejaVu Sans"/>
              </a:rPr>
              <a:t>2 segundos</a:t>
            </a:r>
          </a:p>
        </p:txBody>
      </p:sp>
      <p:sp>
        <p:nvSpPr>
          <p:cNvPr id="204" name="CustomShape 2"/>
          <p:cNvSpPr/>
          <p:nvPr/>
        </p:nvSpPr>
        <p:spPr>
          <a:xfrm>
            <a:off x="457200" y="152280"/>
            <a:ext cx="8227440" cy="1217160"/>
          </a:xfrm>
          <a:prstGeom prst="rect">
            <a:avLst/>
          </a:prstGeom>
          <a:noFill/>
          <a:ln>
            <a:noFill/>
          </a:ln>
        </p:spPr>
        <p:style>
          <a:lnRef idx="0">
            <a:srgbClr val="FFFFFF"/>
          </a:lnRef>
          <a:fillRef idx="0">
            <a:srgbClr val="FFFFFF"/>
          </a:fillRef>
          <a:effectRef idx="0">
            <a:srgbClr val="FFFFFF"/>
          </a:effectRef>
          <a:fontRef idx="minor"/>
        </p:style>
        <p:txBody>
          <a:bodyPr lIns="90000" tIns="45000" rIns="90000" bIns="45000" anchor="b"/>
          <a:lstStyle/>
          <a:p>
            <a:pPr>
              <a:lnSpc>
                <a:spcPct val="100000"/>
              </a:lnSpc>
            </a:pPr>
            <a:r>
              <a:rPr lang="es-AR" sz="4200" strike="noStrike" dirty="0">
                <a:solidFill>
                  <a:srgbClr val="DBDBDB"/>
                </a:solidFill>
                <a:latin typeface="Constantia"/>
                <a:ea typeface="DejaVu Sans"/>
              </a:rPr>
              <a:t>Sensores de movimiento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 name="CustomShape 1"/>
          <p:cNvSpPr/>
          <p:nvPr/>
        </p:nvSpPr>
        <p:spPr>
          <a:xfrm>
            <a:off x="429895" y="1107440"/>
            <a:ext cx="8227695" cy="5605145"/>
          </a:xfrm>
          <a:prstGeom prst="rect">
            <a:avLst/>
          </a:prstGeom>
          <a:noFill/>
          <a:ln>
            <a:noFill/>
          </a:ln>
        </p:spPr>
        <p:style>
          <a:lnRef idx="0">
            <a:srgbClr val="FFFFFF"/>
          </a:lnRef>
          <a:fillRef idx="0">
            <a:srgbClr val="FFFFFF"/>
          </a:fillRef>
          <a:effectRef idx="0">
            <a:srgbClr val="FFFFFF"/>
          </a:effectRef>
          <a:fontRef idx="minor"/>
        </p:style>
        <p:txBody>
          <a:bodyPr lIns="90000" tIns="45000" rIns="90000" bIns="45000"/>
          <a:lstStyle/>
          <a:p>
            <a:pPr>
              <a:lnSpc>
                <a:spcPct val="100000"/>
              </a:lnSpc>
              <a:buSzPct val="85000"/>
              <a:buFont typeface="Wingdings 2" charset="2"/>
              <a:buChar char=""/>
            </a:pPr>
            <a:r>
              <a:rPr lang="es-AR" sz="2000" strike="noStrike" dirty="0">
                <a:solidFill>
                  <a:srgbClr val="FFFFFF"/>
                </a:solidFill>
                <a:latin typeface="Constantia"/>
                <a:ea typeface="DejaVu Sans"/>
              </a:rPr>
              <a:t>Las plataformas Android proveen dos sensores que nos </a:t>
            </a:r>
            <a:r>
              <a:rPr lang="x-none" altLang="es-AR" sz="2000" strike="noStrike" dirty="0">
                <a:solidFill>
                  <a:srgbClr val="FFFFFF"/>
                </a:solidFill>
                <a:latin typeface="Constantia"/>
                <a:ea typeface="DejaVu Sans"/>
              </a:rPr>
              <a:t>permiten </a:t>
            </a:r>
            <a:r>
              <a:rPr lang="es-AR" sz="2000" strike="noStrike" dirty="0">
                <a:solidFill>
                  <a:srgbClr val="FFFFFF"/>
                </a:solidFill>
                <a:latin typeface="Constantia"/>
                <a:ea typeface="DejaVu Sans"/>
              </a:rPr>
              <a:t>determinar la </a:t>
            </a:r>
            <a:r>
              <a:rPr lang="es-AR" sz="2000" strike="noStrike" dirty="0">
                <a:solidFill>
                  <a:srgbClr val="FFFF00"/>
                </a:solidFill>
                <a:latin typeface="Constantia"/>
                <a:ea typeface="DejaVu Sans"/>
              </a:rPr>
              <a:t>posición de un dispositivo</a:t>
            </a:r>
            <a:r>
              <a:rPr lang="es-AR" sz="2000" strike="noStrike" dirty="0">
                <a:solidFill>
                  <a:srgbClr val="FFFFFF"/>
                </a:solidFill>
                <a:latin typeface="Constantia"/>
                <a:ea typeface="DejaVu Sans"/>
              </a:rPr>
              <a:t>, y un sensor que permite detectar </a:t>
            </a:r>
            <a:r>
              <a:rPr lang="es-AR" sz="2000" strike="noStrike" dirty="0">
                <a:solidFill>
                  <a:srgbClr val="FFFF00"/>
                </a:solidFill>
                <a:latin typeface="Constantia"/>
                <a:ea typeface="DejaVu Sans"/>
              </a:rPr>
              <a:t>proximidad de objetos</a:t>
            </a:r>
          </a:p>
          <a:p>
            <a:pPr>
              <a:lnSpc>
                <a:spcPct val="100000"/>
              </a:lnSpc>
              <a:buSzPct val="85000"/>
              <a:buFont typeface="Wingdings 2" charset="2"/>
              <a:buChar char=""/>
            </a:pPr>
            <a:endParaRPr lang="es-AR" sz="2000" strike="noStrike" dirty="0">
              <a:solidFill>
                <a:srgbClr val="FFFFFF"/>
              </a:solidFill>
              <a:latin typeface="Constantia"/>
              <a:ea typeface="DejaVu Sans"/>
            </a:endParaRPr>
          </a:p>
          <a:p>
            <a:pPr>
              <a:lnSpc>
                <a:spcPct val="100000"/>
              </a:lnSpc>
              <a:buSzPct val="85000"/>
              <a:buFont typeface="Wingdings 2" charset="2"/>
              <a:buChar char=""/>
            </a:pPr>
            <a:r>
              <a:rPr lang="es-AR" sz="2400" strike="noStrike" dirty="0">
                <a:solidFill>
                  <a:srgbClr val="FFFFFF"/>
                </a:solidFill>
                <a:latin typeface="Constantia"/>
                <a:ea typeface="DejaVu Sans"/>
              </a:rPr>
              <a:t>El sensor geomagnético</a:t>
            </a:r>
          </a:p>
          <a:p>
            <a:pPr lvl="1">
              <a:lnSpc>
                <a:spcPct val="100000"/>
              </a:lnSpc>
              <a:buSzPct val="85000"/>
              <a:buFont typeface="Wingdings 2" charset="2"/>
              <a:buChar char=""/>
            </a:pPr>
            <a:r>
              <a:rPr lang="es-AR" sz="2000" strike="noStrike" dirty="0">
                <a:solidFill>
                  <a:srgbClr val="EEECE1"/>
                </a:solidFill>
                <a:latin typeface="Constantia"/>
                <a:ea typeface="DejaVu Sans"/>
              </a:rPr>
              <a:t>Similar al vector de rotación, pero utiliza un magnetómetro en lugar de un giróscopo, para medir un vector de rotación respecto al campo magnético de la tierra. Es menos precisos que un giróscopo, pero consume menos batería</a:t>
            </a:r>
          </a:p>
          <a:p>
            <a:pPr lvl="1">
              <a:lnSpc>
                <a:spcPct val="100000"/>
              </a:lnSpc>
              <a:buSzPct val="85000"/>
              <a:buFont typeface="Wingdings 2" charset="2"/>
              <a:buChar char=""/>
            </a:pPr>
            <a:endParaRPr lang="es-AR" sz="2000" strike="noStrike" dirty="0">
              <a:solidFill>
                <a:srgbClr val="EEECE1"/>
              </a:solidFill>
              <a:latin typeface="Constantia"/>
              <a:ea typeface="DejaVu Sans"/>
            </a:endParaRPr>
          </a:p>
          <a:p>
            <a:pPr>
              <a:lnSpc>
                <a:spcPct val="100000"/>
              </a:lnSpc>
              <a:buSzPct val="85000"/>
              <a:buFont typeface="Wingdings 2" charset="2"/>
              <a:buChar char=""/>
            </a:pPr>
            <a:r>
              <a:rPr lang="es-AR" sz="2400" strike="noStrike" dirty="0">
                <a:solidFill>
                  <a:srgbClr val="FFFFFF"/>
                </a:solidFill>
                <a:latin typeface="Constantia"/>
                <a:ea typeface="DejaVu Sans"/>
              </a:rPr>
              <a:t>El sensor de orientación</a:t>
            </a:r>
          </a:p>
          <a:p>
            <a:pPr lvl="1">
              <a:lnSpc>
                <a:spcPct val="100000"/>
              </a:lnSpc>
              <a:buSzPct val="85000"/>
              <a:buFont typeface="Wingdings 2" charset="2"/>
              <a:buChar char=""/>
            </a:pPr>
            <a:r>
              <a:rPr lang="es-AR" sz="2000" strike="noStrike" dirty="0">
                <a:solidFill>
                  <a:srgbClr val="EEECE1"/>
                </a:solidFill>
                <a:latin typeface="Constantia"/>
                <a:ea typeface="DejaVu Sans"/>
              </a:rPr>
              <a:t>Nos da un vector que representa el marco de referencia  del dispositivo, respecto del norte geomagnético de la tierra</a:t>
            </a:r>
          </a:p>
          <a:p>
            <a:pPr lvl="1">
              <a:lnSpc>
                <a:spcPct val="100000"/>
              </a:lnSpc>
              <a:buSzPct val="85000"/>
              <a:buFont typeface="Wingdings 2" charset="2"/>
              <a:buChar char=""/>
            </a:pPr>
            <a:endParaRPr lang="es-AR" sz="2000" strike="noStrike" dirty="0">
              <a:solidFill>
                <a:srgbClr val="EEECE1"/>
              </a:solidFill>
              <a:latin typeface="Constantia"/>
              <a:ea typeface="DejaVu Sans"/>
            </a:endParaRPr>
          </a:p>
          <a:p>
            <a:pPr>
              <a:lnSpc>
                <a:spcPct val="100000"/>
              </a:lnSpc>
              <a:buSzPct val="85000"/>
              <a:buFont typeface="Wingdings 2" charset="2"/>
              <a:buChar char=""/>
            </a:pPr>
            <a:r>
              <a:rPr lang="es-AR" sz="2200" strike="noStrike" dirty="0">
                <a:solidFill>
                  <a:srgbClr val="FFFFFF"/>
                </a:solidFill>
                <a:latin typeface="Constantia"/>
                <a:ea typeface="DejaVu Sans"/>
              </a:rPr>
              <a:t>El sensor de proximidad</a:t>
            </a:r>
          </a:p>
          <a:p>
            <a:pPr lvl="1">
              <a:lnSpc>
                <a:spcPct val="100000"/>
              </a:lnSpc>
              <a:buSzPct val="85000"/>
              <a:buFont typeface="Wingdings 2" charset="2"/>
              <a:buChar char=""/>
            </a:pPr>
            <a:r>
              <a:rPr lang="es-AR" sz="2000" strike="noStrike" dirty="0">
                <a:solidFill>
                  <a:srgbClr val="EEECE1"/>
                </a:solidFill>
                <a:latin typeface="Constantia"/>
                <a:ea typeface="DejaVu Sans"/>
              </a:rPr>
              <a:t>Nos permite detectar que tan cerca o lejos esta un objeto del dispositivo. </a:t>
            </a:r>
          </a:p>
          <a:p>
            <a:pPr>
              <a:lnSpc>
                <a:spcPct val="100000"/>
              </a:lnSpc>
            </a:pPr>
            <a:endParaRPr lang="es-AR" sz="2000" strike="noStrike" dirty="0">
              <a:solidFill>
                <a:srgbClr val="EEECE1"/>
              </a:solidFill>
              <a:latin typeface="Constantia"/>
              <a:ea typeface="DejaVu Sans"/>
            </a:endParaRPr>
          </a:p>
          <a:p>
            <a:pPr>
              <a:lnSpc>
                <a:spcPct val="100000"/>
              </a:lnSpc>
            </a:pPr>
            <a:endParaRPr lang="es-AR" sz="2000" strike="noStrike" dirty="0">
              <a:solidFill>
                <a:srgbClr val="EEECE1"/>
              </a:solidFill>
              <a:latin typeface="Constantia"/>
              <a:ea typeface="DejaVu Sans"/>
            </a:endParaRPr>
          </a:p>
          <a:p>
            <a:pPr>
              <a:lnSpc>
                <a:spcPct val="100000"/>
              </a:lnSpc>
            </a:pPr>
            <a:endParaRPr lang="es-AR" sz="2000" strike="noStrike" dirty="0">
              <a:solidFill>
                <a:srgbClr val="EEECE1"/>
              </a:solidFill>
              <a:latin typeface="Constantia"/>
              <a:ea typeface="DejaVu Sans"/>
            </a:endParaRPr>
          </a:p>
        </p:txBody>
      </p:sp>
      <p:sp>
        <p:nvSpPr>
          <p:cNvPr id="206" name="CustomShape 2"/>
          <p:cNvSpPr/>
          <p:nvPr/>
        </p:nvSpPr>
        <p:spPr>
          <a:xfrm>
            <a:off x="457200" y="346075"/>
            <a:ext cx="8227695" cy="607060"/>
          </a:xfrm>
          <a:prstGeom prst="rect">
            <a:avLst/>
          </a:prstGeom>
          <a:noFill/>
          <a:ln>
            <a:noFill/>
          </a:ln>
        </p:spPr>
        <p:style>
          <a:lnRef idx="0">
            <a:srgbClr val="FFFFFF"/>
          </a:lnRef>
          <a:fillRef idx="0">
            <a:srgbClr val="FFFFFF"/>
          </a:fillRef>
          <a:effectRef idx="0">
            <a:srgbClr val="FFFFFF"/>
          </a:effectRef>
          <a:fontRef idx="minor"/>
        </p:style>
        <p:txBody>
          <a:bodyPr lIns="90000" tIns="45000" rIns="90000" bIns="45000" anchor="b"/>
          <a:lstStyle/>
          <a:p>
            <a:pPr algn="ctr">
              <a:lnSpc>
                <a:spcPct val="100000"/>
              </a:lnSpc>
            </a:pPr>
            <a:r>
              <a:rPr lang="es-AR" sz="4200" strike="noStrike">
                <a:solidFill>
                  <a:srgbClr val="DBDBDB"/>
                </a:solidFill>
                <a:latin typeface="Constantia"/>
                <a:ea typeface="DejaVu Sans"/>
              </a:rPr>
              <a:t>Sensores de posición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 name="CustomShape 1"/>
          <p:cNvSpPr/>
          <p:nvPr/>
        </p:nvSpPr>
        <p:spPr>
          <a:xfrm>
            <a:off x="457835" y="1524000"/>
            <a:ext cx="8227695" cy="4878070"/>
          </a:xfrm>
          <a:prstGeom prst="rect">
            <a:avLst/>
          </a:prstGeom>
          <a:noFill/>
          <a:ln>
            <a:noFill/>
          </a:ln>
        </p:spPr>
        <p:style>
          <a:lnRef idx="0">
            <a:srgbClr val="FFFFFF"/>
          </a:lnRef>
          <a:fillRef idx="0">
            <a:srgbClr val="FFFFFF"/>
          </a:fillRef>
          <a:effectRef idx="0">
            <a:srgbClr val="FFFFFF"/>
          </a:effectRef>
          <a:fontRef idx="minor"/>
        </p:style>
        <p:txBody>
          <a:bodyPr lIns="90000" tIns="45000" rIns="90000" bIns="45000"/>
          <a:lstStyle/>
          <a:p>
            <a:pPr>
              <a:lnSpc>
                <a:spcPct val="100000"/>
              </a:lnSpc>
              <a:buSzPct val="85000"/>
              <a:buFont typeface="Wingdings 2" charset="2"/>
              <a:buChar char=""/>
            </a:pPr>
            <a:r>
              <a:rPr lang="es-AR" sz="2600" strike="noStrike" dirty="0">
                <a:solidFill>
                  <a:srgbClr val="FFFFFF"/>
                </a:solidFill>
                <a:latin typeface="Constantia"/>
                <a:ea typeface="DejaVu Sans"/>
              </a:rPr>
              <a:t>La plataforma Android, provee </a:t>
            </a:r>
            <a:r>
              <a:rPr lang="es-AR" sz="2600" strike="noStrike" dirty="0">
                <a:solidFill>
                  <a:srgbClr val="FFFF00"/>
                </a:solidFill>
                <a:latin typeface="Constantia"/>
                <a:ea typeface="DejaVu Sans"/>
              </a:rPr>
              <a:t>4 tipos sensores</a:t>
            </a:r>
            <a:r>
              <a:rPr lang="es-AR" sz="2600" strike="noStrike" dirty="0">
                <a:solidFill>
                  <a:srgbClr val="FFFFFF"/>
                </a:solidFill>
                <a:latin typeface="Constantia"/>
                <a:ea typeface="DejaVu Sans"/>
              </a:rPr>
              <a:t> que permiten monitorear cambios en el medio ambiente. Estos sensores son:</a:t>
            </a:r>
          </a:p>
          <a:p>
            <a:pPr>
              <a:lnSpc>
                <a:spcPct val="100000"/>
              </a:lnSpc>
              <a:buSzPct val="85000"/>
              <a:buFont typeface="Wingdings 2" charset="2"/>
              <a:buChar char=""/>
            </a:pPr>
            <a:endParaRPr lang="es-AR" sz="2600" strike="noStrike" dirty="0">
              <a:solidFill>
                <a:srgbClr val="FFFFFF"/>
              </a:solidFill>
              <a:latin typeface="Constantia"/>
              <a:ea typeface="DejaVu Sans"/>
            </a:endParaRPr>
          </a:p>
          <a:p>
            <a:pPr lvl="1">
              <a:lnSpc>
                <a:spcPct val="100000"/>
              </a:lnSpc>
              <a:buSzPct val="85000"/>
              <a:buFont typeface="Wingdings 2" charset="2"/>
              <a:buChar char=""/>
            </a:pPr>
            <a:r>
              <a:rPr lang="es-AR" sz="2400" strike="noStrike" dirty="0">
                <a:solidFill>
                  <a:srgbClr val="EEECE1"/>
                </a:solidFill>
                <a:latin typeface="Constantia"/>
                <a:ea typeface="DejaVu Sans"/>
              </a:rPr>
              <a:t>Medidor de humedad relativa</a:t>
            </a:r>
          </a:p>
          <a:p>
            <a:pPr lvl="1">
              <a:lnSpc>
                <a:spcPct val="100000"/>
              </a:lnSpc>
              <a:buSzPct val="85000"/>
              <a:buFont typeface="Wingdings 2" charset="2"/>
              <a:buChar char=""/>
            </a:pPr>
            <a:r>
              <a:rPr lang="es-AR" sz="2400" strike="noStrike" dirty="0">
                <a:solidFill>
                  <a:srgbClr val="EEECE1"/>
                </a:solidFill>
                <a:latin typeface="Constantia"/>
                <a:ea typeface="DejaVu Sans"/>
              </a:rPr>
              <a:t>Medidor de iluminancia</a:t>
            </a:r>
          </a:p>
          <a:p>
            <a:pPr lvl="1">
              <a:lnSpc>
                <a:spcPct val="100000"/>
              </a:lnSpc>
              <a:buSzPct val="85000"/>
              <a:buFont typeface="Wingdings 2" charset="2"/>
              <a:buChar char=""/>
            </a:pPr>
            <a:r>
              <a:rPr lang="es-AR" sz="2400" strike="noStrike" dirty="0">
                <a:solidFill>
                  <a:srgbClr val="EEECE1"/>
                </a:solidFill>
                <a:latin typeface="Constantia"/>
                <a:ea typeface="DejaVu Sans"/>
              </a:rPr>
              <a:t>Presión ambiental</a:t>
            </a:r>
          </a:p>
          <a:p>
            <a:pPr lvl="1">
              <a:lnSpc>
                <a:spcPct val="100000"/>
              </a:lnSpc>
              <a:buSzPct val="85000"/>
              <a:buFont typeface="Wingdings 2" charset="2"/>
              <a:buChar char=""/>
            </a:pPr>
            <a:r>
              <a:rPr lang="es-AR" sz="2400" strike="noStrike" dirty="0">
                <a:solidFill>
                  <a:srgbClr val="EEECE1"/>
                </a:solidFill>
                <a:latin typeface="Constantia"/>
                <a:ea typeface="DejaVu Sans"/>
              </a:rPr>
              <a:t>Temperatura ambiente</a:t>
            </a:r>
          </a:p>
          <a:p>
            <a:pPr lvl="1">
              <a:lnSpc>
                <a:spcPct val="100000"/>
              </a:lnSpc>
              <a:buSzPct val="85000"/>
            </a:pPr>
            <a:endParaRPr lang="es-AR" sz="2400" strike="noStrike" dirty="0">
              <a:solidFill>
                <a:srgbClr val="EEECE1"/>
              </a:solidFill>
              <a:latin typeface="Constantia"/>
              <a:ea typeface="DejaVu Sans"/>
            </a:endParaRPr>
          </a:p>
          <a:p>
            <a:pPr>
              <a:lnSpc>
                <a:spcPct val="100000"/>
              </a:lnSpc>
              <a:buSzPct val="85000"/>
              <a:buFont typeface="Wingdings 2" charset="2"/>
              <a:buChar char=""/>
            </a:pPr>
            <a:r>
              <a:rPr lang="es-AR" sz="2600" strike="noStrike" dirty="0">
                <a:solidFill>
                  <a:srgbClr val="FFFFFF"/>
                </a:solidFill>
                <a:latin typeface="Constantia"/>
                <a:ea typeface="DejaVu Sans"/>
              </a:rPr>
              <a:t>Estos sensores son </a:t>
            </a:r>
            <a:r>
              <a:rPr lang="es-AR" sz="2600" strike="noStrike" dirty="0">
                <a:solidFill>
                  <a:srgbClr val="FFFF00"/>
                </a:solidFill>
                <a:latin typeface="Constantia"/>
                <a:ea typeface="DejaVu Sans"/>
              </a:rPr>
              <a:t>exclusivamente sensores hardware</a:t>
            </a:r>
            <a:r>
              <a:rPr lang="es-AR" sz="2600" strike="noStrike" dirty="0">
                <a:solidFill>
                  <a:srgbClr val="FFFFFF"/>
                </a:solidFill>
                <a:latin typeface="Constantia"/>
                <a:ea typeface="DejaVu Sans"/>
              </a:rPr>
              <a:t>, y </a:t>
            </a:r>
            <a:r>
              <a:rPr lang="es-AR" sz="2600" strike="noStrike" dirty="0">
                <a:solidFill>
                  <a:srgbClr val="FFFF00"/>
                </a:solidFill>
                <a:latin typeface="Constantia"/>
                <a:ea typeface="DejaVu Sans"/>
              </a:rPr>
              <a:t>no</a:t>
            </a:r>
            <a:r>
              <a:rPr lang="es-AR" sz="2600" strike="noStrike" dirty="0">
                <a:solidFill>
                  <a:srgbClr val="FFFFFF"/>
                </a:solidFill>
                <a:latin typeface="Constantia"/>
                <a:ea typeface="DejaVu Sans"/>
              </a:rPr>
              <a:t> suelen estar disponibles </a:t>
            </a:r>
            <a:r>
              <a:rPr lang="es-AR" sz="2600" strike="noStrike" dirty="0">
                <a:solidFill>
                  <a:srgbClr val="FFFF00"/>
                </a:solidFill>
                <a:latin typeface="Constantia"/>
                <a:ea typeface="DejaVu Sans"/>
              </a:rPr>
              <a:t>en</a:t>
            </a:r>
            <a:r>
              <a:rPr lang="es-AR" sz="2600" strike="noStrike" dirty="0">
                <a:solidFill>
                  <a:srgbClr val="FFFFFF"/>
                </a:solidFill>
                <a:latin typeface="Constantia"/>
                <a:ea typeface="DejaVu Sans"/>
              </a:rPr>
              <a:t> </a:t>
            </a:r>
            <a:r>
              <a:rPr lang="es-AR" sz="2600" strike="noStrike" dirty="0">
                <a:solidFill>
                  <a:srgbClr val="FFFF00"/>
                </a:solidFill>
                <a:latin typeface="Constantia"/>
                <a:ea typeface="DejaVu Sans"/>
              </a:rPr>
              <a:t>todas las plataformas</a:t>
            </a:r>
            <a:r>
              <a:rPr lang="es-AR" sz="2600" strike="noStrike" dirty="0">
                <a:solidFill>
                  <a:srgbClr val="FFFFFF"/>
                </a:solidFill>
                <a:latin typeface="Constantia"/>
                <a:ea typeface="DejaVu Sans"/>
              </a:rPr>
              <a:t>, dependiendo del fabricante, podemos tener un subconjunto o ninguno de estos sensores presentes</a:t>
            </a:r>
          </a:p>
        </p:txBody>
      </p:sp>
      <p:sp>
        <p:nvSpPr>
          <p:cNvPr id="208" name="CustomShape 2"/>
          <p:cNvSpPr/>
          <p:nvPr/>
        </p:nvSpPr>
        <p:spPr>
          <a:xfrm>
            <a:off x="457200" y="152280"/>
            <a:ext cx="8227440" cy="1217160"/>
          </a:xfrm>
          <a:prstGeom prst="rect">
            <a:avLst/>
          </a:prstGeom>
          <a:noFill/>
          <a:ln>
            <a:noFill/>
          </a:ln>
        </p:spPr>
        <p:style>
          <a:lnRef idx="0">
            <a:srgbClr val="FFFFFF"/>
          </a:lnRef>
          <a:fillRef idx="0">
            <a:srgbClr val="FFFFFF"/>
          </a:fillRef>
          <a:effectRef idx="0">
            <a:srgbClr val="FFFFFF"/>
          </a:effectRef>
          <a:fontRef idx="minor"/>
        </p:style>
        <p:txBody>
          <a:bodyPr lIns="90000" tIns="45000" rIns="90000" bIns="45000" anchor="b"/>
          <a:lstStyle/>
          <a:p>
            <a:pPr>
              <a:lnSpc>
                <a:spcPct val="100000"/>
              </a:lnSpc>
            </a:pPr>
            <a:r>
              <a:rPr lang="es-AR" sz="4200" strike="noStrike">
                <a:solidFill>
                  <a:srgbClr val="DBDBDB"/>
                </a:solidFill>
                <a:latin typeface="Constantia"/>
                <a:ea typeface="DejaVu Sans"/>
              </a:rPr>
              <a:t>Sensores de medio-ambiente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 name="CustomShape 1"/>
          <p:cNvSpPr/>
          <p:nvPr/>
        </p:nvSpPr>
        <p:spPr>
          <a:xfrm>
            <a:off x="396240" y="1556385"/>
            <a:ext cx="8227695" cy="4516120"/>
          </a:xfrm>
          <a:prstGeom prst="rect">
            <a:avLst/>
          </a:prstGeom>
          <a:noFill/>
          <a:ln>
            <a:noFill/>
          </a:ln>
        </p:spPr>
        <p:style>
          <a:lnRef idx="0">
            <a:srgbClr val="FFFFFF"/>
          </a:lnRef>
          <a:fillRef idx="0">
            <a:srgbClr val="FFFFFF"/>
          </a:fillRef>
          <a:effectRef idx="0">
            <a:srgbClr val="FFFFFF"/>
          </a:effectRef>
          <a:fontRef idx="minor"/>
        </p:style>
        <p:txBody>
          <a:bodyPr lIns="90000" tIns="45000" rIns="90000" bIns="45000"/>
          <a:lstStyle/>
          <a:p>
            <a:pPr>
              <a:lnSpc>
                <a:spcPct val="100000"/>
              </a:lnSpc>
              <a:buSzPct val="85000"/>
              <a:buFont typeface="Wingdings 2" charset="2"/>
              <a:buChar char=""/>
            </a:pPr>
            <a:r>
              <a:rPr lang="es-AR" sz="2600" strike="noStrike" dirty="0">
                <a:solidFill>
                  <a:srgbClr val="FFFFFF"/>
                </a:solidFill>
                <a:latin typeface="Constantia"/>
                <a:ea typeface="DejaVu Sans"/>
              </a:rPr>
              <a:t>Para </a:t>
            </a:r>
            <a:r>
              <a:rPr lang="es-AR" sz="2600" strike="noStrike" dirty="0">
                <a:solidFill>
                  <a:srgbClr val="FFFF00"/>
                </a:solidFill>
                <a:latin typeface="Constantia"/>
                <a:ea typeface="DejaVu Sans"/>
              </a:rPr>
              <a:t>localizar un dispositivo </a:t>
            </a:r>
            <a:r>
              <a:rPr lang="es-AR" sz="2600" strike="noStrike" dirty="0">
                <a:solidFill>
                  <a:srgbClr val="FFFFFF"/>
                </a:solidFill>
                <a:latin typeface="Constantia"/>
                <a:ea typeface="DejaVu Sans"/>
              </a:rPr>
              <a:t>utilizando los servicios de ubicación, tenemos que tener en cuenta, que </a:t>
            </a:r>
            <a:r>
              <a:rPr lang="es-AR" sz="2600" strike="noStrike" dirty="0">
                <a:solidFill>
                  <a:srgbClr val="FFFF00"/>
                </a:solidFill>
                <a:latin typeface="Constantia"/>
                <a:ea typeface="DejaVu Sans"/>
              </a:rPr>
              <a:t>existen ciertos parámetros de error</a:t>
            </a:r>
            <a:r>
              <a:rPr lang="es-AR" sz="2600" strike="noStrike" dirty="0">
                <a:solidFill>
                  <a:srgbClr val="FFFFFF"/>
                </a:solidFill>
                <a:latin typeface="Constantia"/>
                <a:ea typeface="DejaVu Sans"/>
              </a:rPr>
              <a:t> que nos afectan la medición</a:t>
            </a:r>
          </a:p>
          <a:p>
            <a:pPr>
              <a:lnSpc>
                <a:spcPct val="100000"/>
              </a:lnSpc>
              <a:buSzPct val="85000"/>
              <a:buFont typeface="Wingdings 2" charset="2"/>
              <a:buChar char=""/>
            </a:pPr>
            <a:endParaRPr lang="es-AR" sz="2600" strike="noStrike" dirty="0">
              <a:solidFill>
                <a:srgbClr val="FFFFFF"/>
              </a:solidFill>
              <a:latin typeface="Constantia"/>
              <a:ea typeface="DejaVu Sans"/>
            </a:endParaRPr>
          </a:p>
          <a:p>
            <a:pPr>
              <a:lnSpc>
                <a:spcPct val="100000"/>
              </a:lnSpc>
              <a:buSzPct val="85000"/>
              <a:buFont typeface="Wingdings 2" charset="2"/>
              <a:buChar char=""/>
            </a:pPr>
            <a:r>
              <a:rPr lang="es-AR" sz="2600" strike="noStrike" dirty="0">
                <a:solidFill>
                  <a:srgbClr val="FFFFFF"/>
                </a:solidFill>
                <a:latin typeface="Constantia"/>
                <a:ea typeface="DejaVu Sans"/>
              </a:rPr>
              <a:t>En </a:t>
            </a:r>
            <a:r>
              <a:rPr lang="es-AR" sz="2600" dirty="0">
                <a:solidFill>
                  <a:srgbClr val="FFFFFF"/>
                </a:solidFill>
                <a:latin typeface="Constantia"/>
                <a:ea typeface="DejaVu Sans"/>
              </a:rPr>
              <a:t>princip</a:t>
            </a:r>
            <a:r>
              <a:rPr lang="es-AR" sz="2600" strike="noStrike" dirty="0">
                <a:solidFill>
                  <a:srgbClr val="FFFFFF"/>
                </a:solidFill>
                <a:latin typeface="Constantia"/>
                <a:ea typeface="DejaVu Sans"/>
              </a:rPr>
              <a:t>io tenemos una multitud de sensores de ubicación (</a:t>
            </a:r>
            <a:r>
              <a:rPr lang="es-AR" sz="2600" strike="noStrike" dirty="0">
                <a:solidFill>
                  <a:srgbClr val="FFFF00"/>
                </a:solidFill>
                <a:latin typeface="Constantia"/>
                <a:ea typeface="DejaVu Sans"/>
              </a:rPr>
              <a:t>GPS, acelerómetros, magnetómetros</a:t>
            </a:r>
            <a:r>
              <a:rPr lang="es-AR" sz="2600" strike="noStrike" dirty="0">
                <a:solidFill>
                  <a:srgbClr val="FFFFFF"/>
                </a:solidFill>
                <a:latin typeface="Constantia"/>
                <a:ea typeface="DejaVu Sans"/>
              </a:rPr>
              <a:t>, </a:t>
            </a:r>
            <a:r>
              <a:rPr lang="es-AR" sz="2600" strike="noStrike" dirty="0" err="1">
                <a:solidFill>
                  <a:srgbClr val="FFFFFF"/>
                </a:solidFill>
                <a:latin typeface="Constantia"/>
                <a:ea typeface="DejaVu Sans"/>
              </a:rPr>
              <a:t>etc</a:t>
            </a:r>
            <a:r>
              <a:rPr lang="es-AR" sz="2600" strike="noStrike" dirty="0">
                <a:solidFill>
                  <a:srgbClr val="FFFFFF"/>
                </a:solidFill>
                <a:latin typeface="Constantia"/>
                <a:ea typeface="DejaVu Sans"/>
              </a:rPr>
              <a:t>), y tenemos que elegir uno acorde a nuestro nivel de precisión deseado.</a:t>
            </a:r>
          </a:p>
          <a:p>
            <a:pPr>
              <a:lnSpc>
                <a:spcPct val="100000"/>
              </a:lnSpc>
            </a:pPr>
            <a:endParaRPr lang="es-AR" sz="2600" strike="noStrike" dirty="0">
              <a:solidFill>
                <a:srgbClr val="FFFFFF"/>
              </a:solidFill>
              <a:latin typeface="Constantia"/>
              <a:ea typeface="DejaVu Sans"/>
            </a:endParaRPr>
          </a:p>
        </p:txBody>
      </p:sp>
      <p:sp>
        <p:nvSpPr>
          <p:cNvPr id="210" name="CustomShape 2"/>
          <p:cNvSpPr/>
          <p:nvPr/>
        </p:nvSpPr>
        <p:spPr>
          <a:xfrm>
            <a:off x="1805353" y="-234582"/>
            <a:ext cx="8227440" cy="1217160"/>
          </a:xfrm>
          <a:prstGeom prst="rect">
            <a:avLst/>
          </a:prstGeom>
          <a:noFill/>
          <a:ln>
            <a:noFill/>
          </a:ln>
        </p:spPr>
        <p:style>
          <a:lnRef idx="0">
            <a:srgbClr val="FFFFFF"/>
          </a:lnRef>
          <a:fillRef idx="0">
            <a:srgbClr val="FFFFFF"/>
          </a:fillRef>
          <a:effectRef idx="0">
            <a:srgbClr val="FFFFFF"/>
          </a:effectRef>
          <a:fontRef idx="minor"/>
        </p:style>
        <p:txBody>
          <a:bodyPr lIns="90000" tIns="45000" rIns="90000" bIns="45000" anchor="b"/>
          <a:lstStyle/>
          <a:p>
            <a:pPr>
              <a:lnSpc>
                <a:spcPct val="100000"/>
              </a:lnSpc>
            </a:pPr>
            <a:r>
              <a:rPr lang="es-AR" sz="4200" strike="noStrike" dirty="0">
                <a:solidFill>
                  <a:srgbClr val="DBDBDB"/>
                </a:solidFill>
                <a:latin typeface="Constantia"/>
                <a:ea typeface="DejaVu Sans"/>
              </a:rPr>
              <a:t>Servicios de ubicación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 name="CustomShape 1"/>
          <p:cNvSpPr/>
          <p:nvPr/>
        </p:nvSpPr>
        <p:spPr>
          <a:xfrm>
            <a:off x="457200" y="1523880"/>
            <a:ext cx="8227440" cy="4569840"/>
          </a:xfrm>
          <a:prstGeom prst="rect">
            <a:avLst/>
          </a:prstGeom>
          <a:noFill/>
          <a:ln>
            <a:noFill/>
          </a:ln>
        </p:spPr>
        <p:style>
          <a:lnRef idx="0">
            <a:srgbClr val="FFFFFF"/>
          </a:lnRef>
          <a:fillRef idx="0">
            <a:srgbClr val="FFFFFF"/>
          </a:fillRef>
          <a:effectRef idx="0">
            <a:srgbClr val="FFFFFF"/>
          </a:effectRef>
          <a:fontRef idx="minor"/>
        </p:style>
        <p:txBody>
          <a:bodyPr lIns="90000" tIns="45000" rIns="90000" bIns="45000"/>
          <a:lstStyle/>
          <a:p>
            <a:pPr>
              <a:lnSpc>
                <a:spcPct val="100000"/>
              </a:lnSpc>
              <a:buSzPct val="85000"/>
              <a:buFont typeface="Wingdings 2" charset="2"/>
              <a:buChar char=""/>
            </a:pPr>
            <a:r>
              <a:rPr lang="es-AR" sz="2600" dirty="0">
                <a:solidFill>
                  <a:srgbClr val="FFFFFF"/>
                </a:solidFill>
                <a:latin typeface="Constantia"/>
                <a:ea typeface="DejaVu Sans"/>
              </a:rPr>
              <a:t>Un </a:t>
            </a:r>
            <a:r>
              <a:rPr lang="es-AR" sz="2600" dirty="0">
                <a:solidFill>
                  <a:srgbClr val="FFFF00"/>
                </a:solidFill>
                <a:latin typeface="Constantia"/>
                <a:ea typeface="DejaVu Sans"/>
              </a:rPr>
              <a:t>ejemplo</a:t>
            </a:r>
            <a:r>
              <a:rPr lang="es-AR" sz="2600" dirty="0">
                <a:solidFill>
                  <a:srgbClr val="FFFFFF"/>
                </a:solidFill>
                <a:latin typeface="Constantia"/>
                <a:ea typeface="DejaVu Sans"/>
              </a:rPr>
              <a:t> de actualización de la ubicación presentado en el sitio de desarrollador de Android, es el siguiente (existen otros m</a:t>
            </a:r>
            <a:r>
              <a:rPr lang="x-none" altLang="es-AR" sz="2600" dirty="0">
                <a:solidFill>
                  <a:srgbClr val="FFFFFF"/>
                </a:solidFill>
                <a:latin typeface="Constantia"/>
                <a:ea typeface="DejaVu Sans"/>
              </a:rPr>
              <a:t>é</a:t>
            </a:r>
            <a:r>
              <a:rPr lang="es-AR" sz="2600" dirty="0">
                <a:solidFill>
                  <a:srgbClr val="FFFFFF"/>
                </a:solidFill>
                <a:latin typeface="Constantia"/>
                <a:ea typeface="DejaVu Sans"/>
              </a:rPr>
              <a:t>todos)</a:t>
            </a:r>
          </a:p>
        </p:txBody>
      </p:sp>
      <p:sp>
        <p:nvSpPr>
          <p:cNvPr id="212" name="CustomShape 2"/>
          <p:cNvSpPr/>
          <p:nvPr/>
        </p:nvSpPr>
        <p:spPr>
          <a:xfrm>
            <a:off x="1230923" y="82260"/>
            <a:ext cx="6869723" cy="1217160"/>
          </a:xfrm>
          <a:prstGeom prst="rect">
            <a:avLst/>
          </a:prstGeom>
          <a:noFill/>
          <a:ln>
            <a:noFill/>
          </a:ln>
        </p:spPr>
        <p:style>
          <a:lnRef idx="0">
            <a:srgbClr val="FFFFFF"/>
          </a:lnRef>
          <a:fillRef idx="0">
            <a:srgbClr val="FFFFFF"/>
          </a:fillRef>
          <a:effectRef idx="0">
            <a:srgbClr val="FFFFFF"/>
          </a:effectRef>
          <a:fontRef idx="minor"/>
        </p:style>
        <p:txBody>
          <a:bodyPr lIns="90000" tIns="45000" rIns="90000" bIns="45000" anchor="b"/>
          <a:lstStyle/>
          <a:p>
            <a:pPr>
              <a:lnSpc>
                <a:spcPct val="100000"/>
              </a:lnSpc>
            </a:pPr>
            <a:r>
              <a:rPr lang="es-AR" sz="4200" strike="noStrike" dirty="0">
                <a:solidFill>
                  <a:srgbClr val="DBDBDB"/>
                </a:solidFill>
                <a:latin typeface="Constantia"/>
                <a:ea typeface="DejaVu Sans"/>
              </a:rPr>
              <a:t>Estrategias para obtener la ubicación</a:t>
            </a:r>
          </a:p>
        </p:txBody>
      </p:sp>
      <p:pic>
        <p:nvPicPr>
          <p:cNvPr id="213" name="Picture 2"/>
          <p:cNvPicPr/>
          <p:nvPr/>
        </p:nvPicPr>
        <p:blipFill>
          <a:blip r:embed="rId2"/>
          <a:stretch>
            <a:fillRect/>
          </a:stretch>
        </p:blipFill>
        <p:spPr>
          <a:xfrm>
            <a:off x="395640" y="2997000"/>
            <a:ext cx="8350920" cy="2263680"/>
          </a:xfrm>
          <a:prstGeom prst="rect">
            <a:avLst/>
          </a:prstGeom>
          <a:ln>
            <a:noFill/>
          </a:ln>
        </p:spPr>
      </p:pic>
    </p:spTree>
    <p:extLst>
      <p:ext uri="{BB962C8B-B14F-4D97-AF65-F5344CB8AC3E}">
        <p14:creationId xmlns:p14="http://schemas.microsoft.com/office/powerpoint/2010/main" val="944435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 name="CustomShape 1"/>
          <p:cNvSpPr/>
          <p:nvPr/>
        </p:nvSpPr>
        <p:spPr>
          <a:xfrm>
            <a:off x="469800" y="1297129"/>
            <a:ext cx="8227440" cy="2813355"/>
          </a:xfrm>
          <a:prstGeom prst="rect">
            <a:avLst/>
          </a:prstGeom>
          <a:noFill/>
          <a:ln>
            <a:noFill/>
          </a:ln>
        </p:spPr>
        <p:style>
          <a:lnRef idx="0">
            <a:srgbClr val="FFFFFF"/>
          </a:lnRef>
          <a:fillRef idx="0">
            <a:srgbClr val="FFFFFF"/>
          </a:fillRef>
          <a:effectRef idx="0">
            <a:srgbClr val="FFFFFF"/>
          </a:effectRef>
          <a:fontRef idx="minor"/>
        </p:style>
        <p:txBody>
          <a:bodyPr lIns="90000" tIns="45000" rIns="90000" bIns="45000"/>
          <a:lstStyle/>
          <a:p>
            <a:pPr>
              <a:lnSpc>
                <a:spcPct val="100000"/>
              </a:lnSpc>
              <a:buSzPct val="85000"/>
              <a:buFont typeface="Wingdings 2" charset="2"/>
              <a:buChar char=""/>
            </a:pPr>
            <a:r>
              <a:rPr lang="es-AR" sz="2000" strike="noStrike" dirty="0">
                <a:solidFill>
                  <a:srgbClr val="FFFFFF"/>
                </a:solidFill>
                <a:latin typeface="Constantia"/>
                <a:ea typeface="DejaVu Sans"/>
              </a:rPr>
              <a:t>En general, el </a:t>
            </a:r>
            <a:r>
              <a:rPr lang="es-AR" sz="2000" strike="noStrike" dirty="0" err="1">
                <a:solidFill>
                  <a:srgbClr val="FFFFFF"/>
                </a:solidFill>
                <a:latin typeface="Constantia"/>
                <a:ea typeface="DejaVu Sans"/>
              </a:rPr>
              <a:t>framework</a:t>
            </a:r>
            <a:r>
              <a:rPr lang="es-AR" sz="2000" strike="noStrike" dirty="0">
                <a:solidFill>
                  <a:srgbClr val="FFFFFF"/>
                </a:solidFill>
                <a:latin typeface="Constantia"/>
                <a:ea typeface="DejaVu Sans"/>
              </a:rPr>
              <a:t> de los sensores, utiliza un sistema de coordenadas estándar, de 3 ejes, para expresar los valores capturados. </a:t>
            </a:r>
          </a:p>
          <a:p>
            <a:pPr>
              <a:lnSpc>
                <a:spcPct val="100000"/>
              </a:lnSpc>
              <a:buSzPct val="85000"/>
              <a:buFont typeface="Wingdings 2" charset="2"/>
              <a:buChar char=""/>
            </a:pPr>
            <a:endParaRPr lang="es-AR" sz="2000" strike="noStrike" dirty="0">
              <a:solidFill>
                <a:srgbClr val="FFFFFF"/>
              </a:solidFill>
              <a:latin typeface="Constantia"/>
              <a:ea typeface="DejaVu Sans"/>
            </a:endParaRPr>
          </a:p>
          <a:p>
            <a:pPr>
              <a:lnSpc>
                <a:spcPct val="100000"/>
              </a:lnSpc>
              <a:buSzPct val="85000"/>
              <a:buFont typeface="Wingdings 2" charset="2"/>
              <a:buChar char=""/>
            </a:pPr>
            <a:r>
              <a:rPr lang="es-AR" sz="2000" strike="noStrike" dirty="0">
                <a:solidFill>
                  <a:srgbClr val="FFFFFF"/>
                </a:solidFill>
                <a:latin typeface="Constantia"/>
                <a:ea typeface="DejaVu Sans"/>
              </a:rPr>
              <a:t>Para la mayoría de los dispositivos, el sistema de coordenadas, es definido relativo a la posición de la pantalla cuando el dispositivo es sostenido en la posición por defecto </a:t>
            </a:r>
          </a:p>
        </p:txBody>
      </p:sp>
      <p:sp>
        <p:nvSpPr>
          <p:cNvPr id="192" name="CustomShape 2"/>
          <p:cNvSpPr/>
          <p:nvPr/>
        </p:nvSpPr>
        <p:spPr>
          <a:xfrm>
            <a:off x="427365" y="243046"/>
            <a:ext cx="7458514" cy="754919"/>
          </a:xfrm>
          <a:prstGeom prst="rect">
            <a:avLst/>
          </a:prstGeom>
          <a:noFill/>
          <a:ln>
            <a:noFill/>
          </a:ln>
        </p:spPr>
        <p:style>
          <a:lnRef idx="0">
            <a:srgbClr val="FFFFFF"/>
          </a:lnRef>
          <a:fillRef idx="0">
            <a:srgbClr val="FFFFFF"/>
          </a:fillRef>
          <a:effectRef idx="0">
            <a:srgbClr val="FFFFFF"/>
          </a:effectRef>
          <a:fontRef idx="minor"/>
        </p:style>
        <p:txBody>
          <a:bodyPr lIns="90000" tIns="45000" rIns="90000" bIns="45000" anchor="b"/>
          <a:lstStyle/>
          <a:p>
            <a:pPr>
              <a:lnSpc>
                <a:spcPct val="100000"/>
              </a:lnSpc>
            </a:pPr>
            <a:r>
              <a:rPr lang="es-AR" sz="4200" strike="noStrike" dirty="0">
                <a:solidFill>
                  <a:srgbClr val="DBDBDB"/>
                </a:solidFill>
                <a:latin typeface="Constantia"/>
                <a:ea typeface="DejaVu Sans"/>
              </a:rPr>
              <a:t>Sistemas de coordenadas</a:t>
            </a:r>
          </a:p>
        </p:txBody>
      </p:sp>
      <p:pic>
        <p:nvPicPr>
          <p:cNvPr id="193" name="Picture 2"/>
          <p:cNvPicPr/>
          <p:nvPr/>
        </p:nvPicPr>
        <p:blipFill>
          <a:blip r:embed="rId2"/>
          <a:stretch>
            <a:fillRect/>
          </a:stretch>
        </p:blipFill>
        <p:spPr>
          <a:xfrm>
            <a:off x="1403640" y="3285000"/>
            <a:ext cx="2819160" cy="3370680"/>
          </a:xfrm>
          <a:prstGeom prst="rect">
            <a:avLst/>
          </a:prstGeom>
          <a:ln>
            <a:noFill/>
          </a:ln>
        </p:spPr>
      </p:pic>
      <p:sp>
        <p:nvSpPr>
          <p:cNvPr id="194" name="CustomShape 3"/>
          <p:cNvSpPr/>
          <p:nvPr/>
        </p:nvSpPr>
        <p:spPr>
          <a:xfrm>
            <a:off x="3616560" y="4509000"/>
            <a:ext cx="5080680" cy="454320"/>
          </a:xfrm>
          <a:prstGeom prst="rect">
            <a:avLst/>
          </a:prstGeom>
          <a:noFill/>
          <a:ln>
            <a:noFill/>
          </a:ln>
        </p:spPr>
        <p:style>
          <a:lnRef idx="0">
            <a:srgbClr val="FFFFFF"/>
          </a:lnRef>
          <a:fillRef idx="0">
            <a:srgbClr val="FFFFFF"/>
          </a:fillRef>
          <a:effectRef idx="0">
            <a:srgbClr val="FFFFFF"/>
          </a:effectRef>
          <a:fontRef idx="minor"/>
        </p:style>
        <p:txBody>
          <a:bodyPr wrap="none" lIns="90000" tIns="45000" rIns="90000" bIns="45000"/>
          <a:lstStyle/>
          <a:p>
            <a:pPr>
              <a:lnSpc>
                <a:spcPct val="100000"/>
              </a:lnSpc>
            </a:pPr>
            <a:r>
              <a:rPr lang="es-AR" sz="2400" strike="noStrike">
                <a:solidFill>
                  <a:srgbClr val="D7E4BD"/>
                </a:solidFill>
                <a:latin typeface="Constantia"/>
                <a:ea typeface="DejaVu Sans"/>
              </a:rPr>
              <a:t>Eje X creciente hacia la derecha</a:t>
            </a:r>
          </a:p>
        </p:txBody>
      </p:sp>
      <p:sp>
        <p:nvSpPr>
          <p:cNvPr id="195" name="CustomShape 4"/>
          <p:cNvSpPr/>
          <p:nvPr/>
        </p:nvSpPr>
        <p:spPr>
          <a:xfrm>
            <a:off x="2843640" y="3357000"/>
            <a:ext cx="4371840" cy="454320"/>
          </a:xfrm>
          <a:prstGeom prst="rect">
            <a:avLst/>
          </a:prstGeom>
          <a:noFill/>
          <a:ln>
            <a:noFill/>
          </a:ln>
        </p:spPr>
        <p:style>
          <a:lnRef idx="0">
            <a:srgbClr val="FFFFFF"/>
          </a:lnRef>
          <a:fillRef idx="0">
            <a:srgbClr val="FFFFFF"/>
          </a:fillRef>
          <a:effectRef idx="0">
            <a:srgbClr val="FFFFFF"/>
          </a:effectRef>
          <a:fontRef idx="minor"/>
        </p:style>
        <p:txBody>
          <a:bodyPr wrap="none" lIns="90000" tIns="45000" rIns="90000" bIns="45000"/>
          <a:lstStyle/>
          <a:p>
            <a:pPr>
              <a:lnSpc>
                <a:spcPct val="100000"/>
              </a:lnSpc>
            </a:pPr>
            <a:r>
              <a:rPr lang="es-AR" sz="2400" strike="noStrike" dirty="0">
                <a:solidFill>
                  <a:srgbClr val="C6D9F1"/>
                </a:solidFill>
                <a:latin typeface="Constantia"/>
                <a:ea typeface="DejaVu Sans"/>
              </a:rPr>
              <a:t>Eje Y creciente hacia Arriba</a:t>
            </a:r>
          </a:p>
        </p:txBody>
      </p:sp>
      <p:sp>
        <p:nvSpPr>
          <p:cNvPr id="196" name="CustomShape 5"/>
          <p:cNvSpPr/>
          <p:nvPr/>
        </p:nvSpPr>
        <p:spPr>
          <a:xfrm>
            <a:off x="3448800" y="5373360"/>
            <a:ext cx="3475800" cy="820080"/>
          </a:xfrm>
          <a:prstGeom prst="rect">
            <a:avLst/>
          </a:prstGeom>
          <a:noFill/>
          <a:ln>
            <a:noFill/>
          </a:ln>
        </p:spPr>
        <p:style>
          <a:lnRef idx="0">
            <a:srgbClr val="FFFFFF"/>
          </a:lnRef>
          <a:fillRef idx="0">
            <a:srgbClr val="FFFFFF"/>
          </a:fillRef>
          <a:effectRef idx="0">
            <a:srgbClr val="FFFFFF"/>
          </a:effectRef>
          <a:fontRef idx="minor"/>
        </p:style>
        <p:txBody>
          <a:bodyPr wrap="none" lIns="90000" tIns="45000" rIns="90000" bIns="45000"/>
          <a:lstStyle/>
          <a:p>
            <a:pPr>
              <a:lnSpc>
                <a:spcPct val="100000"/>
              </a:lnSpc>
            </a:pPr>
            <a:r>
              <a:rPr lang="es-AR" sz="2400" strike="noStrike">
                <a:solidFill>
                  <a:srgbClr val="FFC000"/>
                </a:solidFill>
                <a:latin typeface="Constantia"/>
                <a:ea typeface="DejaVu Sans"/>
              </a:rPr>
              <a:t>Eje Z creciente hacia </a:t>
            </a:r>
          </a:p>
          <a:p>
            <a:pPr>
              <a:lnSpc>
                <a:spcPct val="100000"/>
              </a:lnSpc>
            </a:pPr>
            <a:r>
              <a:rPr lang="es-AR" sz="2400" strike="noStrike">
                <a:solidFill>
                  <a:srgbClr val="FFC000"/>
                </a:solidFill>
                <a:latin typeface="Constantia"/>
                <a:ea typeface="DejaVu Sans"/>
              </a:rPr>
              <a:t>afuera de la pantalla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 name="CustomShape 1"/>
          <p:cNvSpPr/>
          <p:nvPr/>
        </p:nvSpPr>
        <p:spPr>
          <a:xfrm>
            <a:off x="457200" y="1523880"/>
            <a:ext cx="8227440" cy="4337658"/>
          </a:xfrm>
          <a:prstGeom prst="rect">
            <a:avLst/>
          </a:prstGeom>
          <a:noFill/>
          <a:ln>
            <a:noFill/>
          </a:ln>
        </p:spPr>
        <p:style>
          <a:lnRef idx="0">
            <a:srgbClr val="FFFFFF"/>
          </a:lnRef>
          <a:fillRef idx="0">
            <a:srgbClr val="FFFFFF"/>
          </a:fillRef>
          <a:effectRef idx="0">
            <a:srgbClr val="FFFFFF"/>
          </a:effectRef>
          <a:fontRef idx="minor"/>
        </p:style>
        <p:txBody>
          <a:bodyPr lIns="90000" tIns="45000" rIns="90000" bIns="45000"/>
          <a:lstStyle/>
          <a:p>
            <a:pPr>
              <a:lnSpc>
                <a:spcPct val="100000"/>
              </a:lnSpc>
              <a:buSzPct val="85000"/>
              <a:buFont typeface="Wingdings 2" charset="2"/>
              <a:buChar char=""/>
            </a:pPr>
            <a:r>
              <a:rPr lang="es-AR" sz="2600" strike="noStrike" dirty="0">
                <a:solidFill>
                  <a:srgbClr val="FFFFFF"/>
                </a:solidFill>
                <a:latin typeface="Constantia"/>
                <a:ea typeface="DejaVu Sans"/>
              </a:rPr>
              <a:t>Los sensores que utilizan este sistemas de coordenadas son</a:t>
            </a:r>
          </a:p>
          <a:p>
            <a:pPr lvl="1">
              <a:lnSpc>
                <a:spcPct val="100000"/>
              </a:lnSpc>
              <a:buSzPct val="85000"/>
              <a:buFont typeface="Wingdings 2" charset="2"/>
              <a:buChar char=""/>
            </a:pPr>
            <a:r>
              <a:rPr lang="es-AR" sz="2400" strike="noStrike" dirty="0">
                <a:solidFill>
                  <a:srgbClr val="EEECE1"/>
                </a:solidFill>
                <a:latin typeface="Constantia"/>
                <a:ea typeface="DejaVu Sans"/>
              </a:rPr>
              <a:t>Sensor acelerómetro</a:t>
            </a:r>
          </a:p>
          <a:p>
            <a:pPr lvl="1">
              <a:lnSpc>
                <a:spcPct val="100000"/>
              </a:lnSpc>
              <a:buSzPct val="85000"/>
              <a:buFont typeface="Wingdings 2" charset="2"/>
              <a:buChar char=""/>
            </a:pPr>
            <a:endParaRPr lang="es-AR" sz="2400" strike="noStrike" dirty="0">
              <a:solidFill>
                <a:srgbClr val="EEECE1"/>
              </a:solidFill>
              <a:latin typeface="Constantia"/>
              <a:ea typeface="DejaVu Sans"/>
            </a:endParaRPr>
          </a:p>
          <a:p>
            <a:pPr lvl="1">
              <a:lnSpc>
                <a:spcPct val="100000"/>
              </a:lnSpc>
              <a:buSzPct val="85000"/>
              <a:buFont typeface="Wingdings 2" charset="2"/>
              <a:buChar char=""/>
            </a:pPr>
            <a:r>
              <a:rPr lang="es-AR" sz="2400" strike="noStrike" dirty="0">
                <a:solidFill>
                  <a:srgbClr val="EEECE1"/>
                </a:solidFill>
                <a:latin typeface="Constantia"/>
                <a:ea typeface="DejaVu Sans"/>
              </a:rPr>
              <a:t>Sensor de gravedad</a:t>
            </a:r>
          </a:p>
          <a:p>
            <a:pPr lvl="1">
              <a:lnSpc>
                <a:spcPct val="100000"/>
              </a:lnSpc>
              <a:buSzPct val="85000"/>
              <a:buFont typeface="Wingdings 2" charset="2"/>
              <a:buChar char=""/>
            </a:pPr>
            <a:endParaRPr lang="es-AR" sz="2400" strike="noStrike" dirty="0">
              <a:solidFill>
                <a:srgbClr val="EEECE1"/>
              </a:solidFill>
              <a:latin typeface="Constantia"/>
              <a:ea typeface="DejaVu Sans"/>
            </a:endParaRPr>
          </a:p>
          <a:p>
            <a:pPr lvl="1">
              <a:lnSpc>
                <a:spcPct val="100000"/>
              </a:lnSpc>
              <a:buSzPct val="85000"/>
              <a:buFont typeface="Wingdings 2" charset="2"/>
              <a:buChar char=""/>
            </a:pPr>
            <a:r>
              <a:rPr lang="es-AR" sz="2400" strike="noStrike" dirty="0">
                <a:solidFill>
                  <a:srgbClr val="EEECE1"/>
                </a:solidFill>
                <a:latin typeface="Constantia"/>
                <a:ea typeface="DejaVu Sans"/>
              </a:rPr>
              <a:t>Giróscopo</a:t>
            </a:r>
          </a:p>
          <a:p>
            <a:pPr lvl="1">
              <a:lnSpc>
                <a:spcPct val="100000"/>
              </a:lnSpc>
              <a:buSzPct val="85000"/>
              <a:buFont typeface="Wingdings 2" charset="2"/>
              <a:buChar char=""/>
            </a:pPr>
            <a:endParaRPr lang="es-AR" sz="2400" strike="noStrike" dirty="0">
              <a:solidFill>
                <a:srgbClr val="EEECE1"/>
              </a:solidFill>
              <a:latin typeface="Constantia"/>
              <a:ea typeface="DejaVu Sans"/>
            </a:endParaRPr>
          </a:p>
          <a:p>
            <a:pPr lvl="1">
              <a:lnSpc>
                <a:spcPct val="100000"/>
              </a:lnSpc>
              <a:buSzPct val="85000"/>
              <a:buFont typeface="Wingdings 2" charset="2"/>
              <a:buChar char=""/>
            </a:pPr>
            <a:r>
              <a:rPr lang="es-AR" sz="2400" strike="noStrike" dirty="0">
                <a:solidFill>
                  <a:srgbClr val="EEECE1"/>
                </a:solidFill>
                <a:latin typeface="Constantia"/>
                <a:ea typeface="DejaVu Sans"/>
              </a:rPr>
              <a:t>Sensor de aceleración lineal</a:t>
            </a:r>
          </a:p>
          <a:p>
            <a:pPr lvl="1">
              <a:lnSpc>
                <a:spcPct val="100000"/>
              </a:lnSpc>
              <a:buSzPct val="85000"/>
              <a:buFont typeface="Wingdings 2" charset="2"/>
              <a:buChar char=""/>
            </a:pPr>
            <a:endParaRPr lang="es-AR" sz="2400" strike="noStrike" dirty="0">
              <a:solidFill>
                <a:srgbClr val="EEECE1"/>
              </a:solidFill>
              <a:latin typeface="Constantia"/>
              <a:ea typeface="DejaVu Sans"/>
            </a:endParaRPr>
          </a:p>
          <a:p>
            <a:pPr lvl="1">
              <a:lnSpc>
                <a:spcPct val="100000"/>
              </a:lnSpc>
              <a:buSzPct val="85000"/>
              <a:buFont typeface="Wingdings 2" charset="2"/>
              <a:buChar char=""/>
            </a:pPr>
            <a:r>
              <a:rPr lang="es-AR" sz="2400" strike="noStrike" dirty="0">
                <a:solidFill>
                  <a:srgbClr val="EEECE1"/>
                </a:solidFill>
                <a:latin typeface="Constantia"/>
                <a:ea typeface="DejaVu Sans"/>
              </a:rPr>
              <a:t>Sensor de campo geomagnético</a:t>
            </a:r>
          </a:p>
        </p:txBody>
      </p:sp>
      <p:sp>
        <p:nvSpPr>
          <p:cNvPr id="198" name="CustomShape 2"/>
          <p:cNvSpPr/>
          <p:nvPr/>
        </p:nvSpPr>
        <p:spPr>
          <a:xfrm>
            <a:off x="457200" y="152280"/>
            <a:ext cx="8227440" cy="714495"/>
          </a:xfrm>
          <a:prstGeom prst="rect">
            <a:avLst/>
          </a:prstGeom>
          <a:noFill/>
          <a:ln>
            <a:noFill/>
          </a:ln>
        </p:spPr>
        <p:style>
          <a:lnRef idx="0">
            <a:srgbClr val="FFFFFF"/>
          </a:lnRef>
          <a:fillRef idx="0">
            <a:srgbClr val="FFFFFF"/>
          </a:fillRef>
          <a:effectRef idx="0">
            <a:srgbClr val="FFFFFF"/>
          </a:effectRef>
          <a:fontRef idx="minor"/>
        </p:style>
        <p:txBody>
          <a:bodyPr lIns="90000" tIns="45000" rIns="90000" bIns="45000" anchor="b"/>
          <a:lstStyle/>
          <a:p>
            <a:pPr>
              <a:lnSpc>
                <a:spcPct val="100000"/>
              </a:lnSpc>
            </a:pPr>
            <a:r>
              <a:rPr lang="es-AR" sz="4200" strike="noStrike" dirty="0">
                <a:solidFill>
                  <a:srgbClr val="DBDBDB"/>
                </a:solidFill>
                <a:latin typeface="Constantia"/>
                <a:ea typeface="DejaVu Sans"/>
              </a:rPr>
              <a:t>Sistemas de coordenadas </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 name="CustomShape 1"/>
          <p:cNvSpPr/>
          <p:nvPr/>
        </p:nvSpPr>
        <p:spPr>
          <a:xfrm>
            <a:off x="1226634" y="-332125"/>
            <a:ext cx="6531289" cy="1217160"/>
          </a:xfrm>
          <a:prstGeom prst="rect">
            <a:avLst/>
          </a:prstGeom>
          <a:noFill/>
          <a:ln>
            <a:noFill/>
          </a:ln>
        </p:spPr>
        <p:style>
          <a:lnRef idx="0">
            <a:srgbClr val="FFFFFF"/>
          </a:lnRef>
          <a:fillRef idx="0">
            <a:srgbClr val="FFFFFF"/>
          </a:fillRef>
          <a:effectRef idx="0">
            <a:srgbClr val="FFFFFF"/>
          </a:effectRef>
          <a:fontRef idx="minor"/>
        </p:style>
        <p:txBody>
          <a:bodyPr lIns="90000" tIns="45000" rIns="90000" bIns="45000" anchor="b"/>
          <a:lstStyle/>
          <a:p>
            <a:pPr>
              <a:lnSpc>
                <a:spcPct val="100000"/>
              </a:lnSpc>
            </a:pPr>
            <a:r>
              <a:rPr lang="es-AR" sz="2900" strike="noStrike" dirty="0">
                <a:solidFill>
                  <a:srgbClr val="DBDBDB"/>
                </a:solidFill>
                <a:latin typeface="Constantia"/>
                <a:ea typeface="DejaVu Sans"/>
              </a:rPr>
              <a:t>Clases necesarias para usar sensores</a:t>
            </a:r>
          </a:p>
        </p:txBody>
      </p:sp>
      <p:sp>
        <p:nvSpPr>
          <p:cNvPr id="116" name="CustomShape 2"/>
          <p:cNvSpPr/>
          <p:nvPr/>
        </p:nvSpPr>
        <p:spPr>
          <a:xfrm>
            <a:off x="360000" y="1440000"/>
            <a:ext cx="8423640" cy="4967640"/>
          </a:xfrm>
          <a:prstGeom prst="rect">
            <a:avLst/>
          </a:prstGeom>
          <a:noFill/>
          <a:ln>
            <a:noFill/>
          </a:ln>
        </p:spPr>
        <p:style>
          <a:lnRef idx="0">
            <a:srgbClr val="FFFFFF"/>
          </a:lnRef>
          <a:fillRef idx="0">
            <a:srgbClr val="FFFFFF"/>
          </a:fillRef>
          <a:effectRef idx="0">
            <a:srgbClr val="FFFFFF"/>
          </a:effectRef>
          <a:fontRef idx="minor"/>
        </p:style>
        <p:txBody>
          <a:bodyPr lIns="90000" tIns="45000" rIns="90000" bIns="45000"/>
          <a:lstStyle/>
          <a:p>
            <a:pPr>
              <a:lnSpc>
                <a:spcPct val="100000"/>
              </a:lnSpc>
              <a:buSzPct val="85000"/>
              <a:buFont typeface="Arial" panose="02080604020202020204" charset="0"/>
              <a:buChar char="•"/>
            </a:pPr>
            <a:endParaRPr lang="es-AR" sz="2400" strike="noStrike" dirty="0">
              <a:solidFill>
                <a:srgbClr val="FFFFFF"/>
              </a:solidFill>
              <a:latin typeface="Constantia"/>
              <a:ea typeface="DejaVu Sans"/>
            </a:endParaRPr>
          </a:p>
        </p:txBody>
      </p:sp>
      <p:sp>
        <p:nvSpPr>
          <p:cNvPr id="5" name="CustomShape 1"/>
          <p:cNvSpPr/>
          <p:nvPr/>
        </p:nvSpPr>
        <p:spPr>
          <a:xfrm>
            <a:off x="1943277" y="1538867"/>
            <a:ext cx="5814646" cy="2899317"/>
          </a:xfrm>
          <a:prstGeom prst="rect">
            <a:avLst/>
          </a:prstGeom>
          <a:noFill/>
          <a:ln>
            <a:noFill/>
          </a:ln>
        </p:spPr>
        <p:style>
          <a:lnRef idx="0">
            <a:srgbClr val="FFFFFF"/>
          </a:lnRef>
          <a:fillRef idx="0">
            <a:srgbClr val="FFFFFF"/>
          </a:fillRef>
          <a:effectRef idx="0">
            <a:srgbClr val="FFFFFF"/>
          </a:effectRef>
          <a:fontRef idx="minor"/>
        </p:style>
        <p:txBody>
          <a:bodyPr lIns="90000" tIns="45000" rIns="90000" bIns="45000" anchor="b"/>
          <a:lstStyle/>
          <a:p>
            <a:pPr marL="742950" indent="-742950">
              <a:lnSpc>
                <a:spcPct val="100000"/>
              </a:lnSpc>
              <a:buFont typeface="+mj-lt"/>
              <a:buAutoNum type="arabicPeriod"/>
            </a:pPr>
            <a:r>
              <a:rPr lang="es-AR" sz="3200" strike="noStrike" dirty="0" err="1">
                <a:solidFill>
                  <a:srgbClr val="DBDBDB"/>
                </a:solidFill>
                <a:latin typeface="Constantia"/>
                <a:ea typeface="DejaVu Sans"/>
              </a:rPr>
              <a:t>SensorManager</a:t>
            </a:r>
            <a:endParaRPr lang="es-AR" sz="3200" strike="noStrike" dirty="0">
              <a:solidFill>
                <a:srgbClr val="DBDBDB"/>
              </a:solidFill>
              <a:latin typeface="Constantia"/>
              <a:ea typeface="DejaVu Sans"/>
            </a:endParaRPr>
          </a:p>
          <a:p>
            <a:pPr marL="742950" indent="-742950">
              <a:lnSpc>
                <a:spcPct val="100000"/>
              </a:lnSpc>
              <a:buFont typeface="+mj-lt"/>
              <a:buAutoNum type="arabicPeriod"/>
            </a:pPr>
            <a:r>
              <a:rPr lang="es-AR" sz="3200" strike="noStrike" dirty="0">
                <a:solidFill>
                  <a:srgbClr val="DBDBDB"/>
                </a:solidFill>
                <a:latin typeface="Constantia"/>
                <a:ea typeface="DejaVu Sans"/>
              </a:rPr>
              <a:t>Sensor</a:t>
            </a:r>
          </a:p>
          <a:p>
            <a:pPr marL="742950" indent="-742950">
              <a:lnSpc>
                <a:spcPct val="100000"/>
              </a:lnSpc>
              <a:buFont typeface="+mj-lt"/>
              <a:buAutoNum type="arabicPeriod"/>
            </a:pPr>
            <a:r>
              <a:rPr lang="es-AR" sz="3200" dirty="0" err="1">
                <a:solidFill>
                  <a:srgbClr val="DBDBDB"/>
                </a:solidFill>
                <a:latin typeface="Constantia"/>
                <a:ea typeface="DejaVu Sans"/>
              </a:rPr>
              <a:t>SensorEvent</a:t>
            </a:r>
            <a:endParaRPr lang="es-AR" sz="3200" dirty="0">
              <a:solidFill>
                <a:srgbClr val="DBDBDB"/>
              </a:solidFill>
              <a:latin typeface="Constantia"/>
              <a:ea typeface="DejaVu Sans"/>
            </a:endParaRPr>
          </a:p>
          <a:p>
            <a:pPr marL="742950" indent="-742950">
              <a:lnSpc>
                <a:spcPct val="100000"/>
              </a:lnSpc>
              <a:buFont typeface="+mj-lt"/>
              <a:buAutoNum type="arabicPeriod"/>
            </a:pPr>
            <a:r>
              <a:rPr lang="es-AR" sz="3200" strike="noStrike" dirty="0" err="1">
                <a:solidFill>
                  <a:srgbClr val="DBDBDB"/>
                </a:solidFill>
                <a:latin typeface="Constantia"/>
                <a:ea typeface="DejaVu Sans"/>
              </a:rPr>
              <a:t>SensorEventListener</a:t>
            </a:r>
            <a:endParaRPr lang="es-AR" sz="3200" strike="noStrike" dirty="0">
              <a:solidFill>
                <a:srgbClr val="DBDBDB"/>
              </a:solidFill>
              <a:latin typeface="Constantia"/>
              <a:ea typeface="DejaVu Sans"/>
            </a:endParaRPr>
          </a:p>
        </p:txBody>
      </p:sp>
    </p:spTree>
    <p:extLst>
      <p:ext uri="{BB962C8B-B14F-4D97-AF65-F5344CB8AC3E}">
        <p14:creationId xmlns:p14="http://schemas.microsoft.com/office/powerpoint/2010/main" val="238740510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 name="CustomShape 2"/>
          <p:cNvSpPr/>
          <p:nvPr/>
        </p:nvSpPr>
        <p:spPr>
          <a:xfrm>
            <a:off x="360000" y="1440000"/>
            <a:ext cx="8423640" cy="4967640"/>
          </a:xfrm>
          <a:prstGeom prst="rect">
            <a:avLst/>
          </a:prstGeom>
          <a:noFill/>
          <a:ln>
            <a:noFill/>
          </a:ln>
        </p:spPr>
        <p:style>
          <a:lnRef idx="0">
            <a:srgbClr val="FFFFFF"/>
          </a:lnRef>
          <a:fillRef idx="0">
            <a:srgbClr val="FFFFFF"/>
          </a:fillRef>
          <a:effectRef idx="0">
            <a:srgbClr val="FFFFFF"/>
          </a:effectRef>
          <a:fontRef idx="minor"/>
        </p:style>
        <p:txBody>
          <a:bodyPr lIns="90000" tIns="45000" rIns="90000" bIns="45000"/>
          <a:lstStyle/>
          <a:p>
            <a:pPr>
              <a:lnSpc>
                <a:spcPct val="100000"/>
              </a:lnSpc>
              <a:buSzPct val="85000"/>
              <a:buFont typeface="Arial" panose="02080604020202020204" charset="0"/>
              <a:buChar char="•"/>
            </a:pPr>
            <a:endParaRPr lang="es-AR" sz="2400" strike="noStrike" dirty="0">
              <a:solidFill>
                <a:srgbClr val="FFFFFF"/>
              </a:solidFill>
              <a:latin typeface="Constantia"/>
              <a:ea typeface="DejaVu Sans"/>
            </a:endParaRPr>
          </a:p>
        </p:txBody>
      </p:sp>
      <p:sp>
        <p:nvSpPr>
          <p:cNvPr id="2" name="CuadroTexto 1">
            <a:extLst>
              <a:ext uri="{FF2B5EF4-FFF2-40B4-BE49-F238E27FC236}">
                <a16:creationId xmlns:a16="http://schemas.microsoft.com/office/drawing/2014/main" id="{2E8A567C-F180-49BF-A2F4-8EAD020760CA}"/>
              </a:ext>
            </a:extLst>
          </p:cNvPr>
          <p:cNvSpPr txBox="1"/>
          <p:nvPr/>
        </p:nvSpPr>
        <p:spPr>
          <a:xfrm>
            <a:off x="360000" y="1440000"/>
            <a:ext cx="8505326" cy="3785652"/>
          </a:xfrm>
          <a:prstGeom prst="rect">
            <a:avLst/>
          </a:prstGeom>
          <a:noFill/>
        </p:spPr>
        <p:txBody>
          <a:bodyPr wrap="square" rtlCol="0">
            <a:spAutoFit/>
          </a:bodyPr>
          <a:lstStyle/>
          <a:p>
            <a:pPr marL="342900" indent="-342900">
              <a:buFont typeface="Arial" panose="020B0604020202020204" pitchFamily="34" charset="0"/>
              <a:buChar char="•"/>
            </a:pPr>
            <a:r>
              <a:rPr lang="es-AR" sz="2000" dirty="0" err="1">
                <a:solidFill>
                  <a:srgbClr val="FFFF00"/>
                </a:solidFill>
                <a:latin typeface="Arial" panose="02080604020202020204" charset="0"/>
              </a:rPr>
              <a:t>SensorManager</a:t>
            </a:r>
            <a:r>
              <a:rPr lang="es-AR" sz="2000" dirty="0">
                <a:solidFill>
                  <a:srgbClr val="FFFF00"/>
                </a:solidFill>
                <a:latin typeface="Arial" panose="02080604020202020204" charset="0"/>
              </a:rPr>
              <a:t>: </a:t>
            </a:r>
            <a:r>
              <a:rPr lang="es-AR" sz="2000" dirty="0">
                <a:latin typeface="Arial" panose="02080604020202020204" charset="0"/>
              </a:rPr>
              <a:t>Lista diferentes tipos de sensores y permite crear instancias de los mismos. Anula o registra la escucha a eventos de sensor. Provee constantes de precisión y calibración.</a:t>
            </a:r>
          </a:p>
          <a:p>
            <a:pPr marL="342900" indent="-342900">
              <a:buFont typeface="Arial" panose="020B0604020202020204" pitchFamily="34" charset="0"/>
              <a:buChar char="•"/>
            </a:pPr>
            <a:endParaRPr lang="es-AR" sz="2000" dirty="0">
              <a:solidFill>
                <a:srgbClr val="FFFF00"/>
              </a:solidFill>
              <a:latin typeface="Arial" panose="02080604020202020204" charset="0"/>
            </a:endParaRPr>
          </a:p>
          <a:p>
            <a:pPr marL="342900" indent="-342900">
              <a:buFont typeface="Arial" panose="020B0604020202020204" pitchFamily="34" charset="0"/>
              <a:buChar char="•"/>
            </a:pPr>
            <a:r>
              <a:rPr lang="es-AR" sz="2000" dirty="0">
                <a:solidFill>
                  <a:srgbClr val="FFFF00"/>
                </a:solidFill>
                <a:latin typeface="Arial" panose="02080604020202020204" charset="0"/>
              </a:rPr>
              <a:t>Sensor: </a:t>
            </a:r>
            <a:r>
              <a:rPr lang="es-AR" sz="2000" dirty="0">
                <a:latin typeface="Arial" panose="02080604020202020204" charset="0"/>
              </a:rPr>
              <a:t>Instancia especifica de un sensor. Métodos compatibles con sensores determinados.</a:t>
            </a:r>
          </a:p>
          <a:p>
            <a:pPr marL="342900" indent="-342900">
              <a:buFont typeface="Arial" panose="020B0604020202020204" pitchFamily="34" charset="0"/>
              <a:buChar char="•"/>
            </a:pPr>
            <a:endParaRPr lang="es-AR" sz="2000" dirty="0">
              <a:solidFill>
                <a:srgbClr val="FFFF00"/>
              </a:solidFill>
              <a:latin typeface="Arial" panose="02080604020202020204" charset="0"/>
            </a:endParaRPr>
          </a:p>
          <a:p>
            <a:pPr marL="342900" indent="-342900">
              <a:buFont typeface="Arial" panose="020B0604020202020204" pitchFamily="34" charset="0"/>
              <a:buChar char="•"/>
            </a:pPr>
            <a:r>
              <a:rPr lang="es-AR" sz="2000" dirty="0" err="1">
                <a:solidFill>
                  <a:srgbClr val="FFFF00"/>
                </a:solidFill>
                <a:latin typeface="Arial" panose="02080604020202020204" charset="0"/>
              </a:rPr>
              <a:t>SensorEvent</a:t>
            </a:r>
            <a:r>
              <a:rPr lang="es-AR" sz="2000" dirty="0">
                <a:solidFill>
                  <a:srgbClr val="FFFF00"/>
                </a:solidFill>
                <a:latin typeface="Arial" panose="02080604020202020204" charset="0"/>
              </a:rPr>
              <a:t>: </a:t>
            </a:r>
            <a:r>
              <a:rPr lang="es-AR" sz="2000" dirty="0">
                <a:latin typeface="Arial" panose="02080604020202020204" charset="0"/>
              </a:rPr>
              <a:t>Provee información sobre eventos del sensor. Raw Data del sensor, tipo de evento, precisión, </a:t>
            </a:r>
            <a:r>
              <a:rPr lang="es-AR" sz="2000" dirty="0" err="1">
                <a:latin typeface="Arial" panose="02080604020202020204" charset="0"/>
              </a:rPr>
              <a:t>timestamp</a:t>
            </a:r>
            <a:endParaRPr lang="es-AR" sz="2000" dirty="0">
              <a:latin typeface="Arial" panose="02080604020202020204" charset="0"/>
            </a:endParaRPr>
          </a:p>
          <a:p>
            <a:pPr marL="342900" indent="-342900">
              <a:buFont typeface="Arial" panose="020B0604020202020204" pitchFamily="34" charset="0"/>
              <a:buChar char="•"/>
            </a:pPr>
            <a:endParaRPr lang="es-AR" sz="2000" dirty="0">
              <a:solidFill>
                <a:srgbClr val="FFFF00"/>
              </a:solidFill>
              <a:latin typeface="Arial" panose="02080604020202020204" charset="0"/>
            </a:endParaRPr>
          </a:p>
          <a:p>
            <a:pPr marL="342900" indent="-342900">
              <a:buFont typeface="Arial" panose="020B0604020202020204" pitchFamily="34" charset="0"/>
              <a:buChar char="•"/>
            </a:pPr>
            <a:r>
              <a:rPr lang="es-AR" sz="2000" dirty="0" err="1">
                <a:solidFill>
                  <a:srgbClr val="FFFF00"/>
                </a:solidFill>
                <a:latin typeface="Arial" panose="02080604020202020204" charset="0"/>
              </a:rPr>
              <a:t>SensorEventListener</a:t>
            </a:r>
            <a:r>
              <a:rPr lang="es-AR" sz="2000" dirty="0">
                <a:solidFill>
                  <a:srgbClr val="FFFF00"/>
                </a:solidFill>
                <a:latin typeface="Arial" panose="02080604020202020204" charset="0"/>
              </a:rPr>
              <a:t>: </a:t>
            </a:r>
            <a:r>
              <a:rPr lang="es-AR" sz="2000" dirty="0">
                <a:latin typeface="Arial" panose="02080604020202020204" charset="0"/>
              </a:rPr>
              <a:t>Captura eventos del sensor mediante métodos de </a:t>
            </a:r>
            <a:r>
              <a:rPr lang="es-AR" sz="2000" dirty="0" err="1">
                <a:latin typeface="Arial" panose="02080604020202020204" charset="0"/>
              </a:rPr>
              <a:t>Callback</a:t>
            </a:r>
            <a:r>
              <a:rPr lang="es-AR" sz="2000" dirty="0">
                <a:latin typeface="Arial" panose="02080604020202020204" charset="0"/>
              </a:rPr>
              <a:t>.</a:t>
            </a:r>
          </a:p>
        </p:txBody>
      </p:sp>
      <p:sp>
        <p:nvSpPr>
          <p:cNvPr id="6" name="CustomShape 1">
            <a:extLst>
              <a:ext uri="{FF2B5EF4-FFF2-40B4-BE49-F238E27FC236}">
                <a16:creationId xmlns:a16="http://schemas.microsoft.com/office/drawing/2014/main" id="{2063CA41-8A7D-448A-8355-2EB090B45A10}"/>
              </a:ext>
            </a:extLst>
          </p:cNvPr>
          <p:cNvSpPr/>
          <p:nvPr/>
        </p:nvSpPr>
        <p:spPr>
          <a:xfrm>
            <a:off x="1226634" y="355107"/>
            <a:ext cx="6531289" cy="529928"/>
          </a:xfrm>
          <a:prstGeom prst="rect">
            <a:avLst/>
          </a:prstGeom>
          <a:noFill/>
          <a:ln>
            <a:noFill/>
          </a:ln>
        </p:spPr>
        <p:style>
          <a:lnRef idx="0">
            <a:srgbClr val="FFFFFF"/>
          </a:lnRef>
          <a:fillRef idx="0">
            <a:srgbClr val="FFFFFF"/>
          </a:fillRef>
          <a:effectRef idx="0">
            <a:srgbClr val="FFFFFF"/>
          </a:effectRef>
          <a:fontRef idx="minor"/>
        </p:style>
        <p:txBody>
          <a:bodyPr lIns="90000" tIns="45000" rIns="90000" bIns="45000" anchor="b"/>
          <a:lstStyle/>
          <a:p>
            <a:pPr>
              <a:lnSpc>
                <a:spcPct val="100000"/>
              </a:lnSpc>
            </a:pPr>
            <a:r>
              <a:rPr lang="es-AR" sz="2900" strike="noStrike" dirty="0">
                <a:solidFill>
                  <a:srgbClr val="DBDBDB"/>
                </a:solidFill>
                <a:latin typeface="Constantia"/>
                <a:ea typeface="DejaVu Sans"/>
              </a:rPr>
              <a:t>Clases necesarias para usar sensores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 name="CustomShape 1"/>
          <p:cNvSpPr/>
          <p:nvPr/>
        </p:nvSpPr>
        <p:spPr>
          <a:xfrm>
            <a:off x="575945" y="1413510"/>
            <a:ext cx="8119110" cy="5473065"/>
          </a:xfrm>
          <a:prstGeom prst="rect">
            <a:avLst/>
          </a:prstGeom>
          <a:noFill/>
          <a:ln>
            <a:noFill/>
          </a:ln>
        </p:spPr>
        <p:style>
          <a:lnRef idx="0">
            <a:srgbClr val="FFFFFF"/>
          </a:lnRef>
          <a:fillRef idx="0">
            <a:srgbClr val="FFFFFF"/>
          </a:fillRef>
          <a:effectRef idx="0">
            <a:srgbClr val="FFFFFF"/>
          </a:effectRef>
          <a:fontRef idx="minor"/>
        </p:style>
        <p:txBody>
          <a:bodyPr lIns="90000" tIns="45000" rIns="90000" bIns="45000"/>
          <a:lstStyle/>
          <a:p>
            <a:pPr indent="0">
              <a:lnSpc>
                <a:spcPct val="100000"/>
              </a:lnSpc>
              <a:buSzPct val="45000"/>
              <a:buFont typeface="StarSymbol"/>
              <a:buNone/>
            </a:pPr>
            <a:r>
              <a:rPr lang="es-AR" strike="noStrike" dirty="0">
                <a:solidFill>
                  <a:srgbClr val="FFFFFF"/>
                </a:solidFill>
                <a:latin typeface="Arial" panose="02080604020202020204" charset="0"/>
                <a:ea typeface="DejaVu Sans"/>
              </a:rPr>
              <a:t>Se implementan métodos que serán invocados cuando ocurra ciertos cambios en los sensores</a:t>
            </a:r>
            <a:r>
              <a:rPr lang="x-none" altLang="es-AR" strike="noStrike" dirty="0">
                <a:solidFill>
                  <a:srgbClr val="FFFFFF"/>
                </a:solidFill>
                <a:latin typeface="Arial" panose="02080604020202020204" charset="0"/>
                <a:ea typeface="DejaVu Sans"/>
              </a:rPr>
              <a:t>. Se deberá implementar la clase</a:t>
            </a:r>
            <a:r>
              <a:rPr lang="es-AR" strike="noStrike" dirty="0">
                <a:solidFill>
                  <a:srgbClr val="FFFFFF"/>
                </a:solidFill>
                <a:latin typeface="Arial" panose="02080604020202020204" charset="0"/>
                <a:ea typeface="DejaVu Sans"/>
              </a:rPr>
              <a:t> </a:t>
            </a:r>
            <a:r>
              <a:rPr lang="es-AR" strike="noStrike" dirty="0" err="1">
                <a:solidFill>
                  <a:srgbClr val="FFFF00"/>
                </a:solidFill>
                <a:latin typeface="Arial" panose="02080604020202020204" charset="0"/>
                <a:ea typeface="DejaVu Sans"/>
              </a:rPr>
              <a:t>SensorEventListener</a:t>
            </a:r>
            <a:r>
              <a:rPr lang="es-AR" strike="noStrike" dirty="0">
                <a:solidFill>
                  <a:srgbClr val="FFFFFF"/>
                </a:solidFill>
                <a:latin typeface="Arial" panose="02080604020202020204" charset="0"/>
                <a:ea typeface="DejaVu Sans"/>
              </a:rPr>
              <a:t>.</a:t>
            </a:r>
          </a:p>
          <a:p>
            <a:pPr>
              <a:lnSpc>
                <a:spcPct val="100000"/>
              </a:lnSpc>
            </a:pPr>
            <a:endParaRPr lang="es-AR" strike="noStrike" dirty="0">
              <a:solidFill>
                <a:srgbClr val="FFFFFF"/>
              </a:solidFill>
              <a:latin typeface="Arial" panose="02080604020202020204" charset="0"/>
              <a:ea typeface="DejaVu Sans"/>
            </a:endParaRPr>
          </a:p>
          <a:p>
            <a:pPr lvl="1" indent="0">
              <a:lnSpc>
                <a:spcPct val="100000"/>
              </a:lnSpc>
              <a:buSzPct val="45000"/>
              <a:buFont typeface="StarSymbol"/>
              <a:buNone/>
            </a:pPr>
            <a:r>
              <a:rPr lang="es-AR" sz="2000" strike="noStrike" dirty="0">
                <a:solidFill>
                  <a:srgbClr val="FFFF00"/>
                </a:solidFill>
                <a:latin typeface="Arial" panose="02080604020202020204" charset="0"/>
                <a:ea typeface="DejaVu Sans"/>
              </a:rPr>
              <a:t>Cambio de precisión</a:t>
            </a:r>
            <a:r>
              <a:rPr lang="es-AR" sz="2000" strike="noStrike" dirty="0">
                <a:solidFill>
                  <a:srgbClr val="FFFFFF"/>
                </a:solidFill>
                <a:latin typeface="Arial" panose="02080604020202020204" charset="0"/>
                <a:ea typeface="DejaVu Sans"/>
              </a:rPr>
              <a:t>:</a:t>
            </a:r>
            <a:endParaRPr lang="es-AR" strike="noStrike" dirty="0">
              <a:solidFill>
                <a:srgbClr val="FFFFFF"/>
              </a:solidFill>
              <a:latin typeface="Arial" panose="02080604020202020204" charset="0"/>
              <a:ea typeface="DejaVu Sans"/>
            </a:endParaRPr>
          </a:p>
          <a:p>
            <a:pPr lvl="2" indent="0">
              <a:lnSpc>
                <a:spcPct val="100000"/>
              </a:lnSpc>
              <a:buSzPct val="45000"/>
              <a:buFont typeface="StarSymbol"/>
              <a:buNone/>
            </a:pPr>
            <a:r>
              <a:rPr lang="es-AR" strike="noStrike" dirty="0">
                <a:solidFill>
                  <a:srgbClr val="FFFFFF"/>
                </a:solidFill>
                <a:latin typeface="Arial" panose="02080604020202020204" charset="0"/>
                <a:ea typeface="DejaVu Sans"/>
              </a:rPr>
              <a:t>En un sensor se produce un cambio de precisión. El sistema invoca al método localmente implementado “</a:t>
            </a:r>
            <a:r>
              <a:rPr lang="es-AR" b="1" strike="noStrike" dirty="0" err="1">
                <a:solidFill>
                  <a:srgbClr val="FFFF00"/>
                </a:solidFill>
                <a:latin typeface="Arial" panose="02080604020202020204" charset="0"/>
                <a:ea typeface="DejaVu Sans"/>
              </a:rPr>
              <a:t>onAccuracyChanged</a:t>
            </a:r>
            <a:r>
              <a:rPr lang="es-AR" strike="noStrike" dirty="0">
                <a:solidFill>
                  <a:srgbClr val="FFFF00"/>
                </a:solidFill>
                <a:latin typeface="Arial" panose="02080604020202020204" charset="0"/>
                <a:ea typeface="DejaVu Sans"/>
              </a:rPr>
              <a:t>()”</a:t>
            </a:r>
            <a:r>
              <a:rPr lang="es-AR" strike="noStrike" dirty="0">
                <a:solidFill>
                  <a:srgbClr val="FFFFFF"/>
                </a:solidFill>
                <a:latin typeface="Arial" panose="02080604020202020204" charset="0"/>
                <a:ea typeface="DejaVu Sans"/>
              </a:rPr>
              <a:t>, con los siguientes parámetros:</a:t>
            </a:r>
          </a:p>
          <a:p>
            <a:pPr lvl="3" indent="0">
              <a:lnSpc>
                <a:spcPct val="100000"/>
              </a:lnSpc>
              <a:buSzPct val="45000"/>
              <a:buFont typeface="StarSymbol"/>
              <a:buNone/>
            </a:pPr>
            <a:r>
              <a:rPr lang="es-AR" strike="noStrike" dirty="0">
                <a:solidFill>
                  <a:srgbClr val="FFFFFF"/>
                </a:solidFill>
                <a:latin typeface="Arial" panose="02080604020202020204" charset="0"/>
                <a:ea typeface="DejaVu Sans"/>
              </a:rPr>
              <a:t>Referencia al sensor </a:t>
            </a:r>
          </a:p>
          <a:p>
            <a:pPr lvl="3" indent="0">
              <a:lnSpc>
                <a:spcPct val="100000"/>
              </a:lnSpc>
              <a:buSzPct val="45000"/>
              <a:buFont typeface="StarSymbol"/>
              <a:buNone/>
            </a:pPr>
            <a:r>
              <a:rPr lang="es-AR" strike="noStrike" dirty="0">
                <a:solidFill>
                  <a:srgbClr val="FFFFFF"/>
                </a:solidFill>
                <a:latin typeface="Arial" panose="02080604020202020204" charset="0"/>
                <a:ea typeface="DejaVu Sans"/>
              </a:rPr>
              <a:t>Nuevo valor para el cambio de precisión (Constantes definidas en la documentación de Android).</a:t>
            </a:r>
          </a:p>
          <a:p>
            <a:pPr>
              <a:lnSpc>
                <a:spcPct val="100000"/>
              </a:lnSpc>
            </a:pPr>
            <a:endParaRPr lang="es-AR" strike="noStrike" dirty="0">
              <a:solidFill>
                <a:srgbClr val="FFFFFF"/>
              </a:solidFill>
              <a:latin typeface="Arial" panose="02080604020202020204" charset="0"/>
              <a:ea typeface="DejaVu Sans"/>
            </a:endParaRPr>
          </a:p>
          <a:p>
            <a:pPr lvl="1">
              <a:buSzPct val="45000"/>
            </a:pPr>
            <a:r>
              <a:rPr lang="es-AR" sz="2000" dirty="0">
                <a:solidFill>
                  <a:srgbClr val="FFFF00"/>
                </a:solidFill>
                <a:latin typeface="Arial" panose="02080604020202020204" charset="0"/>
                <a:ea typeface="DejaVu Sans"/>
              </a:rPr>
              <a:t>Un sensor reporta un nuevo valor:</a:t>
            </a:r>
          </a:p>
          <a:p>
            <a:pPr lvl="2" indent="0">
              <a:lnSpc>
                <a:spcPct val="100000"/>
              </a:lnSpc>
              <a:buSzPct val="45000"/>
              <a:buFont typeface="StarSymbol"/>
              <a:buNone/>
            </a:pPr>
            <a:r>
              <a:rPr lang="es-AR" strike="noStrike" dirty="0">
                <a:solidFill>
                  <a:srgbClr val="FFFFFF"/>
                </a:solidFill>
                <a:latin typeface="Arial" panose="02080604020202020204" charset="0"/>
                <a:ea typeface="DejaVu Sans"/>
              </a:rPr>
              <a:t>El sistema invoca a “</a:t>
            </a:r>
            <a:r>
              <a:rPr lang="es-AR" b="1" strike="noStrike" dirty="0" err="1">
                <a:solidFill>
                  <a:srgbClr val="FFFF00"/>
                </a:solidFill>
                <a:latin typeface="Arial" panose="02080604020202020204" charset="0"/>
                <a:ea typeface="DejaVu Sans"/>
              </a:rPr>
              <a:t>onSensorChanged</a:t>
            </a:r>
            <a:r>
              <a:rPr lang="es-AR" strike="noStrike" dirty="0">
                <a:solidFill>
                  <a:srgbClr val="FFFF00"/>
                </a:solidFill>
                <a:latin typeface="Arial" panose="02080604020202020204" charset="0"/>
                <a:ea typeface="DejaVu Sans"/>
              </a:rPr>
              <a:t>()”</a:t>
            </a:r>
            <a:r>
              <a:rPr lang="es-AR" strike="noStrike" dirty="0">
                <a:solidFill>
                  <a:srgbClr val="FFFFFF"/>
                </a:solidFill>
                <a:latin typeface="Arial" panose="02080604020202020204" charset="0"/>
                <a:ea typeface="DejaVu Sans"/>
              </a:rPr>
              <a:t>, con los siguientes parámetros:</a:t>
            </a:r>
          </a:p>
          <a:p>
            <a:pPr lvl="2" indent="0">
              <a:lnSpc>
                <a:spcPct val="100000"/>
              </a:lnSpc>
              <a:buSzPct val="45000"/>
              <a:buFont typeface="StarSymbol"/>
              <a:buNone/>
            </a:pPr>
            <a:r>
              <a:rPr lang="es-AR" strike="noStrike" dirty="0">
                <a:solidFill>
                  <a:srgbClr val="FFFFFF"/>
                </a:solidFill>
                <a:latin typeface="Arial" panose="02080604020202020204" charset="0"/>
                <a:ea typeface="DejaVu Sans"/>
              </a:rPr>
              <a:t>       Precisión de la medición,</a:t>
            </a:r>
          </a:p>
          <a:p>
            <a:pPr lvl="2" indent="0">
              <a:lnSpc>
                <a:spcPct val="100000"/>
              </a:lnSpc>
              <a:buSzPct val="45000"/>
              <a:buFont typeface="StarSymbol"/>
              <a:buNone/>
            </a:pPr>
            <a:r>
              <a:rPr lang="es-AR" strike="noStrike" dirty="0">
                <a:solidFill>
                  <a:srgbClr val="FFFFFF"/>
                </a:solidFill>
                <a:latin typeface="Arial" panose="02080604020202020204" charset="0"/>
                <a:ea typeface="DejaVu Sans"/>
              </a:rPr>
              <a:t>       Sensor que detecto el cambio</a:t>
            </a:r>
          </a:p>
          <a:p>
            <a:pPr lvl="2" indent="0">
              <a:lnSpc>
                <a:spcPct val="100000"/>
              </a:lnSpc>
              <a:buSzPct val="45000"/>
              <a:buFont typeface="StarSymbol"/>
              <a:buNone/>
            </a:pPr>
            <a:r>
              <a:rPr lang="es-AR" strike="noStrike" dirty="0">
                <a:solidFill>
                  <a:srgbClr val="FFFFFF"/>
                </a:solidFill>
                <a:latin typeface="Arial" panose="02080604020202020204" charset="0"/>
                <a:ea typeface="DejaVu Sans"/>
              </a:rPr>
              <a:t>       Marca de tiempo del evento</a:t>
            </a:r>
          </a:p>
          <a:p>
            <a:pPr lvl="2" indent="0">
              <a:lnSpc>
                <a:spcPct val="100000"/>
              </a:lnSpc>
              <a:buSzPct val="45000"/>
              <a:buFont typeface="StarSymbol"/>
              <a:buNone/>
            </a:pPr>
            <a:r>
              <a:rPr lang="es-AR" strike="noStrike" dirty="0">
                <a:solidFill>
                  <a:srgbClr val="FFFFFF"/>
                </a:solidFill>
                <a:latin typeface="Arial" panose="02080604020202020204" charset="0"/>
                <a:ea typeface="DejaVu Sans"/>
              </a:rPr>
              <a:t>       Datos de la medición</a:t>
            </a:r>
          </a:p>
        </p:txBody>
      </p:sp>
      <p:sp>
        <p:nvSpPr>
          <p:cNvPr id="190" name="CustomShape 2"/>
          <p:cNvSpPr/>
          <p:nvPr/>
        </p:nvSpPr>
        <p:spPr>
          <a:xfrm>
            <a:off x="457200" y="152280"/>
            <a:ext cx="8227440" cy="1217160"/>
          </a:xfrm>
          <a:prstGeom prst="rect">
            <a:avLst/>
          </a:prstGeom>
          <a:noFill/>
          <a:ln>
            <a:noFill/>
          </a:ln>
        </p:spPr>
        <p:style>
          <a:lnRef idx="0">
            <a:srgbClr val="FFFFFF"/>
          </a:lnRef>
          <a:fillRef idx="0">
            <a:srgbClr val="FFFFFF"/>
          </a:fillRef>
          <a:effectRef idx="0">
            <a:srgbClr val="FFFFFF"/>
          </a:effectRef>
          <a:fontRef idx="minor"/>
        </p:style>
        <p:txBody>
          <a:bodyPr lIns="90000" tIns="45000" rIns="90000" bIns="45000" anchor="b"/>
          <a:lstStyle/>
          <a:p>
            <a:pPr algn="ctr">
              <a:lnSpc>
                <a:spcPct val="100000"/>
              </a:lnSpc>
            </a:pPr>
            <a:r>
              <a:rPr lang="es-AR" sz="3600" strike="noStrike" dirty="0">
                <a:solidFill>
                  <a:srgbClr val="DBDBDB"/>
                </a:solidFill>
                <a:latin typeface="Constantia"/>
                <a:ea typeface="DejaVu Sans"/>
              </a:rPr>
              <a:t>Sensores: Monitoreo de sensores en Android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 name="CustomShape 2"/>
          <p:cNvSpPr/>
          <p:nvPr/>
        </p:nvSpPr>
        <p:spPr>
          <a:xfrm>
            <a:off x="198932" y="1440000"/>
            <a:ext cx="8584708" cy="4967640"/>
          </a:xfrm>
          <a:prstGeom prst="rect">
            <a:avLst/>
          </a:prstGeom>
          <a:noFill/>
          <a:ln>
            <a:noFill/>
          </a:ln>
        </p:spPr>
        <p:style>
          <a:lnRef idx="0">
            <a:srgbClr val="FFFFFF"/>
          </a:lnRef>
          <a:fillRef idx="0">
            <a:srgbClr val="FFFFFF"/>
          </a:fillRef>
          <a:effectRef idx="0">
            <a:srgbClr val="FFFFFF"/>
          </a:effectRef>
          <a:fontRef idx="minor"/>
        </p:style>
        <p:txBody>
          <a:bodyPr lIns="90000" tIns="45000" rIns="90000" bIns="45000"/>
          <a:lstStyle/>
          <a:p>
            <a:pPr>
              <a:lnSpc>
                <a:spcPct val="100000"/>
              </a:lnSpc>
              <a:buSzPct val="85000"/>
              <a:buFont typeface="Arial" panose="02080604020202020204" charset="0"/>
              <a:buChar char="•"/>
            </a:pPr>
            <a:endParaRPr lang="es-AR" sz="2400" strike="noStrike" dirty="0">
              <a:solidFill>
                <a:srgbClr val="FFFFFF"/>
              </a:solidFill>
              <a:latin typeface="Constantia"/>
              <a:ea typeface="DejaVu Sans"/>
            </a:endParaRPr>
          </a:p>
        </p:txBody>
      </p:sp>
      <p:pic>
        <p:nvPicPr>
          <p:cNvPr id="5" name="Imagen 4">
            <a:extLst>
              <a:ext uri="{FF2B5EF4-FFF2-40B4-BE49-F238E27FC236}">
                <a16:creationId xmlns:a16="http://schemas.microsoft.com/office/drawing/2014/main" id="{9CA6FADB-8617-41B4-B298-D0146252F77D}"/>
              </a:ext>
            </a:extLst>
          </p:cNvPr>
          <p:cNvPicPr>
            <a:picLocks noChangeAspect="1"/>
          </p:cNvPicPr>
          <p:nvPr/>
        </p:nvPicPr>
        <p:blipFill>
          <a:blip r:embed="rId2"/>
          <a:stretch>
            <a:fillRect/>
          </a:stretch>
        </p:blipFill>
        <p:spPr>
          <a:xfrm>
            <a:off x="1527395" y="937394"/>
            <a:ext cx="5927782" cy="5470246"/>
          </a:xfrm>
          <a:prstGeom prst="rect">
            <a:avLst/>
          </a:prstGeom>
        </p:spPr>
      </p:pic>
      <p:sp>
        <p:nvSpPr>
          <p:cNvPr id="8" name="CustomShape 1">
            <a:extLst>
              <a:ext uri="{FF2B5EF4-FFF2-40B4-BE49-F238E27FC236}">
                <a16:creationId xmlns:a16="http://schemas.microsoft.com/office/drawing/2014/main" id="{D89316DE-AD57-4E90-A2E9-1A7954EDCD34}"/>
              </a:ext>
            </a:extLst>
          </p:cNvPr>
          <p:cNvSpPr/>
          <p:nvPr/>
        </p:nvSpPr>
        <p:spPr>
          <a:xfrm>
            <a:off x="1226634" y="319595"/>
            <a:ext cx="6531289" cy="565439"/>
          </a:xfrm>
          <a:prstGeom prst="rect">
            <a:avLst/>
          </a:prstGeom>
          <a:noFill/>
          <a:ln>
            <a:noFill/>
          </a:ln>
        </p:spPr>
        <p:style>
          <a:lnRef idx="0">
            <a:srgbClr val="FFFFFF"/>
          </a:lnRef>
          <a:fillRef idx="0">
            <a:srgbClr val="FFFFFF"/>
          </a:fillRef>
          <a:effectRef idx="0">
            <a:srgbClr val="FFFFFF"/>
          </a:effectRef>
          <a:fontRef idx="minor"/>
        </p:style>
        <p:txBody>
          <a:bodyPr lIns="90000" tIns="45000" rIns="90000" bIns="45000" anchor="b"/>
          <a:lstStyle/>
          <a:p>
            <a:pPr>
              <a:lnSpc>
                <a:spcPct val="100000"/>
              </a:lnSpc>
            </a:pPr>
            <a:r>
              <a:rPr lang="es-AR" sz="2900" strike="noStrike" dirty="0">
                <a:solidFill>
                  <a:srgbClr val="DBDBDB"/>
                </a:solidFill>
                <a:latin typeface="Constantia"/>
                <a:ea typeface="DejaVu Sans"/>
              </a:rPr>
              <a:t>Clases necesarias para usar sensores</a:t>
            </a:r>
          </a:p>
        </p:txBody>
      </p:sp>
    </p:spTree>
    <p:extLst>
      <p:ext uri="{BB962C8B-B14F-4D97-AF65-F5344CB8AC3E}">
        <p14:creationId xmlns:p14="http://schemas.microsoft.com/office/powerpoint/2010/main" val="361051027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 name="CustomShape 1"/>
          <p:cNvSpPr/>
          <p:nvPr/>
        </p:nvSpPr>
        <p:spPr>
          <a:xfrm>
            <a:off x="1232899" y="53073"/>
            <a:ext cx="6047133" cy="646331"/>
          </a:xfrm>
          <a:prstGeom prst="rect">
            <a:avLst/>
          </a:prstGeom>
          <a:noFill/>
          <a:ln>
            <a:noFill/>
          </a:ln>
        </p:spPr>
        <p:style>
          <a:lnRef idx="0">
            <a:srgbClr val="FFFFFF"/>
          </a:lnRef>
          <a:fillRef idx="0">
            <a:srgbClr val="FFFFFF"/>
          </a:fillRef>
          <a:effectRef idx="0">
            <a:srgbClr val="FFFFFF"/>
          </a:effectRef>
          <a:fontRef idx="minor"/>
        </p:style>
        <p:txBody>
          <a:bodyPr lIns="90000" tIns="45000" rIns="90000" bIns="45000" anchor="b"/>
          <a:lstStyle/>
          <a:p>
            <a:pPr>
              <a:lnSpc>
                <a:spcPct val="100000"/>
              </a:lnSpc>
            </a:pPr>
            <a:r>
              <a:rPr lang="es-AR" sz="4200" strike="noStrike" dirty="0">
                <a:solidFill>
                  <a:srgbClr val="DBDBDB"/>
                </a:solidFill>
                <a:latin typeface="Constantia"/>
                <a:ea typeface="DejaVu Sans"/>
              </a:rPr>
              <a:t>Descripción de Sensores</a:t>
            </a:r>
          </a:p>
        </p:txBody>
      </p:sp>
      <p:sp>
        <p:nvSpPr>
          <p:cNvPr id="116" name="CustomShape 2"/>
          <p:cNvSpPr/>
          <p:nvPr/>
        </p:nvSpPr>
        <p:spPr>
          <a:xfrm>
            <a:off x="198932" y="1440000"/>
            <a:ext cx="8584708" cy="4967640"/>
          </a:xfrm>
          <a:prstGeom prst="rect">
            <a:avLst/>
          </a:prstGeom>
          <a:noFill/>
          <a:ln>
            <a:noFill/>
          </a:ln>
        </p:spPr>
        <p:style>
          <a:lnRef idx="0">
            <a:srgbClr val="FFFFFF"/>
          </a:lnRef>
          <a:fillRef idx="0">
            <a:srgbClr val="FFFFFF"/>
          </a:fillRef>
          <a:effectRef idx="0">
            <a:srgbClr val="FFFFFF"/>
          </a:effectRef>
          <a:fontRef idx="minor"/>
        </p:style>
        <p:txBody>
          <a:bodyPr lIns="90000" tIns="45000" rIns="90000" bIns="45000"/>
          <a:lstStyle/>
          <a:p>
            <a:pPr>
              <a:lnSpc>
                <a:spcPct val="100000"/>
              </a:lnSpc>
              <a:buSzPct val="85000"/>
              <a:buFont typeface="Arial" panose="02080604020202020204" charset="0"/>
              <a:buChar char="•"/>
            </a:pPr>
            <a:endParaRPr lang="es-AR" sz="2400" strike="noStrike" dirty="0">
              <a:solidFill>
                <a:srgbClr val="FFFFFF"/>
              </a:solidFill>
              <a:latin typeface="Constantia"/>
              <a:ea typeface="DejaVu Sans"/>
            </a:endParaRPr>
          </a:p>
        </p:txBody>
      </p:sp>
      <p:sp>
        <p:nvSpPr>
          <p:cNvPr id="3" name="Rectángulo 2"/>
          <p:cNvSpPr/>
          <p:nvPr/>
        </p:nvSpPr>
        <p:spPr>
          <a:xfrm>
            <a:off x="198932" y="702497"/>
            <a:ext cx="8584708" cy="646331"/>
          </a:xfrm>
          <a:prstGeom prst="rect">
            <a:avLst/>
          </a:prstGeom>
        </p:spPr>
        <p:txBody>
          <a:bodyPr wrap="square">
            <a:spAutoFit/>
          </a:bodyPr>
          <a:lstStyle/>
          <a:p>
            <a:r>
              <a:rPr lang="es-AR" dirty="0">
                <a:solidFill>
                  <a:srgbClr val="FFFF00"/>
                </a:solidFill>
                <a:hlinkClick r:id="rId2"/>
              </a:rPr>
              <a:t>https://developer.android.com/guide/topics/sensors/sensors_overview.html</a:t>
            </a:r>
            <a:endParaRPr lang="es-AR" dirty="0">
              <a:solidFill>
                <a:srgbClr val="FFFF00"/>
              </a:solidFill>
            </a:endParaRPr>
          </a:p>
          <a:p>
            <a:endParaRPr lang="es-AR" dirty="0">
              <a:solidFill>
                <a:srgbClr val="FFFF00"/>
              </a:solidFill>
            </a:endParaRPr>
          </a:p>
        </p:txBody>
      </p:sp>
      <p:pic>
        <p:nvPicPr>
          <p:cNvPr id="4" name="Imagen 3">
            <a:extLst>
              <a:ext uri="{FF2B5EF4-FFF2-40B4-BE49-F238E27FC236}">
                <a16:creationId xmlns:a16="http://schemas.microsoft.com/office/drawing/2014/main" id="{6D737B46-5169-481C-8042-5931C193F1B9}"/>
              </a:ext>
            </a:extLst>
          </p:cNvPr>
          <p:cNvPicPr>
            <a:picLocks noChangeAspect="1"/>
          </p:cNvPicPr>
          <p:nvPr/>
        </p:nvPicPr>
        <p:blipFill>
          <a:blip r:embed="rId3"/>
          <a:stretch>
            <a:fillRect/>
          </a:stretch>
        </p:blipFill>
        <p:spPr>
          <a:xfrm>
            <a:off x="1953807" y="1123608"/>
            <a:ext cx="5066118" cy="5562478"/>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93CF29E-40E8-485B-8270-D58503493A30}"/>
              </a:ext>
            </a:extLst>
          </p:cNvPr>
          <p:cNvSpPr>
            <a:spLocks noGrp="1"/>
          </p:cNvSpPr>
          <p:nvPr>
            <p:ph type="title"/>
          </p:nvPr>
        </p:nvSpPr>
        <p:spPr>
          <a:xfrm>
            <a:off x="210620" y="1751013"/>
            <a:ext cx="8722760" cy="3375791"/>
          </a:xfrm>
        </p:spPr>
        <p:txBody>
          <a:bodyPr/>
          <a:lstStyle/>
          <a:p>
            <a:pPr algn="ctr"/>
            <a:r>
              <a:rPr lang="es-AR" sz="4800" dirty="0"/>
              <a:t>PATRÓN MVP</a:t>
            </a:r>
            <a:br>
              <a:rPr lang="es-AR" sz="4800" dirty="0"/>
            </a:br>
            <a:br>
              <a:rPr lang="es-AR" sz="4800" dirty="0"/>
            </a:br>
            <a:r>
              <a:rPr lang="es-AR" sz="4400" dirty="0" err="1"/>
              <a:t>Model</a:t>
            </a:r>
            <a:r>
              <a:rPr lang="es-AR" sz="4400" dirty="0"/>
              <a:t> – View – </a:t>
            </a:r>
            <a:r>
              <a:rPr lang="es-AR" sz="4400" dirty="0" err="1"/>
              <a:t>Presenter</a:t>
            </a:r>
            <a:endParaRPr lang="es-AR" sz="4400" dirty="0"/>
          </a:p>
        </p:txBody>
      </p:sp>
    </p:spTree>
    <p:extLst>
      <p:ext uri="{BB962C8B-B14F-4D97-AF65-F5344CB8AC3E}">
        <p14:creationId xmlns:p14="http://schemas.microsoft.com/office/powerpoint/2010/main" val="3480539483"/>
      </p:ext>
    </p:extLst>
  </p:cSld>
  <p:clrMapOvr>
    <a:masterClrMapping/>
  </p:clrMapOvr>
  <p:transition spd="slow">
    <p:push dir="u"/>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 name="CustomShape 1"/>
          <p:cNvSpPr/>
          <p:nvPr/>
        </p:nvSpPr>
        <p:spPr>
          <a:xfrm>
            <a:off x="457200" y="1523880"/>
            <a:ext cx="8227440" cy="4846098"/>
          </a:xfrm>
          <a:prstGeom prst="rect">
            <a:avLst/>
          </a:prstGeom>
          <a:noFill/>
          <a:ln>
            <a:noFill/>
          </a:ln>
        </p:spPr>
        <p:style>
          <a:lnRef idx="0">
            <a:srgbClr val="FFFFFF"/>
          </a:lnRef>
          <a:fillRef idx="0">
            <a:srgbClr val="FFFFFF"/>
          </a:fillRef>
          <a:effectRef idx="0">
            <a:srgbClr val="FFFFFF"/>
          </a:effectRef>
          <a:fontRef idx="minor"/>
        </p:style>
        <p:txBody>
          <a:bodyPr lIns="90000" tIns="45000" rIns="90000" bIns="45000"/>
          <a:lstStyle/>
          <a:p>
            <a:pPr>
              <a:lnSpc>
                <a:spcPct val="100000"/>
              </a:lnSpc>
              <a:buSzPct val="85000"/>
              <a:buFont typeface="Wingdings 2" charset="2"/>
              <a:buChar char=""/>
            </a:pPr>
            <a:r>
              <a:rPr lang="es-AR" sz="2600" dirty="0">
                <a:solidFill>
                  <a:srgbClr val="FFFFFF"/>
                </a:solidFill>
                <a:latin typeface="Constantia"/>
                <a:ea typeface="DejaVu Sans"/>
              </a:rPr>
              <a:t>Vista desacoplada del modelo</a:t>
            </a:r>
          </a:p>
          <a:p>
            <a:pPr>
              <a:lnSpc>
                <a:spcPct val="100000"/>
              </a:lnSpc>
              <a:buSzPct val="85000"/>
              <a:buFont typeface="Wingdings 2" charset="2"/>
              <a:buChar char=""/>
            </a:pPr>
            <a:r>
              <a:rPr lang="es-AR" sz="2600" dirty="0">
                <a:solidFill>
                  <a:srgbClr val="FFFFFF"/>
                </a:solidFill>
                <a:latin typeface="Constantia"/>
                <a:ea typeface="DejaVu Sans"/>
              </a:rPr>
              <a:t>Procesamiento y lógica a cargo del presentador</a:t>
            </a:r>
          </a:p>
          <a:p>
            <a:pPr>
              <a:lnSpc>
                <a:spcPct val="100000"/>
              </a:lnSpc>
              <a:buSzPct val="85000"/>
              <a:buFont typeface="Wingdings 2" charset="2"/>
              <a:buChar char=""/>
            </a:pPr>
            <a:r>
              <a:rPr lang="es-AR" sz="2600" dirty="0">
                <a:solidFill>
                  <a:srgbClr val="FFFFFF"/>
                </a:solidFill>
                <a:latin typeface="Constantia"/>
                <a:ea typeface="DejaVu Sans"/>
              </a:rPr>
              <a:t>Facilidad para </a:t>
            </a:r>
            <a:r>
              <a:rPr lang="es-AR" sz="2600" dirty="0" err="1">
                <a:solidFill>
                  <a:srgbClr val="FFFFFF"/>
                </a:solidFill>
                <a:latin typeface="Constantia"/>
                <a:ea typeface="DejaVu Sans"/>
              </a:rPr>
              <a:t>UnitTest</a:t>
            </a:r>
            <a:endParaRPr lang="es-AR" sz="2600" dirty="0">
              <a:solidFill>
                <a:srgbClr val="FFFFFF"/>
              </a:solidFill>
              <a:latin typeface="Constantia"/>
              <a:ea typeface="DejaVu Sans"/>
            </a:endParaRPr>
          </a:p>
        </p:txBody>
      </p:sp>
      <p:sp>
        <p:nvSpPr>
          <p:cNvPr id="212" name="CustomShape 2"/>
          <p:cNvSpPr/>
          <p:nvPr/>
        </p:nvSpPr>
        <p:spPr>
          <a:xfrm>
            <a:off x="457201" y="82260"/>
            <a:ext cx="7643446" cy="1217160"/>
          </a:xfrm>
          <a:prstGeom prst="rect">
            <a:avLst/>
          </a:prstGeom>
          <a:noFill/>
          <a:ln>
            <a:noFill/>
          </a:ln>
        </p:spPr>
        <p:style>
          <a:lnRef idx="0">
            <a:srgbClr val="FFFFFF"/>
          </a:lnRef>
          <a:fillRef idx="0">
            <a:srgbClr val="FFFFFF"/>
          </a:fillRef>
          <a:effectRef idx="0">
            <a:srgbClr val="FFFFFF"/>
          </a:effectRef>
          <a:fontRef idx="minor"/>
        </p:style>
        <p:txBody>
          <a:bodyPr lIns="90000" tIns="45000" rIns="90000" bIns="45000" anchor="b"/>
          <a:lstStyle/>
          <a:p>
            <a:pPr>
              <a:lnSpc>
                <a:spcPct val="100000"/>
              </a:lnSpc>
            </a:pPr>
            <a:r>
              <a:rPr lang="es-AR" sz="4200" strike="noStrike" dirty="0">
                <a:solidFill>
                  <a:srgbClr val="DBDBDB"/>
                </a:solidFill>
                <a:latin typeface="Constantia"/>
                <a:ea typeface="DejaVu Sans"/>
              </a:rPr>
              <a:t>Patrón MVP</a:t>
            </a:r>
          </a:p>
        </p:txBody>
      </p:sp>
      <p:pic>
        <p:nvPicPr>
          <p:cNvPr id="1026" name="Picture 2" descr="4418040-23d097570cd00e68">
            <a:extLst>
              <a:ext uri="{FF2B5EF4-FFF2-40B4-BE49-F238E27FC236}">
                <a16:creationId xmlns:a16="http://schemas.microsoft.com/office/drawing/2014/main" id="{08EBC555-A345-4793-9FFA-77CB4F971C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25518" y="2943302"/>
            <a:ext cx="5708737" cy="32634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425597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 name="CustomShape 1"/>
          <p:cNvSpPr/>
          <p:nvPr/>
        </p:nvSpPr>
        <p:spPr>
          <a:xfrm>
            <a:off x="458280" y="2205900"/>
            <a:ext cx="8227440" cy="3855266"/>
          </a:xfrm>
          <a:prstGeom prst="rect">
            <a:avLst/>
          </a:prstGeom>
          <a:noFill/>
          <a:ln>
            <a:noFill/>
          </a:ln>
        </p:spPr>
        <p:style>
          <a:lnRef idx="0">
            <a:srgbClr val="FFFFFF"/>
          </a:lnRef>
          <a:fillRef idx="0">
            <a:srgbClr val="FFFFFF"/>
          </a:fillRef>
          <a:effectRef idx="0">
            <a:srgbClr val="FFFFFF"/>
          </a:effectRef>
          <a:fontRef idx="minor"/>
        </p:style>
        <p:txBody>
          <a:bodyPr lIns="90000" tIns="45000" rIns="90000" bIns="45000"/>
          <a:lstStyle/>
          <a:p>
            <a:pPr marL="342900" indent="-342900">
              <a:lnSpc>
                <a:spcPct val="100000"/>
              </a:lnSpc>
              <a:buSzPct val="85000"/>
              <a:buFont typeface="Arial" panose="020B0604020202020204" pitchFamily="34" charset="0"/>
              <a:buChar char="•"/>
            </a:pPr>
            <a:r>
              <a:rPr lang="es-AR" sz="2000" dirty="0">
                <a:solidFill>
                  <a:srgbClr val="FFFF00"/>
                </a:solidFill>
                <a:latin typeface="Arial" panose="02080604020202020204" charset="0"/>
              </a:rPr>
              <a:t>Vista (View): </a:t>
            </a:r>
            <a:r>
              <a:rPr lang="es-AR" sz="2000" dirty="0">
                <a:solidFill>
                  <a:srgbClr val="FFFFFF"/>
                </a:solidFill>
                <a:latin typeface="Constantia"/>
                <a:ea typeface="DejaVu Sans"/>
              </a:rPr>
              <a:t>Capa de interacción con el usuario. Diseño de la UI. </a:t>
            </a:r>
            <a:r>
              <a:rPr lang="es-AR" sz="2000" b="1" dirty="0">
                <a:solidFill>
                  <a:srgbClr val="FFFFFF"/>
                </a:solidFill>
                <a:latin typeface="Constantia"/>
                <a:ea typeface="DejaVu Sans"/>
              </a:rPr>
              <a:t>SIN</a:t>
            </a:r>
            <a:r>
              <a:rPr lang="es-AR" sz="2000" dirty="0">
                <a:solidFill>
                  <a:srgbClr val="FFFFFF"/>
                </a:solidFill>
                <a:latin typeface="Constantia"/>
                <a:ea typeface="DejaVu Sans"/>
              </a:rPr>
              <a:t> </a:t>
            </a:r>
            <a:r>
              <a:rPr lang="es-AR" sz="2000" b="1" dirty="0">
                <a:solidFill>
                  <a:srgbClr val="FFFFFF"/>
                </a:solidFill>
                <a:latin typeface="Constantia"/>
                <a:ea typeface="DejaVu Sans"/>
              </a:rPr>
              <a:t>lógica de negocio</a:t>
            </a:r>
            <a:r>
              <a:rPr lang="es-AR" sz="2000" dirty="0">
                <a:solidFill>
                  <a:srgbClr val="FFFFFF"/>
                </a:solidFill>
                <a:latin typeface="Constantia"/>
                <a:ea typeface="DejaVu Sans"/>
              </a:rPr>
              <a:t>. (</a:t>
            </a:r>
            <a:r>
              <a:rPr lang="es-AR" sz="2000" dirty="0" err="1">
                <a:solidFill>
                  <a:srgbClr val="FFFFFF"/>
                </a:solidFill>
                <a:latin typeface="Constantia"/>
                <a:ea typeface="DejaVu Sans"/>
              </a:rPr>
              <a:t>Activity</a:t>
            </a:r>
            <a:r>
              <a:rPr lang="es-AR" sz="2000" dirty="0">
                <a:solidFill>
                  <a:srgbClr val="FFFFFF"/>
                </a:solidFill>
                <a:latin typeface="Constantia"/>
                <a:ea typeface="DejaVu Sans"/>
              </a:rPr>
              <a:t>, </a:t>
            </a:r>
            <a:r>
              <a:rPr lang="es-AR" sz="2000" dirty="0" err="1">
                <a:solidFill>
                  <a:srgbClr val="FFFFFF"/>
                </a:solidFill>
                <a:latin typeface="Constantia"/>
                <a:ea typeface="DejaVu Sans"/>
              </a:rPr>
              <a:t>Fragment</a:t>
            </a:r>
            <a:r>
              <a:rPr lang="es-AR" sz="2000" dirty="0">
                <a:solidFill>
                  <a:srgbClr val="FFFFFF"/>
                </a:solidFill>
                <a:latin typeface="Constantia"/>
                <a:ea typeface="DejaVu Sans"/>
              </a:rPr>
              <a:t>, View)</a:t>
            </a:r>
          </a:p>
          <a:p>
            <a:pPr marL="342900" indent="-342900">
              <a:lnSpc>
                <a:spcPct val="100000"/>
              </a:lnSpc>
              <a:buSzPct val="85000"/>
              <a:buFont typeface="Arial" panose="020B0604020202020204" pitchFamily="34" charset="0"/>
              <a:buChar char="•"/>
            </a:pPr>
            <a:endParaRPr lang="es-AR" sz="2000" dirty="0">
              <a:solidFill>
                <a:srgbClr val="FFFFFF"/>
              </a:solidFill>
              <a:latin typeface="Constantia"/>
              <a:ea typeface="DejaVu Sans"/>
            </a:endParaRPr>
          </a:p>
          <a:p>
            <a:pPr marL="342900" indent="-342900">
              <a:lnSpc>
                <a:spcPct val="100000"/>
              </a:lnSpc>
              <a:buSzPct val="85000"/>
              <a:buFont typeface="Arial" panose="020B0604020202020204" pitchFamily="34" charset="0"/>
              <a:buChar char="•"/>
            </a:pPr>
            <a:r>
              <a:rPr lang="es-AR" sz="2000" dirty="0">
                <a:solidFill>
                  <a:srgbClr val="FFFF00"/>
                </a:solidFill>
                <a:latin typeface="Arial" panose="02080604020202020204" charset="0"/>
              </a:rPr>
              <a:t>Presentador (</a:t>
            </a:r>
            <a:r>
              <a:rPr lang="es-AR" sz="2000" dirty="0" err="1">
                <a:solidFill>
                  <a:srgbClr val="FFFF00"/>
                </a:solidFill>
                <a:latin typeface="Arial" panose="02080604020202020204" charset="0"/>
              </a:rPr>
              <a:t>Presenter</a:t>
            </a:r>
            <a:r>
              <a:rPr lang="es-AR" sz="2000" dirty="0">
                <a:solidFill>
                  <a:srgbClr val="FFFF00"/>
                </a:solidFill>
                <a:latin typeface="Arial" panose="02080604020202020204" charset="0"/>
              </a:rPr>
              <a:t>): </a:t>
            </a:r>
            <a:r>
              <a:rPr lang="es-AR" sz="2000" dirty="0">
                <a:solidFill>
                  <a:srgbClr val="FFFFFF"/>
                </a:solidFill>
                <a:latin typeface="Constantia"/>
                <a:ea typeface="DejaVu Sans"/>
              </a:rPr>
              <a:t>Capa encargada de interactuar con la Vista y el Modelo. Puede existir lógica de UI.</a:t>
            </a:r>
          </a:p>
          <a:p>
            <a:pPr marL="342900" indent="-342900">
              <a:lnSpc>
                <a:spcPct val="100000"/>
              </a:lnSpc>
              <a:buSzPct val="85000"/>
              <a:buFont typeface="Arial" panose="020B0604020202020204" pitchFamily="34" charset="0"/>
              <a:buChar char="•"/>
            </a:pPr>
            <a:endParaRPr lang="es-AR" sz="2000" dirty="0">
              <a:solidFill>
                <a:srgbClr val="FFFFFF"/>
              </a:solidFill>
              <a:latin typeface="Constantia"/>
              <a:ea typeface="DejaVu Sans"/>
            </a:endParaRPr>
          </a:p>
          <a:p>
            <a:pPr marL="342900" indent="-342900">
              <a:lnSpc>
                <a:spcPct val="100000"/>
              </a:lnSpc>
              <a:buSzPct val="85000"/>
              <a:buFont typeface="Arial" panose="020B0604020202020204" pitchFamily="34" charset="0"/>
              <a:buChar char="•"/>
            </a:pPr>
            <a:r>
              <a:rPr lang="es-AR" sz="2000" dirty="0">
                <a:solidFill>
                  <a:srgbClr val="FFFF00"/>
                </a:solidFill>
                <a:latin typeface="Arial" panose="02080604020202020204" charset="0"/>
              </a:rPr>
              <a:t>Modelo (</a:t>
            </a:r>
            <a:r>
              <a:rPr lang="es-AR" sz="2000" dirty="0" err="1">
                <a:solidFill>
                  <a:srgbClr val="FFFF00"/>
                </a:solidFill>
                <a:latin typeface="Arial" panose="02080604020202020204" charset="0"/>
              </a:rPr>
              <a:t>Model</a:t>
            </a:r>
            <a:r>
              <a:rPr lang="es-AR" sz="2000" dirty="0">
                <a:solidFill>
                  <a:srgbClr val="FFFF00"/>
                </a:solidFill>
                <a:latin typeface="Arial" panose="02080604020202020204" charset="0"/>
              </a:rPr>
              <a:t>): </a:t>
            </a:r>
            <a:r>
              <a:rPr lang="es-AR" sz="2000" dirty="0">
                <a:solidFill>
                  <a:srgbClr val="FFFFFF"/>
                </a:solidFill>
                <a:latin typeface="Constantia"/>
                <a:ea typeface="DejaVu Sans"/>
              </a:rPr>
              <a:t>Capa encargada del acceso a datos (BDD, </a:t>
            </a:r>
            <a:r>
              <a:rPr lang="es-AR" sz="2000" dirty="0" err="1">
                <a:solidFill>
                  <a:srgbClr val="FFFFFF"/>
                </a:solidFill>
                <a:latin typeface="Constantia"/>
                <a:ea typeface="DejaVu Sans"/>
              </a:rPr>
              <a:t>APIs</a:t>
            </a:r>
            <a:r>
              <a:rPr lang="es-AR" sz="2000" dirty="0">
                <a:solidFill>
                  <a:srgbClr val="FFFFFF"/>
                </a:solidFill>
                <a:latin typeface="Constantia"/>
                <a:ea typeface="DejaVu Sans"/>
              </a:rPr>
              <a:t>, </a:t>
            </a:r>
            <a:r>
              <a:rPr lang="es-AR" sz="2000" dirty="0" err="1">
                <a:solidFill>
                  <a:srgbClr val="FFFFFF"/>
                </a:solidFill>
                <a:latin typeface="Constantia"/>
                <a:ea typeface="DejaVu Sans"/>
              </a:rPr>
              <a:t>Retrofit</a:t>
            </a:r>
            <a:r>
              <a:rPr lang="es-AR" sz="2000" dirty="0">
                <a:solidFill>
                  <a:srgbClr val="FFFFFF"/>
                </a:solidFill>
                <a:latin typeface="Constantia"/>
                <a:ea typeface="DejaVu Sans"/>
              </a:rPr>
              <a:t>, Sensores, etc.). Encargada de la lógica de negocio.</a:t>
            </a:r>
          </a:p>
          <a:p>
            <a:pPr>
              <a:lnSpc>
                <a:spcPct val="100000"/>
              </a:lnSpc>
              <a:buSzPct val="85000"/>
            </a:pPr>
            <a:endParaRPr lang="es-AR" sz="2000" dirty="0">
              <a:solidFill>
                <a:srgbClr val="FFFFFF"/>
              </a:solidFill>
              <a:latin typeface="Constantia"/>
              <a:ea typeface="DejaVu Sans"/>
            </a:endParaRPr>
          </a:p>
          <a:p>
            <a:pPr marL="342900" indent="-342900">
              <a:lnSpc>
                <a:spcPct val="100000"/>
              </a:lnSpc>
              <a:buSzPct val="85000"/>
              <a:buFont typeface="Arial" panose="020B0604020202020204" pitchFamily="34" charset="0"/>
              <a:buChar char="•"/>
            </a:pPr>
            <a:r>
              <a:rPr lang="es-AR" sz="2000" dirty="0">
                <a:solidFill>
                  <a:srgbClr val="FFFF00"/>
                </a:solidFill>
                <a:latin typeface="Arial" panose="02080604020202020204" charset="0"/>
              </a:rPr>
              <a:t>Contrato (</a:t>
            </a:r>
            <a:r>
              <a:rPr lang="es-AR" sz="2000" dirty="0" err="1">
                <a:solidFill>
                  <a:srgbClr val="FFFF00"/>
                </a:solidFill>
                <a:latin typeface="Arial" panose="02080604020202020204" charset="0"/>
              </a:rPr>
              <a:t>Contract</a:t>
            </a:r>
            <a:r>
              <a:rPr lang="es-AR" sz="2000" dirty="0">
                <a:solidFill>
                  <a:srgbClr val="FFFF00"/>
                </a:solidFill>
                <a:latin typeface="Arial" panose="02080604020202020204" charset="0"/>
              </a:rPr>
              <a:t>): </a:t>
            </a:r>
            <a:r>
              <a:rPr lang="es-AR" sz="2000" dirty="0">
                <a:solidFill>
                  <a:srgbClr val="FFFFFF"/>
                </a:solidFill>
                <a:latin typeface="Constantia"/>
                <a:ea typeface="DejaVu Sans"/>
              </a:rPr>
              <a:t>Definición previa de los mecanismos o métodos de comunicación</a:t>
            </a:r>
          </a:p>
        </p:txBody>
      </p:sp>
      <p:sp>
        <p:nvSpPr>
          <p:cNvPr id="212" name="CustomShape 2"/>
          <p:cNvSpPr/>
          <p:nvPr/>
        </p:nvSpPr>
        <p:spPr>
          <a:xfrm>
            <a:off x="1230923" y="82260"/>
            <a:ext cx="6869723" cy="1217160"/>
          </a:xfrm>
          <a:prstGeom prst="rect">
            <a:avLst/>
          </a:prstGeom>
          <a:noFill/>
          <a:ln>
            <a:noFill/>
          </a:ln>
        </p:spPr>
        <p:style>
          <a:lnRef idx="0">
            <a:srgbClr val="FFFFFF"/>
          </a:lnRef>
          <a:fillRef idx="0">
            <a:srgbClr val="FFFFFF"/>
          </a:fillRef>
          <a:effectRef idx="0">
            <a:srgbClr val="FFFFFF"/>
          </a:effectRef>
          <a:fontRef idx="minor"/>
        </p:style>
        <p:txBody>
          <a:bodyPr lIns="90000" tIns="45000" rIns="90000" bIns="45000" anchor="b"/>
          <a:lstStyle/>
          <a:p>
            <a:pPr>
              <a:lnSpc>
                <a:spcPct val="100000"/>
              </a:lnSpc>
            </a:pPr>
            <a:r>
              <a:rPr lang="es-AR" sz="4200" strike="noStrike" dirty="0">
                <a:solidFill>
                  <a:srgbClr val="DBDBDB"/>
                </a:solidFill>
                <a:latin typeface="Constantia"/>
                <a:ea typeface="DejaVu Sans"/>
              </a:rPr>
              <a:t>Patrón MVP</a:t>
            </a:r>
          </a:p>
        </p:txBody>
      </p:sp>
    </p:spTree>
    <p:extLst>
      <p:ext uri="{BB962C8B-B14F-4D97-AF65-F5344CB8AC3E}">
        <p14:creationId xmlns:p14="http://schemas.microsoft.com/office/powerpoint/2010/main" val="272818354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 name="CustomShape 2"/>
          <p:cNvSpPr/>
          <p:nvPr/>
        </p:nvSpPr>
        <p:spPr>
          <a:xfrm>
            <a:off x="2287507" y="2351177"/>
            <a:ext cx="4568986" cy="1217160"/>
          </a:xfrm>
          <a:prstGeom prst="rect">
            <a:avLst/>
          </a:prstGeom>
          <a:noFill/>
          <a:ln>
            <a:noFill/>
          </a:ln>
        </p:spPr>
        <p:style>
          <a:lnRef idx="0">
            <a:srgbClr val="FFFFFF"/>
          </a:lnRef>
          <a:fillRef idx="0">
            <a:srgbClr val="FFFFFF"/>
          </a:fillRef>
          <a:effectRef idx="0">
            <a:srgbClr val="FFFFFF"/>
          </a:effectRef>
          <a:fontRef idx="minor"/>
        </p:style>
        <p:txBody>
          <a:bodyPr lIns="90000" tIns="45000" rIns="90000" bIns="45000" anchor="b"/>
          <a:lstStyle/>
          <a:p>
            <a:pPr>
              <a:lnSpc>
                <a:spcPct val="100000"/>
              </a:lnSpc>
            </a:pPr>
            <a:r>
              <a:rPr lang="es-AR" sz="4200" strike="noStrike" dirty="0">
                <a:solidFill>
                  <a:srgbClr val="DBDBDB"/>
                </a:solidFill>
                <a:latin typeface="Constantia"/>
                <a:ea typeface="DejaVu Sans"/>
              </a:rPr>
              <a:t>Algunos Ejemplos</a:t>
            </a:r>
          </a:p>
        </p:txBody>
      </p:sp>
    </p:spTree>
    <p:extLst>
      <p:ext uri="{BB962C8B-B14F-4D97-AF65-F5344CB8AC3E}">
        <p14:creationId xmlns:p14="http://schemas.microsoft.com/office/powerpoint/2010/main" val="358886632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Rectangle 2"/>
          <p:cNvSpPr>
            <a:spLocks noGrp="1"/>
          </p:cNvSpPr>
          <p:nvPr>
            <p:ph type="title"/>
          </p:nvPr>
        </p:nvSpPr>
        <p:spPr>
          <a:xfrm>
            <a:off x="628650" y="713312"/>
            <a:ext cx="3028950" cy="5431376"/>
          </a:xfrm>
        </p:spPr>
        <p:txBody>
          <a:bodyPr vert="horz" lIns="91440" tIns="45720" rIns="91440" bIns="45720" rtlCol="0" anchor="ctr">
            <a:normAutofit/>
          </a:bodyPr>
          <a:lstStyle/>
          <a:p>
            <a:pPr defTabSz="914400">
              <a:lnSpc>
                <a:spcPct val="90000"/>
              </a:lnSpc>
            </a:pPr>
            <a:r>
              <a:rPr kumimoji="0" lang="en-US" altLang="es-AR" sz="4400" b="0" i="0" u="none" strike="noStrike" kern="1200" cap="none" spc="0" normalizeH="0" baseline="0" noProof="1">
                <a:solidFill>
                  <a:schemeClr val="tx1"/>
                </a:solidFill>
                <a:latin typeface="+mj-lt"/>
                <a:ea typeface="+mj-ea"/>
                <a:cs typeface="+mj-cs"/>
              </a:rPr>
              <a:t>Tareas en segundo plano</a:t>
            </a:r>
            <a:br>
              <a:rPr kumimoji="0" lang="en-US" altLang="es-AR" sz="4400" b="0" i="0" u="none" strike="noStrike" kern="1200" cap="none" spc="0" normalizeH="0" baseline="0" noProof="1">
                <a:solidFill>
                  <a:schemeClr val="tx1"/>
                </a:solidFill>
                <a:latin typeface="+mj-lt"/>
                <a:ea typeface="+mj-ea"/>
                <a:cs typeface="+mj-cs"/>
              </a:rPr>
            </a:br>
            <a:br>
              <a:rPr kumimoji="0" lang="en-US" altLang="es-AR" sz="4400" b="0" i="0" u="none" strike="noStrike" kern="1200" cap="none" spc="0" normalizeH="0" baseline="0" noProof="1">
                <a:solidFill>
                  <a:schemeClr val="tx1"/>
                </a:solidFill>
                <a:latin typeface="+mj-lt"/>
                <a:ea typeface="+mj-ea"/>
                <a:cs typeface="+mj-cs"/>
              </a:rPr>
            </a:br>
            <a:r>
              <a:rPr kumimoji="0" lang="en-US" altLang="es-AR" sz="4400" b="0" i="0" u="none" strike="noStrike" kern="1200" cap="none" spc="0" normalizeH="0" baseline="0" noProof="1">
                <a:solidFill>
                  <a:schemeClr val="tx1"/>
                </a:solidFill>
                <a:latin typeface="+mj-lt"/>
                <a:ea typeface="+mj-ea"/>
                <a:cs typeface="+mj-cs"/>
              </a:rPr>
              <a:t>¿</a:t>
            </a:r>
            <a:r>
              <a:rPr lang="en-US" altLang="es-AR" sz="4400" kern="1200" noProof="1">
                <a:solidFill>
                  <a:schemeClr val="tx1"/>
                </a:solidFill>
                <a:latin typeface="+mj-lt"/>
                <a:ea typeface="+mj-ea"/>
                <a:cs typeface="+mj-cs"/>
              </a:rPr>
              <a:t>Porque?.</a:t>
            </a:r>
            <a:endParaRPr kumimoji="0" lang="en-US" altLang="es-AR" sz="4400" b="0" i="0" u="none" strike="noStrike" kern="1200" cap="none" spc="0" normalizeH="0" baseline="0" noProof="1">
              <a:solidFill>
                <a:schemeClr val="tx1"/>
              </a:solidFill>
              <a:latin typeface="+mj-lt"/>
              <a:ea typeface="+mj-ea"/>
              <a:cs typeface="+mj-cs"/>
            </a:endParaRPr>
          </a:p>
        </p:txBody>
      </p:sp>
      <p:sp>
        <p:nvSpPr>
          <p:cNvPr id="2" name="CuadroTexto 1">
            <a:extLst>
              <a:ext uri="{FF2B5EF4-FFF2-40B4-BE49-F238E27FC236}">
                <a16:creationId xmlns:a16="http://schemas.microsoft.com/office/drawing/2014/main" id="{B6C1FCA6-66F3-4020-B020-10292F1CFD79}"/>
              </a:ext>
            </a:extLst>
          </p:cNvPr>
          <p:cNvSpPr txBox="1"/>
          <p:nvPr/>
        </p:nvSpPr>
        <p:spPr>
          <a:xfrm>
            <a:off x="4571999" y="713313"/>
            <a:ext cx="3943351" cy="5431376"/>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r>
              <a:rPr lang="en-US" sz="1700"/>
              <a:t>DESPUÉS DEL INTERVALO…</a:t>
            </a:r>
          </a:p>
        </p:txBody>
      </p:sp>
    </p:spTree>
    <p:extLst>
      <p:ext uri="{BB962C8B-B14F-4D97-AF65-F5344CB8AC3E}">
        <p14:creationId xmlns:p14="http://schemas.microsoft.com/office/powerpoint/2010/main" val="784972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Rectangle 2"/>
          <p:cNvSpPr>
            <a:spLocks noGrp="1"/>
          </p:cNvSpPr>
          <p:nvPr>
            <p:ph type="title"/>
          </p:nvPr>
        </p:nvSpPr>
        <p:spPr/>
        <p:txBody>
          <a:bodyPr vert="horz" wrap="square" lIns="91440" tIns="45720" rIns="91440" bIns="45720" anchor="b"/>
          <a:lstStyle/>
          <a:p>
            <a:pPr algn="ctr" eaLnBrk="1" hangingPunct="1"/>
            <a:r>
              <a:rPr kumimoji="0" lang="es-AR" sz="4200" b="0" i="0" u="none" strike="noStrike" kern="1200" cap="none" spc="0" normalizeH="0" baseline="0" noProof="1">
                <a:solidFill>
                  <a:srgbClr val="DBDBDB"/>
                </a:solidFill>
                <a:latin typeface="Constantia"/>
                <a:ea typeface="DejaVu Sans"/>
                <a:cs typeface="+mn-cs"/>
              </a:rPr>
              <a:t>Aplica</a:t>
            </a:r>
            <a:r>
              <a:rPr kumimoji="0" lang="x-none" altLang="es-AR" sz="4200" b="0" i="0" u="none" strike="noStrike" kern="1200" cap="none" spc="0" normalizeH="0" baseline="0" noProof="1">
                <a:solidFill>
                  <a:srgbClr val="DBDBDB"/>
                </a:solidFill>
                <a:latin typeface="Constantia"/>
                <a:ea typeface="DejaVu Sans"/>
                <a:cs typeface="+mn-cs"/>
              </a:rPr>
              <a:t>c</a:t>
            </a:r>
            <a:r>
              <a:rPr kumimoji="0" lang="es-AR" sz="4200" b="0" i="0" u="none" strike="noStrike" kern="1200" cap="none" spc="0" normalizeH="0" baseline="0" noProof="1">
                <a:solidFill>
                  <a:srgbClr val="DBDBDB"/>
                </a:solidFill>
                <a:latin typeface="Constantia"/>
                <a:ea typeface="DejaVu Sans"/>
                <a:cs typeface="+mn-cs"/>
              </a:rPr>
              <a:t>ion</a:t>
            </a:r>
            <a:r>
              <a:rPr kumimoji="0" lang="x-none" altLang="es-AR" sz="4200" b="0" i="0" u="none" strike="noStrike" kern="1200" cap="none" spc="0" normalizeH="0" baseline="0" noProof="1">
                <a:solidFill>
                  <a:srgbClr val="DBDBDB"/>
                </a:solidFill>
                <a:latin typeface="Constantia"/>
                <a:ea typeface="DejaVu Sans"/>
                <a:cs typeface="+mn-cs"/>
              </a:rPr>
              <a:t>e</a:t>
            </a:r>
            <a:r>
              <a:rPr kumimoji="0" lang="es-AR" sz="4200" b="0" i="0" u="none" strike="noStrike" kern="1200" cap="none" spc="0" normalizeH="0" baseline="0" noProof="1">
                <a:solidFill>
                  <a:srgbClr val="DBDBDB"/>
                </a:solidFill>
                <a:latin typeface="Constantia"/>
                <a:ea typeface="DejaVu Sans"/>
                <a:cs typeface="+mn-cs"/>
              </a:rPr>
              <a:t>s</a:t>
            </a:r>
            <a:br>
              <a:rPr kumimoji="0" lang="es-AR" sz="4200" b="0" i="0" u="none" strike="noStrike" kern="1200" cap="none" spc="0" normalizeH="0" baseline="0" noProof="1">
                <a:solidFill>
                  <a:srgbClr val="DBDBDB"/>
                </a:solidFill>
                <a:latin typeface="Constantia"/>
                <a:ea typeface="DejaVu Sans"/>
                <a:cs typeface="+mn-cs"/>
              </a:rPr>
            </a:br>
            <a:r>
              <a:rPr kumimoji="0" lang="es-AR" sz="2800" b="0" i="0" u="none" strike="noStrike" kern="1200" cap="none" spc="0" normalizeH="0" baseline="0" noProof="1">
                <a:solidFill>
                  <a:srgbClr val="DBDBDB"/>
                </a:solidFill>
                <a:latin typeface="Constantia"/>
                <a:ea typeface="DejaVu Sans"/>
                <a:cs typeface="+mn-cs"/>
              </a:rPr>
              <a:t>Principios Básicos</a:t>
            </a:r>
          </a:p>
        </p:txBody>
      </p:sp>
      <p:sp>
        <p:nvSpPr>
          <p:cNvPr id="5125" name="Rectangle 3"/>
          <p:cNvSpPr>
            <a:spLocks noGrp="1"/>
          </p:cNvSpPr>
          <p:nvPr>
            <p:ph idx="1"/>
          </p:nvPr>
        </p:nvSpPr>
        <p:spPr/>
        <p:txBody>
          <a:bodyPr vert="horz" wrap="square" lIns="91440" tIns="45720" rIns="91440" bIns="45720" anchor="t">
            <a:normAutofit fontScale="92500" lnSpcReduction="20000"/>
          </a:bodyPr>
          <a:lstStyle/>
          <a:p>
            <a:pPr marL="0" marR="0" lvl="1" algn="ctr" rtl="0" eaLnBrk="1" fontAlgn="auto" latinLnBrk="0" hangingPunct="1">
              <a:buNone/>
            </a:pPr>
            <a:r>
              <a:rPr kumimoji="0" lang="x-none" altLang="es-AR" sz="2800" b="0" i="0" u="none" strike="noStrike" kern="1200" cap="none" spc="0" normalizeH="0" baseline="0" noProof="1">
                <a:solidFill>
                  <a:srgbClr val="FFFFFF"/>
                </a:solidFill>
                <a:latin typeface="Constantia"/>
                <a:ea typeface="DejaVu Sans"/>
                <a:cs typeface="+mn-cs"/>
              </a:rPr>
              <a:t>Cada</a:t>
            </a:r>
            <a:r>
              <a:rPr kumimoji="0" lang="es-AR" sz="2800" b="0" i="0" u="none" strike="noStrike" kern="1200" cap="none" spc="0" normalizeH="0" baseline="0" noProof="1">
                <a:solidFill>
                  <a:srgbClr val="FFFFFF"/>
                </a:solidFill>
                <a:latin typeface="Constantia"/>
                <a:ea typeface="DejaVu Sans"/>
                <a:cs typeface="+mn-cs"/>
              </a:rPr>
              <a:t> aplica</a:t>
            </a:r>
            <a:r>
              <a:rPr kumimoji="0" lang="x-none" altLang="es-AR" sz="2800" b="0" i="0" u="none" strike="noStrike" kern="1200" cap="none" spc="0" normalizeH="0" baseline="0" noProof="1">
                <a:solidFill>
                  <a:srgbClr val="FFFFFF"/>
                </a:solidFill>
                <a:latin typeface="Constantia"/>
                <a:ea typeface="DejaVu Sans"/>
                <a:cs typeface="+mn-cs"/>
              </a:rPr>
              <a:t>c</a:t>
            </a:r>
            <a:r>
              <a:rPr kumimoji="0" lang="es-AR" sz="2800" b="0" i="0" u="none" strike="noStrike" kern="1200" cap="none" spc="0" normalizeH="0" baseline="0" noProof="1">
                <a:solidFill>
                  <a:srgbClr val="FFFFFF"/>
                </a:solidFill>
                <a:latin typeface="Constantia"/>
                <a:ea typeface="DejaVu Sans"/>
                <a:cs typeface="+mn-cs"/>
              </a:rPr>
              <a:t>i</a:t>
            </a:r>
            <a:r>
              <a:rPr kumimoji="0" lang="x-none" altLang="es-AR" sz="2800" b="0" i="0" u="none" strike="noStrike" kern="1200" cap="none" spc="0" normalizeH="0" baseline="0" noProof="1">
                <a:solidFill>
                  <a:srgbClr val="FFFFFF"/>
                </a:solidFill>
                <a:latin typeface="Constantia"/>
                <a:ea typeface="DejaVu Sans"/>
                <a:cs typeface="+mn-cs"/>
              </a:rPr>
              <a:t>ó</a:t>
            </a:r>
            <a:r>
              <a:rPr kumimoji="0" lang="es-AR" sz="2800" b="0" i="0" u="none" strike="noStrike" kern="1200" cap="none" spc="0" normalizeH="0" baseline="0" noProof="1">
                <a:solidFill>
                  <a:srgbClr val="FFFFFF"/>
                </a:solidFill>
                <a:latin typeface="Constantia"/>
                <a:ea typeface="DejaVu Sans"/>
                <a:cs typeface="+mn-cs"/>
              </a:rPr>
              <a:t>n </a:t>
            </a:r>
            <a:r>
              <a:rPr kumimoji="0" lang="x-none" altLang="es-AR" sz="2800" b="0" i="0" u="none" strike="noStrike" kern="1200" cap="none" spc="0" normalizeH="0" baseline="0" noProof="1">
                <a:solidFill>
                  <a:srgbClr val="FFFFFF"/>
                </a:solidFill>
                <a:latin typeface="Constantia"/>
                <a:ea typeface="DejaVu Sans"/>
                <a:cs typeface="+mn-cs"/>
              </a:rPr>
              <a:t>tiene su </a:t>
            </a:r>
            <a:r>
              <a:rPr kumimoji="0" lang="x-none" altLang="es-AR" sz="2800" b="0" i="0" u="none" strike="noStrike" kern="1200" cap="none" spc="0" normalizeH="0" baseline="0" noProof="1">
                <a:solidFill>
                  <a:srgbClr val="FFFF00"/>
                </a:solidFill>
                <a:latin typeface="Constantia"/>
                <a:ea typeface="DejaVu Sans"/>
                <a:cs typeface="+mn-cs"/>
              </a:rPr>
              <a:t>propio proceso</a:t>
            </a:r>
            <a:r>
              <a:rPr kumimoji="0" lang="es-AR" altLang="es-AR" sz="2800" b="0" i="0" u="none" strike="noStrike" kern="1200" cap="none" spc="0" normalizeH="0" baseline="0" noProof="1">
                <a:solidFill>
                  <a:srgbClr val="FFFF00"/>
                </a:solidFill>
                <a:latin typeface="Constantia"/>
                <a:ea typeface="DejaVu Sans"/>
                <a:cs typeface="+mn-cs"/>
              </a:rPr>
              <a:t>, PID, </a:t>
            </a:r>
            <a:r>
              <a:rPr kumimoji="0" lang="x-none" altLang="es-AR" sz="2800" b="0" i="0" u="none" strike="noStrike" kern="1200" cap="none" spc="0" normalizeH="0" baseline="0" noProof="1">
                <a:solidFill>
                  <a:srgbClr val="FFFFFF"/>
                </a:solidFill>
                <a:latin typeface="Constantia"/>
                <a:ea typeface="DejaVu Sans"/>
                <a:cs typeface="+mn-cs"/>
              </a:rPr>
              <a:t>y puede tener multiples threads.</a:t>
            </a:r>
            <a:r>
              <a:rPr kumimoji="0" lang="es-AR" altLang="es-AR" sz="2800" b="0" i="0" u="none" strike="noStrike" kern="1200" cap="none" spc="0" normalizeH="0" baseline="0" noProof="1">
                <a:solidFill>
                  <a:srgbClr val="FFFFFF"/>
                </a:solidFill>
                <a:latin typeface="Constantia"/>
                <a:ea typeface="DejaVu Sans"/>
                <a:cs typeface="+mn-cs"/>
              </a:rPr>
              <a:t> </a:t>
            </a:r>
            <a:endParaRPr kumimoji="0" lang="x-none" altLang="es-AR" sz="2800" b="0" i="0" u="none" strike="noStrike" kern="1200" cap="none" spc="0" normalizeH="0" baseline="0" noProof="1">
              <a:solidFill>
                <a:srgbClr val="FFFFFF"/>
              </a:solidFill>
              <a:latin typeface="Constantia"/>
              <a:ea typeface="DejaVu Sans"/>
              <a:cs typeface="+mn-cs"/>
            </a:endParaRPr>
          </a:p>
          <a:p>
            <a:pPr marL="0" marR="0" lvl="1" algn="ctr" rtl="0" eaLnBrk="1" fontAlgn="auto" latinLnBrk="0" hangingPunct="1">
              <a:buNone/>
            </a:pPr>
            <a:endParaRPr kumimoji="0" lang="x-none" altLang="es-AR" sz="2800" b="0" i="0" u="none" strike="noStrike" kern="1200" cap="none" spc="0" normalizeH="0" baseline="0" noProof="1">
              <a:solidFill>
                <a:srgbClr val="FFFFFF"/>
              </a:solidFill>
              <a:latin typeface="Constantia"/>
              <a:ea typeface="DejaVu Sans"/>
              <a:cs typeface="+mn-cs"/>
            </a:endParaRPr>
          </a:p>
          <a:p>
            <a:pPr marL="0" marR="0" lvl="1" algn="ctr" rtl="0" eaLnBrk="1" fontAlgn="auto" latinLnBrk="0" hangingPunct="1">
              <a:buNone/>
            </a:pPr>
            <a:r>
              <a:rPr kumimoji="0" lang="x-none" altLang="es-AR" sz="2800" b="0" i="0" u="none" strike="noStrike" kern="1200" cap="none" spc="0" normalizeH="0" baseline="0" noProof="1">
                <a:solidFill>
                  <a:srgbClr val="FFFFFF"/>
                </a:solidFill>
                <a:latin typeface="Constantia"/>
                <a:ea typeface="DejaVu Sans"/>
                <a:cs typeface="+mn-cs"/>
              </a:rPr>
              <a:t>Cada proceso tiene su propia y </a:t>
            </a:r>
            <a:r>
              <a:rPr kumimoji="0" lang="x-none" altLang="es-AR" sz="2800" b="0" i="0" u="none" strike="noStrike" kern="1200" cap="none" spc="0" normalizeH="0" baseline="0" noProof="1">
                <a:solidFill>
                  <a:srgbClr val="FFFF00"/>
                </a:solidFill>
                <a:latin typeface="Constantia"/>
                <a:ea typeface="DejaVu Sans"/>
                <a:cs typeface="+mn-cs"/>
              </a:rPr>
              <a:t>separada VM</a:t>
            </a:r>
            <a:r>
              <a:rPr kumimoji="0" lang="x-none" altLang="es-AR" sz="2800" b="0" i="0" u="none" strike="noStrike" kern="1200" cap="none" spc="0" normalizeH="0" baseline="0" noProof="1">
                <a:solidFill>
                  <a:srgbClr val="FFFFFF"/>
                </a:solidFill>
                <a:latin typeface="Constantia"/>
                <a:ea typeface="DejaVu Sans"/>
                <a:cs typeface="+mn-cs"/>
              </a:rPr>
              <a:t>.</a:t>
            </a:r>
          </a:p>
          <a:p>
            <a:pPr marL="0" marR="0" lvl="1" algn="ctr" rtl="0" eaLnBrk="1" fontAlgn="auto" latinLnBrk="0" hangingPunct="1">
              <a:buNone/>
            </a:pPr>
            <a:endParaRPr kumimoji="0" lang="x-none" altLang="es-AR" sz="2800" b="0" i="0" u="none" strike="noStrike" kern="1200" cap="none" spc="0" normalizeH="0" baseline="0" noProof="1">
              <a:solidFill>
                <a:srgbClr val="FFFFFF"/>
              </a:solidFill>
              <a:latin typeface="Constantia"/>
              <a:ea typeface="DejaVu Sans"/>
              <a:cs typeface="+mn-cs"/>
            </a:endParaRPr>
          </a:p>
          <a:p>
            <a:pPr marL="0" marR="0" lvl="1" algn="ctr" rtl="0" eaLnBrk="1" fontAlgn="auto" latinLnBrk="0" hangingPunct="1">
              <a:buNone/>
            </a:pPr>
            <a:r>
              <a:rPr kumimoji="0" lang="es-AR" altLang="es-AR" sz="2800" b="0" i="0" u="none" strike="noStrike" kern="1200" cap="none" spc="0" normalizeH="0" baseline="0" noProof="1">
                <a:solidFill>
                  <a:srgbClr val="FFFFFF"/>
                </a:solidFill>
                <a:latin typeface="Constantia"/>
                <a:ea typeface="DejaVu Sans"/>
                <a:cs typeface="+mn-cs"/>
              </a:rPr>
              <a:t>A c</a:t>
            </a:r>
            <a:r>
              <a:rPr kumimoji="0" lang="x-none" altLang="es-AR" sz="2800" b="0" i="0" u="none" strike="noStrike" kern="1200" cap="none" spc="0" normalizeH="0" baseline="0" noProof="1">
                <a:solidFill>
                  <a:srgbClr val="FFFFFF"/>
                </a:solidFill>
                <a:latin typeface="Constantia"/>
                <a:ea typeface="DejaVu Sans"/>
                <a:cs typeface="+mn-cs"/>
              </a:rPr>
              <a:t>ada</a:t>
            </a:r>
            <a:r>
              <a:rPr kumimoji="0" lang="es-AR" sz="2800" b="0" i="0" u="none" strike="noStrike" kern="1200" cap="none" spc="0" normalizeH="0" baseline="0" noProof="1">
                <a:solidFill>
                  <a:srgbClr val="FFFFFF"/>
                </a:solidFill>
                <a:latin typeface="Constantia"/>
                <a:ea typeface="DejaVu Sans"/>
                <a:cs typeface="+mn-cs"/>
              </a:rPr>
              <a:t> aplica</a:t>
            </a:r>
            <a:r>
              <a:rPr kumimoji="0" lang="x-none" altLang="es-AR" sz="2800" b="0" i="0" u="none" strike="noStrike" kern="1200" cap="none" spc="0" normalizeH="0" baseline="0" noProof="1">
                <a:solidFill>
                  <a:srgbClr val="FFFFFF"/>
                </a:solidFill>
                <a:latin typeface="Constantia"/>
                <a:ea typeface="DejaVu Sans"/>
                <a:cs typeface="+mn-cs"/>
              </a:rPr>
              <a:t>c</a:t>
            </a:r>
            <a:r>
              <a:rPr kumimoji="0" lang="es-AR" sz="2800" b="0" i="0" u="none" strike="noStrike" kern="1200" cap="none" spc="0" normalizeH="0" baseline="0" noProof="1">
                <a:solidFill>
                  <a:srgbClr val="FFFFFF"/>
                </a:solidFill>
                <a:latin typeface="Constantia"/>
                <a:ea typeface="DejaVu Sans"/>
                <a:cs typeface="+mn-cs"/>
              </a:rPr>
              <a:t>i</a:t>
            </a:r>
            <a:r>
              <a:rPr kumimoji="0" lang="x-none" altLang="es-AR" sz="2800" b="0" i="0" u="none" strike="noStrike" kern="1200" cap="none" spc="0" normalizeH="0" baseline="0" noProof="1">
                <a:solidFill>
                  <a:srgbClr val="FFFFFF"/>
                </a:solidFill>
                <a:latin typeface="Constantia"/>
                <a:ea typeface="DejaVu Sans"/>
                <a:cs typeface="+mn-cs"/>
              </a:rPr>
              <a:t>ó</a:t>
            </a:r>
            <a:r>
              <a:rPr kumimoji="0" lang="es-AR" sz="2800" b="0" i="0" u="none" strike="noStrike" kern="1200" cap="none" spc="0" normalizeH="0" baseline="0" noProof="1">
                <a:solidFill>
                  <a:srgbClr val="FFFFFF"/>
                </a:solidFill>
                <a:latin typeface="Constantia"/>
                <a:ea typeface="DejaVu Sans"/>
                <a:cs typeface="+mn-cs"/>
              </a:rPr>
              <a:t>n se le asign</a:t>
            </a:r>
            <a:r>
              <a:rPr kumimoji="0" lang="x-none" altLang="es-AR" sz="2800" b="0" i="0" u="none" strike="noStrike" kern="1200" cap="none" spc="0" normalizeH="0" baseline="0" noProof="1">
                <a:solidFill>
                  <a:srgbClr val="FFFFFF"/>
                </a:solidFill>
                <a:latin typeface="Constantia"/>
                <a:ea typeface="DejaVu Sans"/>
                <a:cs typeface="+mn-cs"/>
              </a:rPr>
              <a:t>a</a:t>
            </a:r>
            <a:r>
              <a:rPr kumimoji="0" lang="es-AR" sz="2800" b="0" i="0" u="none" strike="noStrike" kern="1200" cap="none" spc="0" normalizeH="0" baseline="0" noProof="1">
                <a:solidFill>
                  <a:srgbClr val="FFFFFF"/>
                </a:solidFill>
                <a:latin typeface="Constantia"/>
                <a:ea typeface="DejaVu Sans"/>
                <a:cs typeface="+mn-cs"/>
              </a:rPr>
              <a:t>d</a:t>
            </a:r>
            <a:r>
              <a:rPr kumimoji="0" lang="x-none" altLang="es-AR" sz="2800" b="0" i="0" u="none" strike="noStrike" kern="1200" cap="none" spc="0" normalizeH="0" baseline="0" noProof="1">
                <a:solidFill>
                  <a:srgbClr val="FFFFFF"/>
                </a:solidFill>
                <a:latin typeface="Constantia"/>
                <a:ea typeface="DejaVu Sans"/>
                <a:cs typeface="+mn-cs"/>
              </a:rPr>
              <a:t>a</a:t>
            </a:r>
            <a:r>
              <a:rPr kumimoji="0" lang="es-AR" altLang="es-AR" sz="2800" b="0" i="0" u="none" strike="noStrike" kern="1200" cap="none" spc="0" normalizeH="0" baseline="0" noProof="1">
                <a:solidFill>
                  <a:srgbClr val="FFFFFF"/>
                </a:solidFill>
                <a:latin typeface="Constantia"/>
                <a:ea typeface="DejaVu Sans"/>
                <a:cs typeface="+mn-cs"/>
              </a:rPr>
              <a:t> </a:t>
            </a:r>
            <a:r>
              <a:rPr kumimoji="0" lang="x-none" altLang="es-AR" sz="2800" b="0" i="0" u="none" strike="noStrike" kern="1200" cap="none" spc="0" normalizeH="0" baseline="0" noProof="1">
                <a:solidFill>
                  <a:srgbClr val="FFFFFF"/>
                </a:solidFill>
                <a:latin typeface="Constantia"/>
                <a:ea typeface="DejaVu Sans"/>
                <a:cs typeface="+mn-cs"/>
              </a:rPr>
              <a:t>un unico "</a:t>
            </a:r>
            <a:r>
              <a:rPr kumimoji="0" lang="es-AR" sz="2800" b="0" i="0" u="none" strike="noStrike" kern="1200" cap="none" spc="0" normalizeH="0" baseline="0" noProof="1">
                <a:solidFill>
                  <a:srgbClr val="FFFF00"/>
                </a:solidFill>
                <a:latin typeface="Constantia"/>
                <a:ea typeface="DejaVu Sans"/>
                <a:cs typeface="+mn-cs"/>
              </a:rPr>
              <a:t>Linux </a:t>
            </a:r>
            <a:r>
              <a:rPr lang="es-AR" sz="2800" noProof="1">
                <a:solidFill>
                  <a:srgbClr val="FFFF00"/>
                </a:solidFill>
                <a:latin typeface="Constantia"/>
                <a:ea typeface="DejaVu Sans"/>
              </a:rPr>
              <a:t>User</a:t>
            </a:r>
            <a:r>
              <a:rPr kumimoji="0" lang="es-AR" sz="2800" b="0" i="0" u="none" strike="noStrike" kern="1200" cap="none" spc="0" normalizeH="0" baseline="0" noProof="1">
                <a:solidFill>
                  <a:srgbClr val="FFFF00"/>
                </a:solidFill>
                <a:latin typeface="Constantia"/>
                <a:ea typeface="DejaVu Sans"/>
                <a:cs typeface="+mn-cs"/>
              </a:rPr>
              <a:t> ID - UID</a:t>
            </a:r>
            <a:r>
              <a:rPr kumimoji="0" lang="x-none" altLang="es-AR" sz="2800" b="0" i="0" u="none" strike="noStrike" kern="1200" cap="none" spc="0" normalizeH="0" baseline="0" noProof="1">
                <a:solidFill>
                  <a:srgbClr val="FFFFFF"/>
                </a:solidFill>
                <a:latin typeface="Constantia"/>
                <a:ea typeface="DejaVu Sans"/>
                <a:cs typeface="+mn-cs"/>
              </a:rPr>
              <a:t>"</a:t>
            </a:r>
            <a:r>
              <a:rPr kumimoji="0" lang="es-AR" sz="2800" b="0" i="0" u="none" strike="noStrike" kern="1200" cap="none" spc="0" normalizeH="0" baseline="0" noProof="1">
                <a:solidFill>
                  <a:srgbClr val="FFFFFF"/>
                </a:solidFill>
                <a:latin typeface="Constantia"/>
                <a:ea typeface="DejaVu Sans"/>
                <a:cs typeface="+mn-cs"/>
              </a:rPr>
              <a:t> – </a:t>
            </a:r>
            <a:r>
              <a:rPr kumimoji="0" lang="x-none" altLang="es-AR" sz="2800" b="0" i="0" u="none" strike="noStrike" kern="1200" cap="none" spc="0" normalizeH="0" baseline="0" noProof="1">
                <a:solidFill>
                  <a:srgbClr val="FFFFFF"/>
                </a:solidFill>
                <a:latin typeface="Constantia"/>
                <a:ea typeface="DejaVu Sans"/>
                <a:cs typeface="+mn-cs"/>
              </a:rPr>
              <a:t>por</a:t>
            </a:r>
            <a:r>
              <a:rPr kumimoji="0" lang="es-AR" sz="2800" b="0" i="0" u="none" strike="noStrike" kern="1200" cap="none" spc="0" normalizeH="0" baseline="0" noProof="1">
                <a:solidFill>
                  <a:srgbClr val="FFFFFF"/>
                </a:solidFill>
                <a:latin typeface="Constantia"/>
                <a:ea typeface="DejaVu Sans"/>
                <a:cs typeface="+mn-cs"/>
              </a:rPr>
              <a:t> default </a:t>
            </a:r>
            <a:r>
              <a:rPr kumimoji="0" lang="x-none" altLang="es-AR" sz="2800" b="0" i="0" u="none" strike="noStrike" kern="1200" cap="none" spc="0" normalizeH="0" baseline="0" noProof="1">
                <a:solidFill>
                  <a:srgbClr val="FFFFFF"/>
                </a:solidFill>
                <a:latin typeface="Constantia"/>
                <a:ea typeface="DejaVu Sans"/>
                <a:cs typeface="+mn-cs"/>
              </a:rPr>
              <a:t>los archivos de cada aplicación son solo visibles por esa aplicación pero pueden explicitamente exportarse a otras aplicaciones.</a:t>
            </a:r>
            <a:endParaRPr kumimoji="0" lang="es-AR" sz="2800" b="0" i="0" u="none" strike="noStrike" kern="1200" cap="none" spc="0" normalizeH="0" baseline="0" noProof="1">
              <a:solidFill>
                <a:srgbClr val="FFFFFF"/>
              </a:solidFill>
              <a:latin typeface="Constantia"/>
              <a:ea typeface="DejaVu Sans"/>
              <a:cs typeface="+mn-cs"/>
            </a:endParaRPr>
          </a:p>
        </p:txBody>
      </p:sp>
    </p:spTree>
    <p:extLst>
      <p:ext uri="{BB962C8B-B14F-4D97-AF65-F5344CB8AC3E}">
        <p14:creationId xmlns:p14="http://schemas.microsoft.com/office/powerpoint/2010/main" val="230482453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Rectangle 2"/>
          <p:cNvSpPr>
            <a:spLocks noGrp="1"/>
          </p:cNvSpPr>
          <p:nvPr>
            <p:ph type="title"/>
          </p:nvPr>
        </p:nvSpPr>
        <p:spPr>
          <a:xfrm>
            <a:off x="628650" y="-199994"/>
            <a:ext cx="7886700" cy="1325563"/>
          </a:xfrm>
        </p:spPr>
        <p:txBody>
          <a:bodyPr vert="horz" wrap="square" lIns="91440" tIns="45720" rIns="91440" bIns="45720" anchor="b"/>
          <a:lstStyle/>
          <a:p>
            <a:pPr algn="ctr" eaLnBrk="1" hangingPunct="1"/>
            <a:r>
              <a:rPr kumimoji="0" lang="es-AR" sz="4200" b="0" i="0" u="none" strike="noStrike" kern="1200" cap="none" spc="0" normalizeH="0" baseline="0" noProof="1">
                <a:solidFill>
                  <a:srgbClr val="DBDBDB"/>
                </a:solidFill>
                <a:latin typeface="Constantia"/>
                <a:ea typeface="DejaVu Sans"/>
                <a:cs typeface="+mn-cs"/>
              </a:rPr>
              <a:t>Aplica</a:t>
            </a:r>
            <a:r>
              <a:rPr kumimoji="0" lang="x-none" altLang="es-AR" sz="4200" b="0" i="0" u="none" strike="noStrike" kern="1200" cap="none" spc="0" normalizeH="0" baseline="0" noProof="1">
                <a:solidFill>
                  <a:srgbClr val="DBDBDB"/>
                </a:solidFill>
                <a:latin typeface="Constantia"/>
                <a:ea typeface="DejaVu Sans"/>
                <a:cs typeface="+mn-cs"/>
              </a:rPr>
              <a:t>c</a:t>
            </a:r>
            <a:r>
              <a:rPr kumimoji="0" lang="es-AR" sz="4200" b="0" i="0" u="none" strike="noStrike" kern="1200" cap="none" spc="0" normalizeH="0" baseline="0" noProof="1">
                <a:solidFill>
                  <a:srgbClr val="DBDBDB"/>
                </a:solidFill>
                <a:latin typeface="Constantia"/>
                <a:ea typeface="DejaVu Sans"/>
                <a:cs typeface="+mn-cs"/>
              </a:rPr>
              <a:t>ion</a:t>
            </a:r>
            <a:r>
              <a:rPr kumimoji="0" lang="x-none" altLang="es-AR" sz="4200" b="0" i="0" u="none" strike="noStrike" kern="1200" cap="none" spc="0" normalizeH="0" baseline="0" noProof="1">
                <a:solidFill>
                  <a:srgbClr val="DBDBDB"/>
                </a:solidFill>
                <a:latin typeface="Constantia"/>
                <a:ea typeface="DejaVu Sans"/>
                <a:cs typeface="+mn-cs"/>
              </a:rPr>
              <a:t>e</a:t>
            </a:r>
            <a:r>
              <a:rPr kumimoji="0" lang="es-AR" sz="4200" b="0" i="0" u="none" strike="noStrike" kern="1200" cap="none" spc="0" normalizeH="0" baseline="0" noProof="1">
                <a:solidFill>
                  <a:srgbClr val="DBDBDB"/>
                </a:solidFill>
                <a:latin typeface="Constantia"/>
                <a:ea typeface="DejaVu Sans"/>
                <a:cs typeface="+mn-cs"/>
              </a:rPr>
              <a:t>s</a:t>
            </a:r>
            <a:br>
              <a:rPr kumimoji="0" lang="es-AR" sz="4200" b="0" i="0" u="none" strike="noStrike" kern="1200" cap="none" spc="0" normalizeH="0" baseline="0" noProof="1">
                <a:solidFill>
                  <a:srgbClr val="DBDBDB"/>
                </a:solidFill>
                <a:latin typeface="Constantia"/>
                <a:ea typeface="DejaVu Sans"/>
                <a:cs typeface="+mn-cs"/>
              </a:rPr>
            </a:br>
            <a:r>
              <a:rPr kumimoji="0" lang="es-AR" sz="2800" b="0" i="0" u="none" strike="noStrike" kern="1200" cap="none" spc="0" normalizeH="0" baseline="0" noProof="1">
                <a:solidFill>
                  <a:srgbClr val="DBDBDB"/>
                </a:solidFill>
                <a:latin typeface="Constantia"/>
                <a:ea typeface="DejaVu Sans"/>
                <a:cs typeface="+mn-cs"/>
              </a:rPr>
              <a:t>Principios Básicos</a:t>
            </a:r>
          </a:p>
        </p:txBody>
      </p:sp>
      <p:sp>
        <p:nvSpPr>
          <p:cNvPr id="11" name="Marcador de contenido 10">
            <a:extLst>
              <a:ext uri="{FF2B5EF4-FFF2-40B4-BE49-F238E27FC236}">
                <a16:creationId xmlns:a16="http://schemas.microsoft.com/office/drawing/2014/main" id="{DF261A9C-4E76-46BB-A3B3-F1DDE07C7D1D}"/>
              </a:ext>
            </a:extLst>
          </p:cNvPr>
          <p:cNvSpPr>
            <a:spLocks noGrp="1"/>
          </p:cNvSpPr>
          <p:nvPr>
            <p:ph idx="1"/>
          </p:nvPr>
        </p:nvSpPr>
        <p:spPr/>
        <p:txBody>
          <a:bodyPr/>
          <a:lstStyle/>
          <a:p>
            <a:endParaRPr lang="es-AR"/>
          </a:p>
        </p:txBody>
      </p:sp>
      <p:pic>
        <p:nvPicPr>
          <p:cNvPr id="13" name="Imagen 12">
            <a:extLst>
              <a:ext uri="{FF2B5EF4-FFF2-40B4-BE49-F238E27FC236}">
                <a16:creationId xmlns:a16="http://schemas.microsoft.com/office/drawing/2014/main" id="{C3A31F8B-3D5B-4AF0-BDEB-A83DBD04975A}"/>
              </a:ext>
            </a:extLst>
          </p:cNvPr>
          <p:cNvPicPr>
            <a:picLocks noChangeAspect="1"/>
          </p:cNvPicPr>
          <p:nvPr/>
        </p:nvPicPr>
        <p:blipFill>
          <a:blip r:embed="rId3"/>
          <a:stretch>
            <a:fillRect/>
          </a:stretch>
        </p:blipFill>
        <p:spPr>
          <a:xfrm>
            <a:off x="352900" y="1125569"/>
            <a:ext cx="8438199" cy="5051394"/>
          </a:xfrm>
          <a:prstGeom prst="rect">
            <a:avLst/>
          </a:prstGeom>
        </p:spPr>
      </p:pic>
      <p:sp>
        <p:nvSpPr>
          <p:cNvPr id="5" name="Rectangle 2">
            <a:extLst>
              <a:ext uri="{FF2B5EF4-FFF2-40B4-BE49-F238E27FC236}">
                <a16:creationId xmlns:a16="http://schemas.microsoft.com/office/drawing/2014/main" id="{15E6E0EF-C2AB-430E-8C04-7E34915D4B5D}"/>
              </a:ext>
            </a:extLst>
          </p:cNvPr>
          <p:cNvSpPr txBox="1">
            <a:spLocks/>
          </p:cNvSpPr>
          <p:nvPr/>
        </p:nvSpPr>
        <p:spPr>
          <a:xfrm>
            <a:off x="734325" y="5279008"/>
            <a:ext cx="7886700" cy="1325563"/>
          </a:xfrm>
          <a:prstGeom prst="rect">
            <a:avLst/>
          </a:prstGeom>
        </p:spPr>
        <p:txBody>
          <a:bodyPr vert="horz" wrap="square" lIns="91440" tIns="45720" rIns="91440" bIns="45720" rtlCol="0" anchor="b">
            <a:normAutofit/>
          </a:bodyPr>
          <a:lstStyle>
            <a:lvl1pPr algn="l" defTabSz="685800" rtl="0" eaLnBrk="1" latinLnBrk="0" hangingPunct="1">
              <a:lnSpc>
                <a:spcPct val="90000"/>
              </a:lnSpc>
              <a:spcBef>
                <a:spcPct val="0"/>
              </a:spcBef>
              <a:buNone/>
              <a:defRPr sz="4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a:lstStyle>
          <a:p>
            <a:pPr algn="ctr"/>
            <a:r>
              <a:rPr lang="es-AR" sz="1200" noProof="1">
                <a:solidFill>
                  <a:schemeClr val="accent5"/>
                </a:solidFill>
                <a:latin typeface="Constantia"/>
                <a:ea typeface="DejaVu Sans"/>
                <a:cs typeface="+mn-cs"/>
              </a:rPr>
              <a:t>ps -eT -o USER,PID,TID,ELAPSED,TIME+,%CPU,%MEM,STAT,CMDLINE,CMD,MAJFL | grep ^u | grep teams | more</a:t>
            </a:r>
          </a:p>
        </p:txBody>
      </p:sp>
    </p:spTree>
    <p:extLst>
      <p:ext uri="{BB962C8B-B14F-4D97-AF65-F5344CB8AC3E}">
        <p14:creationId xmlns:p14="http://schemas.microsoft.com/office/powerpoint/2010/main" val="116221970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
            <a:extLst>
              <a:ext uri="{FF2B5EF4-FFF2-40B4-BE49-F238E27FC236}">
                <a16:creationId xmlns:a16="http://schemas.microsoft.com/office/drawing/2014/main" id="{60774D6E-C412-4D5A-B64F-B2B3DC8BDE5B}"/>
              </a:ext>
            </a:extLst>
          </p:cNvPr>
          <p:cNvSpPr>
            <a:spLocks noGrp="1" noChangeArrowheads="1"/>
          </p:cNvSpPr>
          <p:nvPr>
            <p:ph type="title"/>
          </p:nvPr>
        </p:nvSpPr>
        <p:spPr bwMode="auto">
          <a:xfrm>
            <a:off x="301840" y="643467"/>
            <a:ext cx="8540319" cy="5997030"/>
          </a:xfrm>
          <a:prstGeom prst="rect">
            <a:avLst/>
          </a:prstGeom>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b" anchorCtr="0" compatLnSpc="1">
            <a:prstTxWarp prst="textNoShape">
              <a:avLst/>
            </a:prstTxWarp>
            <a:normAutofit fontScale="90000"/>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eaLnBrk="1" fontAlgn="base" hangingPunct="1">
              <a:lnSpc>
                <a:spcPct val="90000"/>
              </a:lnSpc>
              <a:spcAft>
                <a:spcPct val="0"/>
              </a:spcAft>
              <a:buClrTx/>
              <a:buSzTx/>
              <a:tabLst/>
            </a:pPr>
            <a:r>
              <a:rPr kumimoji="0" lang="es-AR" altLang="es-AR" sz="2900" b="0" i="0" u="none" strike="noStrike" kern="1200" cap="none" normalizeH="0" baseline="0" dirty="0">
                <a:ln>
                  <a:noFill/>
                </a:ln>
                <a:solidFill>
                  <a:schemeClr val="tx1"/>
                </a:solidFill>
                <a:effectLst/>
                <a:latin typeface="+mj-lt"/>
                <a:ea typeface="+mj-ea"/>
                <a:cs typeface="+mj-cs"/>
              </a:rPr>
              <a:t>Cuando se inicia una aplicación, el sistema crea un </a:t>
            </a:r>
            <a:r>
              <a:rPr kumimoji="0" lang="es-AR" altLang="es-AR" sz="2900" b="0" i="0" u="none" strike="noStrike" kern="1200" cap="none" normalizeH="0" baseline="0" dirty="0">
                <a:ln>
                  <a:noFill/>
                </a:ln>
                <a:solidFill>
                  <a:schemeClr val="accent3">
                    <a:lumMod val="60000"/>
                    <a:lumOff val="40000"/>
                  </a:schemeClr>
                </a:solidFill>
                <a:effectLst/>
                <a:latin typeface="+mj-lt"/>
                <a:ea typeface="+mj-ea"/>
                <a:cs typeface="+mj-cs"/>
              </a:rPr>
              <a:t>subproceso</a:t>
            </a:r>
            <a:r>
              <a:rPr kumimoji="0" lang="es-AR" altLang="es-AR" sz="2900" b="0" i="0" u="none" strike="noStrike" kern="1200" cap="none" normalizeH="0" baseline="0" dirty="0">
                <a:ln>
                  <a:noFill/>
                </a:ln>
                <a:solidFill>
                  <a:schemeClr val="tx1"/>
                </a:solidFill>
                <a:effectLst/>
                <a:latin typeface="+mj-lt"/>
                <a:ea typeface="+mj-ea"/>
                <a:cs typeface="+mj-cs"/>
              </a:rPr>
              <a:t> de ejecución, que se denomina "principal". </a:t>
            </a:r>
            <a:br>
              <a:rPr kumimoji="0" lang="es-AR" altLang="es-AR" sz="2900" b="0" i="0" u="none" strike="noStrike" kern="1200" cap="none" normalizeH="0" baseline="0" dirty="0">
                <a:ln>
                  <a:noFill/>
                </a:ln>
                <a:solidFill>
                  <a:schemeClr val="tx1"/>
                </a:solidFill>
                <a:effectLst/>
                <a:latin typeface="+mj-lt"/>
                <a:ea typeface="+mj-ea"/>
                <a:cs typeface="+mj-cs"/>
              </a:rPr>
            </a:br>
            <a:br>
              <a:rPr kumimoji="0" lang="es-AR" altLang="es-AR" sz="2900" b="0" i="0" u="none" strike="noStrike" kern="1200" cap="none" normalizeH="0" baseline="0" dirty="0">
                <a:ln>
                  <a:noFill/>
                </a:ln>
                <a:solidFill>
                  <a:schemeClr val="tx1"/>
                </a:solidFill>
                <a:effectLst/>
                <a:latin typeface="+mj-lt"/>
                <a:ea typeface="+mj-ea"/>
                <a:cs typeface="+mj-cs"/>
              </a:rPr>
            </a:br>
            <a:r>
              <a:rPr kumimoji="0" lang="es-AR" altLang="es-AR" sz="2900" b="0" i="0" u="none" strike="noStrike" kern="1200" cap="none" normalizeH="0" baseline="0" dirty="0">
                <a:ln>
                  <a:noFill/>
                </a:ln>
                <a:solidFill>
                  <a:schemeClr val="tx1"/>
                </a:solidFill>
                <a:effectLst/>
                <a:latin typeface="+mj-lt"/>
                <a:ea typeface="+mj-ea"/>
                <a:cs typeface="+mj-cs"/>
              </a:rPr>
              <a:t>Este </a:t>
            </a:r>
            <a:r>
              <a:rPr kumimoji="0" lang="es-AR" altLang="es-AR" sz="2900" b="0" i="0" u="none" strike="noStrike" kern="1200" cap="none" normalizeH="0" baseline="0" dirty="0">
                <a:ln>
                  <a:noFill/>
                </a:ln>
                <a:solidFill>
                  <a:schemeClr val="accent3">
                    <a:lumMod val="60000"/>
                    <a:lumOff val="40000"/>
                  </a:schemeClr>
                </a:solidFill>
                <a:effectLst/>
                <a:latin typeface="+mj-lt"/>
                <a:ea typeface="+mj-ea"/>
                <a:cs typeface="+mj-cs"/>
              </a:rPr>
              <a:t>subproceso</a:t>
            </a:r>
            <a:r>
              <a:rPr kumimoji="0" lang="es-AR" altLang="es-AR" sz="2900" b="0" i="0" u="none" strike="noStrike" kern="1200" cap="none" normalizeH="0" baseline="0" dirty="0">
                <a:ln>
                  <a:noFill/>
                </a:ln>
                <a:solidFill>
                  <a:schemeClr val="tx1"/>
                </a:solidFill>
                <a:effectLst/>
                <a:latin typeface="+mj-lt"/>
                <a:ea typeface="+mj-ea"/>
                <a:cs typeface="+mj-cs"/>
              </a:rPr>
              <a:t> es muy importante porque está a cargo de distribuir eventos a los widgets correspondientes de la interfaz de usuario, incluidos los eventos de dibujo.</a:t>
            </a:r>
            <a:br>
              <a:rPr kumimoji="0" lang="es-AR" altLang="es-AR" sz="2900" b="0" i="0" u="none" strike="noStrike" kern="1200" cap="none" normalizeH="0" baseline="0" dirty="0">
                <a:ln>
                  <a:noFill/>
                </a:ln>
                <a:solidFill>
                  <a:schemeClr val="tx1"/>
                </a:solidFill>
                <a:effectLst/>
                <a:latin typeface="+mj-lt"/>
                <a:ea typeface="+mj-ea"/>
                <a:cs typeface="+mj-cs"/>
              </a:rPr>
            </a:br>
            <a:br>
              <a:rPr kumimoji="0" lang="es-AR" altLang="es-AR" sz="2900" b="0" i="0" u="none" strike="noStrike" kern="1200" cap="none" normalizeH="0" baseline="0" dirty="0">
                <a:ln>
                  <a:noFill/>
                </a:ln>
                <a:solidFill>
                  <a:schemeClr val="tx1"/>
                </a:solidFill>
                <a:effectLst/>
                <a:latin typeface="+mj-lt"/>
                <a:ea typeface="+mj-ea"/>
                <a:cs typeface="+mj-cs"/>
              </a:rPr>
            </a:br>
            <a:r>
              <a:rPr kumimoji="0" lang="es-AR" altLang="es-AR" sz="2900" b="0" i="0" u="none" strike="noStrike" kern="1200" cap="none" normalizeH="0" baseline="0" dirty="0">
                <a:ln>
                  <a:noFill/>
                </a:ln>
                <a:solidFill>
                  <a:schemeClr val="tx1"/>
                </a:solidFill>
                <a:effectLst/>
                <a:latin typeface="+mj-lt"/>
                <a:ea typeface="+mj-ea"/>
                <a:cs typeface="+mj-cs"/>
              </a:rPr>
              <a:t>Por esto, el </a:t>
            </a:r>
            <a:r>
              <a:rPr kumimoji="0" lang="es-AR" altLang="es-AR" sz="2900" b="0" i="0" u="none" strike="noStrike" kern="1200" cap="none" normalizeH="0" baseline="0" dirty="0">
                <a:ln>
                  <a:noFill/>
                </a:ln>
                <a:solidFill>
                  <a:schemeClr val="accent3">
                    <a:lumMod val="60000"/>
                    <a:lumOff val="40000"/>
                  </a:schemeClr>
                </a:solidFill>
                <a:effectLst/>
                <a:latin typeface="+mj-lt"/>
                <a:ea typeface="+mj-ea"/>
                <a:cs typeface="+mj-cs"/>
              </a:rPr>
              <a:t>subproceso</a:t>
            </a:r>
            <a:r>
              <a:rPr kumimoji="0" lang="es-AR" altLang="es-AR" sz="2900" b="0" i="0" u="none" strike="noStrike" kern="1200" cap="none" normalizeH="0" baseline="0" dirty="0">
                <a:ln>
                  <a:noFill/>
                </a:ln>
                <a:solidFill>
                  <a:schemeClr val="tx1"/>
                </a:solidFill>
                <a:effectLst/>
                <a:latin typeface="+mj-lt"/>
                <a:ea typeface="+mj-ea"/>
                <a:cs typeface="+mj-cs"/>
              </a:rPr>
              <a:t> principal también se suele denominar </a:t>
            </a:r>
            <a:r>
              <a:rPr kumimoji="0" lang="es-AR" altLang="es-AR" sz="2900" b="0" i="0" u="none" strike="noStrike" kern="1200" cap="none" normalizeH="0" baseline="0" dirty="0">
                <a:ln>
                  <a:noFill/>
                </a:ln>
                <a:solidFill>
                  <a:srgbClr val="FFFF00"/>
                </a:solidFill>
                <a:effectLst/>
                <a:latin typeface="+mj-lt"/>
                <a:ea typeface="+mj-ea"/>
                <a:cs typeface="+mj-cs"/>
              </a:rPr>
              <a:t>subproceso de IU</a:t>
            </a:r>
            <a:r>
              <a:rPr kumimoji="0" lang="es-AR" altLang="es-AR" sz="2900" b="0" i="0" u="none" strike="noStrike" kern="1200" cap="none" normalizeH="0" baseline="0" dirty="0">
                <a:ln>
                  <a:noFill/>
                </a:ln>
                <a:solidFill>
                  <a:schemeClr val="tx1"/>
                </a:solidFill>
                <a:effectLst/>
                <a:latin typeface="+mj-lt"/>
                <a:ea typeface="+mj-ea"/>
                <a:cs typeface="+mj-cs"/>
              </a:rPr>
              <a:t>. Sin embargo, en circunstancias especiales, es posible que el subproceso principal de una app no sea el de la IU. </a:t>
            </a:r>
            <a:br>
              <a:rPr kumimoji="0" lang="es-AR" altLang="es-AR" sz="2900" b="0" i="0" u="none" strike="noStrike" kern="1200" cap="none" normalizeH="0" baseline="0" dirty="0">
                <a:ln>
                  <a:noFill/>
                </a:ln>
                <a:solidFill>
                  <a:schemeClr val="tx1"/>
                </a:solidFill>
                <a:effectLst/>
                <a:latin typeface="+mj-lt"/>
                <a:ea typeface="+mj-ea"/>
                <a:cs typeface="+mj-cs"/>
              </a:rPr>
            </a:br>
            <a:br>
              <a:rPr kumimoji="0" lang="es-AR" altLang="es-AR" sz="1600" b="0" i="0" u="none" strike="noStrike" kern="1200" cap="none" normalizeH="0" baseline="0" dirty="0">
                <a:ln>
                  <a:noFill/>
                </a:ln>
                <a:solidFill>
                  <a:schemeClr val="tx1"/>
                </a:solidFill>
                <a:effectLst/>
                <a:latin typeface="+mj-lt"/>
                <a:ea typeface="+mj-ea"/>
                <a:cs typeface="+mj-cs"/>
              </a:rPr>
            </a:br>
            <a:r>
              <a:rPr kumimoji="0" lang="es-AR" altLang="es-AR" sz="1600" b="0" i="0" u="none" strike="noStrike" kern="1200" cap="none" normalizeH="0" baseline="0" dirty="0">
                <a:ln>
                  <a:noFill/>
                </a:ln>
                <a:solidFill>
                  <a:schemeClr val="tx1"/>
                </a:solidFill>
                <a:effectLst/>
                <a:latin typeface="+mj-lt"/>
                <a:ea typeface="+mj-ea"/>
                <a:cs typeface="+mj-cs"/>
              </a:rPr>
              <a:t>Para obtener más información, consulta </a:t>
            </a:r>
            <a:r>
              <a:rPr kumimoji="0" lang="es-AR" altLang="es-AR" sz="1600" b="0" i="0" u="none" strike="noStrike" kern="1200" cap="none" normalizeH="0" baseline="0" dirty="0">
                <a:ln>
                  <a:noFill/>
                </a:ln>
                <a:solidFill>
                  <a:schemeClr val="tx1"/>
                </a:solidFill>
                <a:effectLst/>
                <a:latin typeface="+mj-lt"/>
                <a:ea typeface="+mj-ea"/>
                <a:cs typeface="+mj-cs"/>
                <a:hlinkClick r:id="rId2"/>
              </a:rPr>
              <a:t>Anotaciones de los subprocesos</a:t>
            </a:r>
            <a:r>
              <a:rPr kumimoji="0" lang="es-AR" altLang="es-AR" sz="1600" b="0" i="0" u="none" strike="noStrike" kern="1200" cap="none" normalizeH="0" baseline="0" dirty="0">
                <a:ln>
                  <a:noFill/>
                </a:ln>
                <a:solidFill>
                  <a:schemeClr val="tx1"/>
                </a:solidFill>
                <a:effectLst/>
                <a:latin typeface="+mj-lt"/>
                <a:ea typeface="+mj-ea"/>
                <a:cs typeface="+mj-cs"/>
              </a:rPr>
              <a:t>. </a:t>
            </a:r>
            <a:endParaRPr kumimoji="0" lang="es-AR" altLang="es-AR" sz="1400" b="0" i="0" u="none" strike="noStrike" kern="1200" cap="none" normalizeH="0" baseline="0" dirty="0">
              <a:ln>
                <a:noFill/>
              </a:ln>
              <a:solidFill>
                <a:schemeClr val="tx1"/>
              </a:solidFill>
              <a:effectLst/>
              <a:latin typeface="+mj-lt"/>
              <a:ea typeface="+mj-ea"/>
              <a:cs typeface="+mj-cs"/>
            </a:endParaRPr>
          </a:p>
        </p:txBody>
      </p:sp>
    </p:spTree>
    <p:extLst>
      <p:ext uri="{BB962C8B-B14F-4D97-AF65-F5344CB8AC3E}">
        <p14:creationId xmlns:p14="http://schemas.microsoft.com/office/powerpoint/2010/main" val="39565772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3A1E344-5691-4C71-A3DD-4AF7A2B77F93}"/>
              </a:ext>
            </a:extLst>
          </p:cNvPr>
          <p:cNvSpPr>
            <a:spLocks noGrp="1" noChangeArrowheads="1"/>
          </p:cNvSpPr>
          <p:nvPr>
            <p:ph type="title"/>
          </p:nvPr>
        </p:nvSpPr>
        <p:spPr bwMode="auto">
          <a:xfrm>
            <a:off x="623040" y="701337"/>
            <a:ext cx="7897920" cy="6045692"/>
          </a:xfrm>
          <a:prstGeom prst="rect">
            <a:avLst/>
          </a:prstGeom>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b" anchorCtr="0" compatLnSpc="1">
            <a:prstTxWarp prst="textNoShape">
              <a:avLst/>
            </a:prstTxWarp>
            <a:normAutofit fontScale="90000"/>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eaLnBrk="1" fontAlgn="base" hangingPunct="1">
              <a:lnSpc>
                <a:spcPct val="90000"/>
              </a:lnSpc>
              <a:spcAft>
                <a:spcPct val="0"/>
              </a:spcAft>
              <a:buClrTx/>
              <a:buSzTx/>
              <a:tabLst/>
            </a:pPr>
            <a:r>
              <a:rPr kumimoji="0" lang="es-AR" altLang="es-AR" sz="3200" b="0" i="0" u="none" strike="noStrike" kern="1200" cap="none" normalizeH="0" baseline="0" dirty="0">
                <a:ln>
                  <a:noFill/>
                </a:ln>
                <a:solidFill>
                  <a:schemeClr val="tx1"/>
                </a:solidFill>
                <a:effectLst/>
                <a:latin typeface="+mj-lt"/>
                <a:ea typeface="+mj-ea"/>
                <a:cs typeface="+mj-cs"/>
              </a:rPr>
              <a:t>El sistema </a:t>
            </a:r>
            <a:r>
              <a:rPr kumimoji="0" lang="es-AR" altLang="es-AR" sz="3200" b="0" i="1" u="none" strike="noStrike" kern="1200" cap="none" normalizeH="0" baseline="0" dirty="0">
                <a:ln>
                  <a:noFill/>
                </a:ln>
                <a:solidFill>
                  <a:schemeClr val="accent3">
                    <a:lumMod val="60000"/>
                    <a:lumOff val="40000"/>
                  </a:schemeClr>
                </a:solidFill>
                <a:effectLst/>
                <a:latin typeface="+mj-lt"/>
                <a:ea typeface="+mj-ea"/>
                <a:cs typeface="+mj-cs"/>
              </a:rPr>
              <a:t>NO</a:t>
            </a:r>
            <a:r>
              <a:rPr kumimoji="0" lang="es-AR" altLang="es-AR" sz="3200" b="0" i="0" u="none" strike="noStrike" kern="1200" cap="none" normalizeH="0" baseline="0" dirty="0">
                <a:ln>
                  <a:noFill/>
                </a:ln>
                <a:solidFill>
                  <a:schemeClr val="tx1"/>
                </a:solidFill>
                <a:effectLst/>
                <a:latin typeface="+mj-lt"/>
                <a:ea typeface="+mj-ea"/>
                <a:cs typeface="+mj-cs"/>
              </a:rPr>
              <a:t> crea un </a:t>
            </a:r>
            <a:r>
              <a:rPr kumimoji="0" lang="es-AR" altLang="es-AR" sz="3200" b="0" i="0" u="none" strike="noStrike" kern="1200" cap="none" normalizeH="0" baseline="0" dirty="0">
                <a:ln>
                  <a:noFill/>
                </a:ln>
                <a:solidFill>
                  <a:schemeClr val="accent3">
                    <a:lumMod val="60000"/>
                    <a:lumOff val="40000"/>
                  </a:schemeClr>
                </a:solidFill>
                <a:effectLst/>
                <a:latin typeface="+mj-lt"/>
                <a:ea typeface="+mj-ea"/>
                <a:cs typeface="+mj-cs"/>
              </a:rPr>
              <a:t>subproceso</a:t>
            </a:r>
            <a:r>
              <a:rPr kumimoji="0" lang="es-AR" altLang="es-AR" sz="3200" b="0" i="0" u="none" strike="noStrike" kern="1200" cap="none" normalizeH="0" baseline="0" dirty="0">
                <a:ln>
                  <a:noFill/>
                </a:ln>
                <a:solidFill>
                  <a:schemeClr val="tx1"/>
                </a:solidFill>
                <a:effectLst/>
                <a:latin typeface="+mj-lt"/>
                <a:ea typeface="+mj-ea"/>
                <a:cs typeface="+mj-cs"/>
              </a:rPr>
              <a:t> separado para cada instancia de un componente</a:t>
            </a:r>
            <a:r>
              <a:rPr lang="es-AR" altLang="es-AR" sz="3200" dirty="0">
                <a:latin typeface="+mj-lt"/>
              </a:rPr>
              <a:t>.</a:t>
            </a:r>
            <a:r>
              <a:rPr kumimoji="0" lang="es-AR" altLang="es-AR" sz="3200" b="0" i="0" u="none" strike="noStrike" kern="1200" cap="none" normalizeH="0" baseline="0" dirty="0">
                <a:ln>
                  <a:noFill/>
                </a:ln>
                <a:solidFill>
                  <a:schemeClr val="tx1"/>
                </a:solidFill>
                <a:effectLst/>
                <a:latin typeface="+mj-lt"/>
                <a:ea typeface="+mj-ea"/>
                <a:cs typeface="+mj-cs"/>
              </a:rPr>
              <a:t> </a:t>
            </a:r>
            <a:br>
              <a:rPr kumimoji="0" lang="es-AR" altLang="es-AR" sz="3200" b="0" i="0" u="none" strike="noStrike" kern="1200" cap="none" normalizeH="0" baseline="0" dirty="0">
                <a:ln>
                  <a:noFill/>
                </a:ln>
                <a:solidFill>
                  <a:schemeClr val="tx1"/>
                </a:solidFill>
                <a:effectLst/>
                <a:latin typeface="+mj-lt"/>
                <a:ea typeface="+mj-ea"/>
                <a:cs typeface="+mj-cs"/>
              </a:rPr>
            </a:br>
            <a:br>
              <a:rPr kumimoji="0" lang="es-AR" altLang="es-AR" sz="3200" b="0" i="0" u="none" strike="noStrike" kern="1200" cap="none" normalizeH="0" baseline="0" dirty="0">
                <a:ln>
                  <a:noFill/>
                </a:ln>
                <a:solidFill>
                  <a:schemeClr val="tx1"/>
                </a:solidFill>
                <a:effectLst/>
                <a:latin typeface="+mj-lt"/>
                <a:ea typeface="+mj-ea"/>
                <a:cs typeface="+mj-cs"/>
              </a:rPr>
            </a:br>
            <a:r>
              <a:rPr kumimoji="0" lang="es-AR" altLang="es-AR" sz="3200" b="0" i="0" u="none" strike="noStrike" kern="1200" cap="none" normalizeH="0" baseline="0" dirty="0">
                <a:ln>
                  <a:noFill/>
                </a:ln>
                <a:solidFill>
                  <a:schemeClr val="tx1"/>
                </a:solidFill>
                <a:effectLst/>
                <a:latin typeface="+mj-lt"/>
                <a:ea typeface="+mj-ea"/>
                <a:cs typeface="+mj-cs"/>
              </a:rPr>
              <a:t>Se crean las instancias de todos los componentes en el mismo  </a:t>
            </a:r>
            <a:r>
              <a:rPr kumimoji="0" lang="es-AR" altLang="es-AR" sz="3200" b="0" i="0" u="none" strike="noStrike" kern="1200" cap="none" normalizeH="0" baseline="0" dirty="0">
                <a:ln>
                  <a:noFill/>
                </a:ln>
                <a:solidFill>
                  <a:schemeClr val="accent3">
                    <a:lumMod val="60000"/>
                    <a:lumOff val="40000"/>
                  </a:schemeClr>
                </a:solidFill>
                <a:effectLst/>
                <a:latin typeface="+mj-lt"/>
                <a:ea typeface="+mj-ea"/>
                <a:cs typeface="+mj-cs"/>
              </a:rPr>
              <a:t>subproceso</a:t>
            </a:r>
            <a:r>
              <a:rPr kumimoji="0" lang="es-AR" altLang="es-AR" sz="3200" b="0" i="0" u="none" strike="noStrike" kern="1200" cap="none" normalizeH="0" baseline="0" dirty="0">
                <a:ln>
                  <a:noFill/>
                </a:ln>
                <a:solidFill>
                  <a:schemeClr val="tx1"/>
                </a:solidFill>
                <a:effectLst/>
                <a:latin typeface="+mj-lt"/>
                <a:ea typeface="+mj-ea"/>
                <a:cs typeface="+mj-cs"/>
              </a:rPr>
              <a:t> de IU si no se especifica explícitamente, ósea si no se crea un nuevo thread</a:t>
            </a:r>
            <a:br>
              <a:rPr kumimoji="0" lang="es-AR" altLang="es-AR" sz="3200" b="0" i="0" u="none" strike="noStrike" kern="1200" cap="none" normalizeH="0" baseline="0" dirty="0">
                <a:ln>
                  <a:noFill/>
                </a:ln>
                <a:solidFill>
                  <a:schemeClr val="tx1"/>
                </a:solidFill>
                <a:effectLst/>
                <a:latin typeface="+mj-lt"/>
                <a:ea typeface="+mj-ea"/>
                <a:cs typeface="+mj-cs"/>
              </a:rPr>
            </a:br>
            <a:br>
              <a:rPr kumimoji="0" lang="es-AR" altLang="es-AR" sz="3200" b="0" i="0" u="none" strike="noStrike" kern="1200" cap="none" normalizeH="0" baseline="0" dirty="0">
                <a:ln>
                  <a:noFill/>
                </a:ln>
                <a:solidFill>
                  <a:schemeClr val="tx1"/>
                </a:solidFill>
                <a:effectLst/>
                <a:latin typeface="+mj-lt"/>
                <a:ea typeface="+mj-ea"/>
                <a:cs typeface="+mj-cs"/>
              </a:rPr>
            </a:br>
            <a:r>
              <a:rPr kumimoji="0" lang="es-AR" altLang="es-AR" sz="3200" b="0" i="0" u="none" strike="noStrike" kern="1200" cap="none" normalizeH="0" baseline="0" dirty="0">
                <a:ln>
                  <a:noFill/>
                </a:ln>
                <a:solidFill>
                  <a:schemeClr val="tx1"/>
                </a:solidFill>
                <a:effectLst/>
                <a:latin typeface="+mj-lt"/>
                <a:ea typeface="+mj-ea"/>
                <a:cs typeface="+mj-cs"/>
              </a:rPr>
              <a:t>Por lo tanto, los métodos que responden a las devoluciones de llamada del sistema (los handlers) siempre se ejecutan en el </a:t>
            </a:r>
            <a:r>
              <a:rPr kumimoji="0" lang="es-AR" altLang="es-AR" sz="3200" b="0" i="0" u="none" strike="noStrike" kern="1200" cap="none" normalizeH="0" baseline="0" dirty="0">
                <a:ln>
                  <a:noFill/>
                </a:ln>
                <a:solidFill>
                  <a:schemeClr val="accent3">
                    <a:lumMod val="60000"/>
                    <a:lumOff val="40000"/>
                  </a:schemeClr>
                </a:solidFill>
                <a:effectLst/>
                <a:latin typeface="+mj-lt"/>
                <a:ea typeface="+mj-ea"/>
                <a:cs typeface="+mj-cs"/>
              </a:rPr>
              <a:t>subproceso</a:t>
            </a:r>
            <a:r>
              <a:rPr kumimoji="0" lang="es-AR" altLang="es-AR" sz="3200" b="0" i="0" u="none" strike="noStrike" kern="1200" cap="none" normalizeH="0" baseline="0" dirty="0">
                <a:ln>
                  <a:noFill/>
                </a:ln>
                <a:solidFill>
                  <a:schemeClr val="tx1"/>
                </a:solidFill>
                <a:effectLst/>
                <a:latin typeface="+mj-lt"/>
                <a:ea typeface="+mj-ea"/>
                <a:cs typeface="+mj-cs"/>
              </a:rPr>
              <a:t> de IU del proceso.</a:t>
            </a:r>
            <a:br>
              <a:rPr kumimoji="0" lang="en-US" altLang="es-AR" sz="3200" b="0" i="0" u="none" strike="noStrike" kern="1200" cap="none" normalizeH="0" baseline="0" dirty="0">
                <a:ln>
                  <a:noFill/>
                </a:ln>
                <a:solidFill>
                  <a:schemeClr val="tx1"/>
                </a:solidFill>
                <a:effectLst/>
                <a:latin typeface="+mj-lt"/>
                <a:ea typeface="+mj-ea"/>
                <a:cs typeface="+mj-cs"/>
              </a:rPr>
            </a:br>
            <a:br>
              <a:rPr kumimoji="0" lang="en-US" altLang="es-AR" sz="2400" b="0" i="0" u="none" strike="noStrike" kern="1200" cap="none" normalizeH="0" baseline="0" dirty="0">
                <a:ln>
                  <a:noFill/>
                </a:ln>
                <a:solidFill>
                  <a:schemeClr val="tx1"/>
                </a:solidFill>
                <a:effectLst/>
                <a:latin typeface="+mj-lt"/>
                <a:ea typeface="+mj-ea"/>
                <a:cs typeface="+mj-cs"/>
              </a:rPr>
            </a:br>
            <a:endParaRPr kumimoji="0" lang="en-US" altLang="es-AR" sz="2000" b="0" i="0" u="none" strike="noStrike" kern="1200" cap="none" normalizeH="0" baseline="0" dirty="0">
              <a:ln>
                <a:noFill/>
              </a:ln>
              <a:solidFill>
                <a:schemeClr val="tx1"/>
              </a:solidFill>
              <a:effectLst/>
              <a:latin typeface="+mj-lt"/>
              <a:ea typeface="+mj-ea"/>
              <a:cs typeface="+mj-cs"/>
            </a:endParaRPr>
          </a:p>
        </p:txBody>
      </p:sp>
    </p:spTree>
    <p:extLst>
      <p:ext uri="{BB962C8B-B14F-4D97-AF65-F5344CB8AC3E}">
        <p14:creationId xmlns:p14="http://schemas.microsoft.com/office/powerpoint/2010/main" val="206233221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3A1E344-5691-4C71-A3DD-4AF7A2B77F93}"/>
              </a:ext>
            </a:extLst>
          </p:cNvPr>
          <p:cNvSpPr>
            <a:spLocks noGrp="1" noChangeArrowheads="1"/>
          </p:cNvSpPr>
          <p:nvPr>
            <p:ph type="title"/>
          </p:nvPr>
        </p:nvSpPr>
        <p:spPr bwMode="auto">
          <a:xfrm>
            <a:off x="225146" y="483140"/>
            <a:ext cx="4870635" cy="5571066"/>
          </a:xfrm>
          <a:prstGeom prst="rect">
            <a:avLst/>
          </a:prstGeom>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b" anchorCtr="0" compatLnSpc="1">
            <a:prstTxWarp prst="textNoShape">
              <a:avLst/>
            </a:prstTxWarp>
            <a:normAutofit fontScale="90000"/>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eaLnBrk="1" fontAlgn="base" hangingPunct="1">
              <a:lnSpc>
                <a:spcPct val="90000"/>
              </a:lnSpc>
              <a:spcAft>
                <a:spcPct val="0"/>
              </a:spcAft>
              <a:buClrTx/>
              <a:buSzTx/>
              <a:tabLst/>
            </a:pPr>
            <a:r>
              <a:rPr lang="es-AR" sz="2000" b="0" i="0" kern="1200" dirty="0">
                <a:solidFill>
                  <a:schemeClr val="tx1"/>
                </a:solidFill>
                <a:effectLst/>
                <a:latin typeface="+mj-lt"/>
                <a:ea typeface="+mj-ea"/>
                <a:cs typeface="+mj-cs"/>
              </a:rPr>
              <a:t>Específicamente, si todo sucede en el </a:t>
            </a:r>
            <a:r>
              <a:rPr lang="es-AR" sz="2000" b="0" i="0" kern="1200" dirty="0">
                <a:solidFill>
                  <a:schemeClr val="accent3">
                    <a:lumMod val="60000"/>
                    <a:lumOff val="40000"/>
                  </a:schemeClr>
                </a:solidFill>
                <a:effectLst/>
                <a:latin typeface="+mj-lt"/>
                <a:ea typeface="+mj-ea"/>
                <a:cs typeface="+mj-cs"/>
              </a:rPr>
              <a:t>subproceso</a:t>
            </a:r>
            <a:r>
              <a:rPr lang="es-AR" sz="2000" b="0" i="0" kern="1200" dirty="0">
                <a:solidFill>
                  <a:schemeClr val="tx1"/>
                </a:solidFill>
                <a:effectLst/>
                <a:latin typeface="+mj-lt"/>
                <a:ea typeface="+mj-ea"/>
                <a:cs typeface="+mj-cs"/>
              </a:rPr>
              <a:t> de IU, realizar operaciones prolongadas, como acceder a la red o consultar la base de datos, bloqueará toda la IU </a:t>
            </a:r>
            <a:br>
              <a:rPr lang="es-AR" sz="2000" b="0" i="0" kern="1200" dirty="0">
                <a:solidFill>
                  <a:schemeClr val="tx1"/>
                </a:solidFill>
                <a:effectLst/>
                <a:latin typeface="+mj-lt"/>
                <a:ea typeface="+mj-ea"/>
                <a:cs typeface="+mj-cs"/>
              </a:rPr>
            </a:br>
            <a:br>
              <a:rPr lang="es-AR" sz="2000" b="0" i="0" kern="1200" dirty="0">
                <a:solidFill>
                  <a:schemeClr val="tx1"/>
                </a:solidFill>
                <a:effectLst/>
                <a:latin typeface="+mj-lt"/>
                <a:ea typeface="+mj-ea"/>
                <a:cs typeface="+mj-cs"/>
              </a:rPr>
            </a:br>
            <a:r>
              <a:rPr lang="es-AR" sz="2000" b="0" i="0" kern="1200" dirty="0">
                <a:solidFill>
                  <a:schemeClr val="tx1"/>
                </a:solidFill>
                <a:effectLst/>
                <a:latin typeface="+mj-lt"/>
                <a:ea typeface="+mj-ea"/>
                <a:cs typeface="+mj-cs"/>
              </a:rPr>
              <a:t>Cuando se bloquea el subproceso de la UI, no se pueden distribuir los eventos, ni siquiera los de dibujo. </a:t>
            </a:r>
            <a:r>
              <a:rPr lang="es-AR" sz="2000" b="0" i="0" kern="1200" dirty="0">
                <a:solidFill>
                  <a:schemeClr val="accent3">
                    <a:lumMod val="60000"/>
                    <a:lumOff val="40000"/>
                  </a:schemeClr>
                </a:solidFill>
                <a:effectLst/>
                <a:latin typeface="+mj-lt"/>
                <a:ea typeface="+mj-ea"/>
                <a:cs typeface="+mj-cs"/>
              </a:rPr>
              <a:t>Desde la perspectiva del usuario, la aplicación no responde</a:t>
            </a:r>
            <a:r>
              <a:rPr lang="es-AR" sz="2000" b="0" i="0" kern="1200" dirty="0">
                <a:solidFill>
                  <a:schemeClr val="tx1"/>
                </a:solidFill>
                <a:effectLst/>
                <a:latin typeface="+mj-lt"/>
                <a:ea typeface="+mj-ea"/>
                <a:cs typeface="+mj-cs"/>
              </a:rPr>
              <a:t>. Aún peor, si se bloquea el subproceso de IU durante más de unos segundos (específicamente, unos 5), al usuario se le presenta el infame cuadro de diálogo "</a:t>
            </a:r>
            <a:r>
              <a:rPr lang="es-AR" sz="2000" b="0" i="0" kern="1200" dirty="0">
                <a:solidFill>
                  <a:schemeClr val="tx1"/>
                </a:solidFill>
                <a:effectLst/>
                <a:latin typeface="+mj-lt"/>
                <a:ea typeface="+mj-ea"/>
                <a:cs typeface="+mj-cs"/>
                <a:hlinkClick r:id="rId2"/>
              </a:rPr>
              <a:t>la aplicación no responde</a:t>
            </a:r>
            <a:r>
              <a:rPr lang="es-AR" sz="2000" b="0" i="0" kern="1200" dirty="0">
                <a:solidFill>
                  <a:schemeClr val="tx1"/>
                </a:solidFill>
                <a:effectLst/>
                <a:latin typeface="+mj-lt"/>
                <a:ea typeface="+mj-ea"/>
                <a:cs typeface="+mj-cs"/>
              </a:rPr>
              <a:t>" (ANR).</a:t>
            </a:r>
            <a:br>
              <a:rPr lang="es-AR" sz="2000" b="0" i="0" kern="1200" dirty="0">
                <a:solidFill>
                  <a:schemeClr val="tx1"/>
                </a:solidFill>
                <a:effectLst/>
                <a:latin typeface="+mj-lt"/>
                <a:ea typeface="+mj-ea"/>
                <a:cs typeface="+mj-cs"/>
              </a:rPr>
            </a:br>
            <a:br>
              <a:rPr lang="es-AR" sz="2000" b="0" i="0" kern="1200" dirty="0">
                <a:solidFill>
                  <a:schemeClr val="tx1"/>
                </a:solidFill>
                <a:effectLst/>
                <a:latin typeface="+mj-lt"/>
                <a:ea typeface="+mj-ea"/>
                <a:cs typeface="+mj-cs"/>
              </a:rPr>
            </a:br>
            <a:r>
              <a:rPr lang="es-AR" sz="2000" b="0" i="0" kern="1200" dirty="0">
                <a:solidFill>
                  <a:schemeClr val="tx1"/>
                </a:solidFill>
                <a:effectLst/>
                <a:latin typeface="+mj-lt"/>
                <a:ea typeface="+mj-ea"/>
                <a:cs typeface="+mj-cs"/>
              </a:rPr>
              <a:t>Puede que el usuario decida salir de la aplicación y desinstalarla si no está contento.</a:t>
            </a:r>
            <a:endParaRPr kumimoji="0" lang="es-AR" altLang="es-AR" sz="2000" b="0" i="0" u="none" strike="noStrike" kern="1200" cap="none" normalizeH="0" baseline="0" dirty="0">
              <a:ln>
                <a:noFill/>
              </a:ln>
              <a:solidFill>
                <a:schemeClr val="tx1"/>
              </a:solidFill>
              <a:effectLst/>
              <a:latin typeface="+mj-lt"/>
              <a:ea typeface="+mj-ea"/>
              <a:cs typeface="+mj-cs"/>
            </a:endParaRPr>
          </a:p>
        </p:txBody>
      </p:sp>
      <p:pic>
        <p:nvPicPr>
          <p:cNvPr id="6" name="Imagen 5">
            <a:extLst>
              <a:ext uri="{FF2B5EF4-FFF2-40B4-BE49-F238E27FC236}">
                <a16:creationId xmlns:a16="http://schemas.microsoft.com/office/drawing/2014/main" id="{9D525FDF-A614-42DC-B2A9-F2248359DC76}"/>
              </a:ext>
            </a:extLst>
          </p:cNvPr>
          <p:cNvPicPr>
            <a:picLocks noChangeAspect="1"/>
          </p:cNvPicPr>
          <p:nvPr/>
        </p:nvPicPr>
        <p:blipFill>
          <a:blip r:embed="rId3"/>
          <a:stretch>
            <a:fillRect/>
          </a:stretch>
        </p:blipFill>
        <p:spPr>
          <a:xfrm>
            <a:off x="5422241" y="643467"/>
            <a:ext cx="2771605" cy="5571066"/>
          </a:xfrm>
          <a:prstGeom prst="rect">
            <a:avLst/>
          </a:prstGeom>
        </p:spPr>
      </p:pic>
    </p:spTree>
    <p:extLst>
      <p:ext uri="{BB962C8B-B14F-4D97-AF65-F5344CB8AC3E}">
        <p14:creationId xmlns:p14="http://schemas.microsoft.com/office/powerpoint/2010/main" val="409449610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03C5E-6CF9-4B6F-879E-73D79680A9A3}"/>
              </a:ext>
            </a:extLst>
          </p:cNvPr>
          <p:cNvSpPr>
            <a:spLocks noGrp="1" noChangeArrowheads="1"/>
          </p:cNvSpPr>
          <p:nvPr>
            <p:ph type="title"/>
          </p:nvPr>
        </p:nvSpPr>
        <p:spPr bwMode="auto">
          <a:xfrm>
            <a:off x="455967" y="1060882"/>
            <a:ext cx="3465513" cy="5797118"/>
          </a:xfrm>
          <a:prstGeom prst="rect">
            <a:avLst/>
          </a:prstGeom>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b" anchorCtr="0" compatLnSpc="1">
            <a:prstTxWarp prst="textNoShape">
              <a:avLst/>
            </a:prstTxWarp>
            <a:normAutofit fontScale="90000"/>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eaLnBrk="1" fontAlgn="base" hangingPunct="1">
              <a:lnSpc>
                <a:spcPct val="90000"/>
              </a:lnSpc>
              <a:spcAft>
                <a:spcPct val="0"/>
              </a:spcAft>
              <a:buClrTx/>
              <a:buSzTx/>
              <a:tabLst/>
            </a:pPr>
            <a:r>
              <a:rPr kumimoji="0" lang="es-AR" altLang="es-AR" sz="2200" b="0" i="0" u="none" strike="noStrike" kern="1200" cap="none" normalizeH="0" baseline="0" dirty="0">
                <a:ln>
                  <a:noFill/>
                </a:ln>
                <a:solidFill>
                  <a:schemeClr val="tx1"/>
                </a:solidFill>
                <a:effectLst/>
                <a:latin typeface="+mj-lt"/>
                <a:ea typeface="+mj-ea"/>
                <a:cs typeface="+mj-cs"/>
              </a:rPr>
              <a:t>Debido al modelo de </a:t>
            </a:r>
            <a:r>
              <a:rPr kumimoji="0" lang="es-AR" altLang="es-AR" sz="2200" b="0" i="0" u="none" strike="noStrike" kern="1200" cap="none" normalizeH="0" baseline="0" dirty="0">
                <a:ln>
                  <a:noFill/>
                </a:ln>
                <a:solidFill>
                  <a:schemeClr val="accent3">
                    <a:lumMod val="60000"/>
                    <a:lumOff val="40000"/>
                  </a:schemeClr>
                </a:solidFill>
                <a:effectLst/>
                <a:latin typeface="+mj-lt"/>
                <a:ea typeface="+mj-ea"/>
                <a:cs typeface="+mj-cs"/>
              </a:rPr>
              <a:t>subproceso</a:t>
            </a:r>
            <a:r>
              <a:rPr kumimoji="0" lang="es-AR" altLang="es-AR" sz="2200" b="0" i="0" u="none" strike="noStrike" kern="1200" cap="none" normalizeH="0" baseline="0" dirty="0">
                <a:ln>
                  <a:noFill/>
                </a:ln>
                <a:solidFill>
                  <a:schemeClr val="tx1"/>
                </a:solidFill>
                <a:effectLst/>
                <a:latin typeface="+mj-lt"/>
                <a:ea typeface="+mj-ea"/>
                <a:cs typeface="+mj-cs"/>
              </a:rPr>
              <a:t> único descrito previamente, es fundamental para la capacidad de respuesta de la IU de la aplicación que no bloquees el </a:t>
            </a:r>
            <a:r>
              <a:rPr kumimoji="0" lang="es-AR" altLang="es-AR" sz="2200" b="0" i="0" u="none" strike="noStrike" kern="1200" cap="none" normalizeH="0" baseline="0" dirty="0">
                <a:ln>
                  <a:noFill/>
                </a:ln>
                <a:solidFill>
                  <a:schemeClr val="accent3">
                    <a:lumMod val="60000"/>
                    <a:lumOff val="40000"/>
                  </a:schemeClr>
                </a:solidFill>
                <a:effectLst/>
                <a:latin typeface="+mj-lt"/>
                <a:ea typeface="+mj-ea"/>
                <a:cs typeface="+mj-cs"/>
              </a:rPr>
              <a:t>subproceso</a:t>
            </a:r>
            <a:r>
              <a:rPr kumimoji="0" lang="es-AR" altLang="es-AR" sz="2200" b="0" i="0" u="none" strike="noStrike" kern="1200" cap="none" normalizeH="0" baseline="0" dirty="0">
                <a:ln>
                  <a:noFill/>
                </a:ln>
                <a:solidFill>
                  <a:schemeClr val="tx1"/>
                </a:solidFill>
                <a:effectLst/>
                <a:latin typeface="+mj-lt"/>
                <a:ea typeface="+mj-ea"/>
                <a:cs typeface="+mj-cs"/>
              </a:rPr>
              <a:t> de IU </a:t>
            </a:r>
            <a:br>
              <a:rPr kumimoji="0" lang="es-AR" altLang="es-AR" sz="2200" b="0" i="0" u="none" strike="noStrike" kern="1200" cap="none" normalizeH="0" baseline="0" dirty="0">
                <a:ln>
                  <a:noFill/>
                </a:ln>
                <a:solidFill>
                  <a:schemeClr val="tx1"/>
                </a:solidFill>
                <a:effectLst/>
                <a:latin typeface="+mj-lt"/>
                <a:ea typeface="+mj-ea"/>
                <a:cs typeface="+mj-cs"/>
              </a:rPr>
            </a:br>
            <a:br>
              <a:rPr kumimoji="0" lang="es-AR" altLang="es-AR" sz="2200" b="0" i="0" u="none" strike="noStrike" kern="1200" cap="none" normalizeH="0" baseline="0" dirty="0">
                <a:ln>
                  <a:noFill/>
                </a:ln>
                <a:solidFill>
                  <a:schemeClr val="tx1"/>
                </a:solidFill>
                <a:effectLst/>
                <a:latin typeface="+mj-lt"/>
                <a:ea typeface="+mj-ea"/>
                <a:cs typeface="+mj-cs"/>
              </a:rPr>
            </a:br>
            <a:r>
              <a:rPr kumimoji="0" lang="es-AR" altLang="es-AR" sz="2200" b="0" i="0" u="none" strike="noStrike" kern="1200" cap="none" normalizeH="0" baseline="0" dirty="0">
                <a:ln>
                  <a:noFill/>
                </a:ln>
                <a:solidFill>
                  <a:schemeClr val="tx1"/>
                </a:solidFill>
                <a:effectLst/>
                <a:latin typeface="+mj-lt"/>
                <a:ea typeface="+mj-ea"/>
                <a:cs typeface="+mj-cs"/>
              </a:rPr>
              <a:t>Si tienes que realizar operaciones que no son inmediatas, debes asegurarte de hacerlo en </a:t>
            </a:r>
            <a:r>
              <a:rPr kumimoji="0" lang="es-AR" altLang="es-AR" sz="2200" b="0" i="0" u="none" strike="noStrike" kern="1200" cap="none" normalizeH="0" baseline="0" dirty="0">
                <a:ln>
                  <a:noFill/>
                </a:ln>
                <a:solidFill>
                  <a:schemeClr val="accent3">
                    <a:lumMod val="60000"/>
                    <a:lumOff val="40000"/>
                  </a:schemeClr>
                </a:solidFill>
                <a:effectLst/>
                <a:latin typeface="+mj-lt"/>
                <a:ea typeface="+mj-ea"/>
                <a:cs typeface="+mj-cs"/>
              </a:rPr>
              <a:t>subprocesos</a:t>
            </a:r>
            <a:r>
              <a:rPr kumimoji="0" lang="es-AR" altLang="es-AR" sz="2200" b="0" i="0" u="none" strike="noStrike" kern="1200" cap="none" normalizeH="0" baseline="0" dirty="0">
                <a:ln>
                  <a:noFill/>
                </a:ln>
                <a:solidFill>
                  <a:schemeClr val="tx1"/>
                </a:solidFill>
                <a:effectLst/>
                <a:latin typeface="+mj-lt"/>
                <a:ea typeface="+mj-ea"/>
                <a:cs typeface="+mj-cs"/>
              </a:rPr>
              <a:t> separados (</a:t>
            </a:r>
            <a:r>
              <a:rPr kumimoji="0" lang="es-AR" altLang="es-AR" sz="2200" b="0" i="0" u="none" strike="noStrike" kern="1200" cap="none" normalizeH="0" baseline="0" dirty="0">
                <a:ln>
                  <a:noFill/>
                </a:ln>
                <a:solidFill>
                  <a:schemeClr val="accent3">
                    <a:lumMod val="60000"/>
                    <a:lumOff val="40000"/>
                  </a:schemeClr>
                </a:solidFill>
                <a:effectLst/>
                <a:latin typeface="+mj-lt"/>
                <a:ea typeface="+mj-ea"/>
                <a:cs typeface="+mj-cs"/>
              </a:rPr>
              <a:t>subprocesos</a:t>
            </a:r>
            <a:r>
              <a:rPr kumimoji="0" lang="es-AR" altLang="es-AR" sz="2200" b="0" i="0" u="none" strike="noStrike" kern="1200" cap="none" normalizeH="0" baseline="0" dirty="0">
                <a:ln>
                  <a:noFill/>
                </a:ln>
                <a:solidFill>
                  <a:schemeClr val="tx1"/>
                </a:solidFill>
                <a:effectLst/>
                <a:latin typeface="+mj-lt"/>
                <a:ea typeface="+mj-ea"/>
                <a:cs typeface="+mj-cs"/>
              </a:rPr>
              <a:t> "en </a:t>
            </a:r>
            <a:r>
              <a:rPr kumimoji="0" lang="es-AR" altLang="es-AR" sz="2200" b="0" i="0" u="none" strike="noStrike" kern="1200" cap="none" normalizeH="0" baseline="0" dirty="0">
                <a:ln>
                  <a:noFill/>
                </a:ln>
                <a:solidFill>
                  <a:schemeClr val="accent3">
                    <a:lumMod val="60000"/>
                    <a:lumOff val="40000"/>
                  </a:schemeClr>
                </a:solidFill>
                <a:effectLst/>
                <a:latin typeface="+mj-lt"/>
                <a:ea typeface="+mj-ea"/>
                <a:cs typeface="+mj-cs"/>
              </a:rPr>
              <a:t>segundo plano</a:t>
            </a:r>
            <a:r>
              <a:rPr kumimoji="0" lang="es-AR" altLang="es-AR" sz="2200" b="0" i="0" u="none" strike="noStrike" kern="1200" cap="none" normalizeH="0" baseline="0" dirty="0">
                <a:ln>
                  <a:noFill/>
                </a:ln>
                <a:solidFill>
                  <a:schemeClr val="tx1"/>
                </a:solidFill>
                <a:effectLst/>
                <a:latin typeface="+mj-lt"/>
                <a:ea typeface="+mj-ea"/>
                <a:cs typeface="+mj-cs"/>
              </a:rPr>
              <a:t>" o "</a:t>
            </a:r>
            <a:r>
              <a:rPr kumimoji="0" lang="es-AR" altLang="es-AR" sz="2200" b="0" i="0" u="none" strike="noStrike" kern="1200" cap="none" normalizeH="0" baseline="0" dirty="0">
                <a:ln>
                  <a:noFill/>
                </a:ln>
                <a:solidFill>
                  <a:schemeClr val="accent3">
                    <a:lumMod val="60000"/>
                    <a:lumOff val="40000"/>
                  </a:schemeClr>
                </a:solidFill>
                <a:effectLst/>
                <a:latin typeface="+mj-lt"/>
                <a:ea typeface="+mj-ea"/>
                <a:cs typeface="+mj-cs"/>
              </a:rPr>
              <a:t>de trabajo</a:t>
            </a:r>
            <a:r>
              <a:rPr kumimoji="0" lang="es-AR" altLang="es-AR" sz="2200" b="0" i="0" u="none" strike="noStrike" kern="1200" cap="none" normalizeH="0" baseline="0" dirty="0">
                <a:ln>
                  <a:noFill/>
                </a:ln>
                <a:solidFill>
                  <a:schemeClr val="tx1"/>
                </a:solidFill>
                <a:effectLst/>
                <a:latin typeface="+mj-lt"/>
                <a:ea typeface="+mj-ea"/>
                <a:cs typeface="+mj-cs"/>
              </a:rPr>
              <a:t>")</a:t>
            </a:r>
            <a:br>
              <a:rPr kumimoji="0" lang="es-AR" altLang="es-AR" sz="2200" b="0" i="0" u="none" strike="noStrike" kern="1200" cap="none" normalizeH="0" baseline="0" dirty="0">
                <a:ln>
                  <a:noFill/>
                </a:ln>
                <a:solidFill>
                  <a:schemeClr val="tx1"/>
                </a:solidFill>
                <a:effectLst/>
                <a:latin typeface="+mj-lt"/>
                <a:ea typeface="+mj-ea"/>
                <a:cs typeface="+mj-cs"/>
              </a:rPr>
            </a:br>
            <a:endParaRPr kumimoji="0" lang="es-AR" altLang="es-AR" sz="2200" b="0" i="0" u="none" strike="noStrike" kern="1200" cap="none" normalizeH="0" baseline="0" dirty="0">
              <a:ln>
                <a:noFill/>
              </a:ln>
              <a:solidFill>
                <a:schemeClr val="tx1"/>
              </a:solidFill>
              <a:effectLst/>
              <a:latin typeface="+mj-lt"/>
              <a:ea typeface="+mj-ea"/>
              <a:cs typeface="+mj-cs"/>
            </a:endParaRPr>
          </a:p>
          <a:p>
            <a:pPr marL="0" marR="0" lvl="0" indent="0" algn="ctr" defTabSz="914400" eaLnBrk="1" fontAlgn="base" hangingPunct="1">
              <a:lnSpc>
                <a:spcPct val="90000"/>
              </a:lnSpc>
              <a:spcAft>
                <a:spcPct val="0"/>
              </a:spcAft>
              <a:buClrTx/>
              <a:buSzTx/>
              <a:tabLst/>
            </a:pPr>
            <a:r>
              <a:rPr kumimoji="0" lang="es-AR" altLang="es-AR" sz="2200" b="0" i="0" u="none" strike="noStrike" kern="1200" cap="none" normalizeH="0" baseline="0" dirty="0">
                <a:ln>
                  <a:noFill/>
                </a:ln>
                <a:solidFill>
                  <a:schemeClr val="tx1"/>
                </a:solidFill>
                <a:effectLst/>
                <a:latin typeface="+mj-lt"/>
                <a:ea typeface="+mj-ea"/>
                <a:cs typeface="+mj-cs"/>
              </a:rPr>
              <a:t>Sin embargo, ten en cuenta que </a:t>
            </a:r>
            <a:r>
              <a:rPr kumimoji="0" lang="es-AR" altLang="es-AR" sz="2200" b="0" i="0" u="none" strike="noStrike" kern="1200" cap="none" normalizeH="0" baseline="0" dirty="0">
                <a:ln>
                  <a:noFill/>
                </a:ln>
                <a:solidFill>
                  <a:schemeClr val="accent3">
                    <a:lumMod val="60000"/>
                    <a:lumOff val="40000"/>
                  </a:schemeClr>
                </a:solidFill>
                <a:effectLst/>
                <a:latin typeface="+mj-lt"/>
                <a:ea typeface="+mj-ea"/>
                <a:cs typeface="+mj-cs"/>
              </a:rPr>
              <a:t>NO puedes actualizar</a:t>
            </a:r>
            <a:r>
              <a:rPr kumimoji="0" lang="es-AR" altLang="es-AR" sz="2200" b="0" i="0" u="none" strike="noStrike" kern="1200" cap="none" normalizeH="0" baseline="0" dirty="0">
                <a:ln>
                  <a:noFill/>
                </a:ln>
                <a:solidFill>
                  <a:schemeClr val="tx1"/>
                </a:solidFill>
                <a:effectLst/>
                <a:latin typeface="+mj-lt"/>
                <a:ea typeface="+mj-ea"/>
                <a:cs typeface="+mj-cs"/>
              </a:rPr>
              <a:t> la </a:t>
            </a:r>
            <a:r>
              <a:rPr kumimoji="0" lang="es-AR" altLang="es-AR" sz="2200" b="0" i="0" u="none" strike="noStrike" kern="1200" cap="none" normalizeH="0" baseline="0" dirty="0">
                <a:ln>
                  <a:noFill/>
                </a:ln>
                <a:solidFill>
                  <a:schemeClr val="accent3">
                    <a:lumMod val="60000"/>
                    <a:lumOff val="40000"/>
                  </a:schemeClr>
                </a:solidFill>
                <a:effectLst/>
                <a:latin typeface="+mj-lt"/>
                <a:ea typeface="+mj-ea"/>
                <a:cs typeface="+mj-cs"/>
              </a:rPr>
              <a:t>IU</a:t>
            </a:r>
            <a:r>
              <a:rPr kumimoji="0" lang="es-AR" altLang="es-AR" sz="2200" b="0" i="0" u="none" strike="noStrike" kern="1200" cap="none" normalizeH="0" baseline="0" dirty="0">
                <a:ln>
                  <a:noFill/>
                </a:ln>
                <a:solidFill>
                  <a:schemeClr val="tx1"/>
                </a:solidFill>
                <a:effectLst/>
                <a:latin typeface="+mj-lt"/>
                <a:ea typeface="+mj-ea"/>
                <a:cs typeface="+mj-cs"/>
              </a:rPr>
              <a:t> desde ningún otro </a:t>
            </a:r>
            <a:r>
              <a:rPr kumimoji="0" lang="es-AR" altLang="es-AR" sz="2200" b="0" i="0" u="none" strike="noStrike" kern="1200" cap="none" normalizeH="0" baseline="0" dirty="0">
                <a:ln>
                  <a:noFill/>
                </a:ln>
                <a:solidFill>
                  <a:schemeClr val="accent3">
                    <a:lumMod val="60000"/>
                    <a:lumOff val="40000"/>
                  </a:schemeClr>
                </a:solidFill>
                <a:effectLst/>
                <a:latin typeface="+mj-lt"/>
                <a:ea typeface="+mj-ea"/>
                <a:cs typeface="+mj-cs"/>
              </a:rPr>
              <a:t>subproceso</a:t>
            </a:r>
            <a:r>
              <a:rPr kumimoji="0" lang="es-AR" altLang="es-AR" sz="2200" b="0" i="0" u="none" strike="noStrike" kern="1200" cap="none" normalizeH="0" baseline="0" dirty="0">
                <a:ln>
                  <a:noFill/>
                </a:ln>
                <a:solidFill>
                  <a:schemeClr val="tx1"/>
                </a:solidFill>
                <a:effectLst/>
                <a:latin typeface="+mj-lt"/>
                <a:ea typeface="+mj-ea"/>
                <a:cs typeface="+mj-cs"/>
              </a:rPr>
              <a:t> que no sea el de la IU</a:t>
            </a:r>
            <a:br>
              <a:rPr kumimoji="0" lang="en-US" altLang="es-AR" sz="1400" b="0" i="0" u="none" strike="noStrike" kern="1200" cap="none" normalizeH="0" baseline="0" dirty="0">
                <a:ln>
                  <a:noFill/>
                </a:ln>
                <a:solidFill>
                  <a:schemeClr val="tx1"/>
                </a:solidFill>
                <a:effectLst/>
                <a:latin typeface="+mj-lt"/>
                <a:ea typeface="+mj-ea"/>
                <a:cs typeface="+mj-cs"/>
              </a:rPr>
            </a:br>
            <a:endParaRPr kumimoji="0" lang="en-US" altLang="es-AR" sz="1400" b="0" i="0" u="none" strike="noStrike" kern="1200" cap="none" normalizeH="0" baseline="0" dirty="0">
              <a:ln>
                <a:noFill/>
              </a:ln>
              <a:solidFill>
                <a:schemeClr val="tx1"/>
              </a:solidFill>
              <a:effectLst/>
              <a:latin typeface="+mj-lt"/>
              <a:ea typeface="+mj-ea"/>
              <a:cs typeface="+mj-cs"/>
            </a:endParaRPr>
          </a:p>
          <a:p>
            <a:pPr marL="0" marR="0" lvl="0" indent="0" defTabSz="914400" eaLnBrk="1" fontAlgn="base" hangingPunct="1">
              <a:lnSpc>
                <a:spcPct val="90000"/>
              </a:lnSpc>
              <a:spcAft>
                <a:spcPct val="0"/>
              </a:spcAft>
              <a:buClrTx/>
              <a:buSzTx/>
              <a:tabLst/>
            </a:pPr>
            <a:endParaRPr kumimoji="0" lang="en-US" altLang="es-AR" sz="1400" b="0" i="0" u="none" strike="noStrike" kern="1200" cap="none" normalizeH="0" baseline="0" dirty="0">
              <a:ln>
                <a:noFill/>
              </a:ln>
              <a:solidFill>
                <a:schemeClr val="tx1"/>
              </a:solidFill>
              <a:effectLst/>
              <a:latin typeface="+mj-lt"/>
              <a:ea typeface="+mj-ea"/>
              <a:cs typeface="+mj-cs"/>
            </a:endParaRPr>
          </a:p>
          <a:p>
            <a:pPr marL="0" marR="0" lvl="0" indent="0" defTabSz="914400" eaLnBrk="1" fontAlgn="base" hangingPunct="1">
              <a:lnSpc>
                <a:spcPct val="90000"/>
              </a:lnSpc>
              <a:spcAft>
                <a:spcPct val="0"/>
              </a:spcAft>
              <a:buClrTx/>
              <a:buSzTx/>
              <a:tabLst/>
            </a:pPr>
            <a:endParaRPr kumimoji="0" lang="en-US" altLang="es-AR" sz="1200" b="0" i="0" u="none" strike="noStrike" kern="1200" cap="none" normalizeH="0" baseline="0" dirty="0">
              <a:ln>
                <a:noFill/>
              </a:ln>
              <a:solidFill>
                <a:schemeClr val="tx1"/>
              </a:solidFill>
              <a:effectLst/>
              <a:latin typeface="+mj-lt"/>
              <a:ea typeface="+mj-ea"/>
              <a:cs typeface="+mj-cs"/>
            </a:endParaRPr>
          </a:p>
        </p:txBody>
      </p:sp>
      <p:pic>
        <p:nvPicPr>
          <p:cNvPr id="5" name="Imagen 4">
            <a:extLst>
              <a:ext uri="{FF2B5EF4-FFF2-40B4-BE49-F238E27FC236}">
                <a16:creationId xmlns:a16="http://schemas.microsoft.com/office/drawing/2014/main" id="{7B5B0C13-4769-40C6-9BF0-F03F08645460}"/>
              </a:ext>
            </a:extLst>
          </p:cNvPr>
          <p:cNvPicPr>
            <a:picLocks noChangeAspect="1"/>
          </p:cNvPicPr>
          <p:nvPr/>
        </p:nvPicPr>
        <p:blipFill>
          <a:blip r:embed="rId2"/>
          <a:stretch>
            <a:fillRect/>
          </a:stretch>
        </p:blipFill>
        <p:spPr>
          <a:xfrm>
            <a:off x="4505503" y="1853369"/>
            <a:ext cx="4371975" cy="2705100"/>
          </a:xfrm>
          <a:prstGeom prst="rect">
            <a:avLst/>
          </a:prstGeom>
        </p:spPr>
      </p:pic>
    </p:spTree>
    <p:extLst>
      <p:ext uri="{BB962C8B-B14F-4D97-AF65-F5344CB8AC3E}">
        <p14:creationId xmlns:p14="http://schemas.microsoft.com/office/powerpoint/2010/main" val="1649227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8 Rectángulo"/>
          <p:cNvSpPr/>
          <p:nvPr/>
        </p:nvSpPr>
        <p:spPr>
          <a:xfrm>
            <a:off x="351344" y="1748989"/>
            <a:ext cx="3096344" cy="838446"/>
          </a:xfrm>
          <a:prstGeom prst="rect">
            <a:avLst/>
          </a:prstGeom>
        </p:spPr>
        <p:style>
          <a:lnRef idx="3">
            <a:schemeClr val="lt1"/>
          </a:lnRef>
          <a:fillRef idx="1">
            <a:schemeClr val="dk1"/>
          </a:fillRef>
          <a:effectRef idx="1">
            <a:schemeClr val="dk1"/>
          </a:effectRef>
          <a:fontRef idx="minor">
            <a:schemeClr val="lt1"/>
          </a:fontRef>
        </p:style>
        <p:txBody>
          <a:bodyPr rtlCol="0" anchor="ctr"/>
          <a:lstStyle/>
          <a:p>
            <a:pPr algn="ctr"/>
            <a:r>
              <a:rPr lang="es-ES" sz="2800" b="1" dirty="0" err="1">
                <a:ln w="10160">
                  <a:solidFill>
                    <a:schemeClr val="accent5"/>
                  </a:solidFill>
                  <a:prstDash val="solid"/>
                </a:ln>
                <a:solidFill>
                  <a:srgbClr val="FFFFFF"/>
                </a:solidFill>
                <a:effectLst>
                  <a:outerShdw blurRad="38100" dist="22860" dir="5400000" algn="tl" rotWithShape="0">
                    <a:srgbClr val="000000">
                      <a:alpha val="30000"/>
                    </a:srgbClr>
                  </a:outerShdw>
                </a:effectLst>
              </a:rPr>
              <a:t>Thread</a:t>
            </a:r>
            <a:r>
              <a:rPr lang="es-ES" sz="28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 / </a:t>
            </a:r>
            <a:r>
              <a:rPr lang="es-ES" sz="2800" b="1" dirty="0" err="1">
                <a:ln w="10160">
                  <a:solidFill>
                    <a:schemeClr val="accent5"/>
                  </a:solidFill>
                  <a:prstDash val="solid"/>
                </a:ln>
                <a:solidFill>
                  <a:srgbClr val="FFFFFF"/>
                </a:solidFill>
                <a:effectLst>
                  <a:outerShdw blurRad="38100" dist="22860" dir="5400000" algn="tl" rotWithShape="0">
                    <a:srgbClr val="000000">
                      <a:alpha val="30000"/>
                    </a:srgbClr>
                  </a:outerShdw>
                </a:effectLst>
              </a:rPr>
              <a:t>HandlerThread</a:t>
            </a:r>
            <a:endParaRPr lang="es-ES" sz="2800"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
        <p:nvSpPr>
          <p:cNvPr id="5" name="Rectángulo 4"/>
          <p:cNvSpPr/>
          <p:nvPr/>
        </p:nvSpPr>
        <p:spPr>
          <a:xfrm>
            <a:off x="3591704" y="1723340"/>
            <a:ext cx="5095096" cy="261610"/>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marL="285750" indent="-285750" algn="just">
              <a:buFont typeface="Arial" panose="02080604020202020204" charset="0"/>
              <a:buChar char="•"/>
            </a:pPr>
            <a:r>
              <a:rPr lang="es-AR" sz="1100" dirty="0"/>
              <a:t>Unidad en ejecución que corre concurrente al Hilo principal (GUI) </a:t>
            </a:r>
          </a:p>
        </p:txBody>
      </p:sp>
      <p:sp>
        <p:nvSpPr>
          <p:cNvPr id="6" name="8 Rectángulo"/>
          <p:cNvSpPr/>
          <p:nvPr/>
        </p:nvSpPr>
        <p:spPr>
          <a:xfrm>
            <a:off x="342200" y="3195062"/>
            <a:ext cx="3096344" cy="838446"/>
          </a:xfrm>
          <a:prstGeom prst="rect">
            <a:avLst/>
          </a:prstGeom>
        </p:spPr>
        <p:style>
          <a:lnRef idx="3">
            <a:schemeClr val="lt1"/>
          </a:lnRef>
          <a:fillRef idx="1">
            <a:schemeClr val="dk1"/>
          </a:fillRef>
          <a:effectRef idx="1">
            <a:schemeClr val="dk1"/>
          </a:effectRef>
          <a:fontRef idx="minor">
            <a:schemeClr val="lt1"/>
          </a:fontRef>
        </p:style>
        <p:txBody>
          <a:bodyPr rtlCol="0" anchor="ctr"/>
          <a:lstStyle/>
          <a:p>
            <a:pPr algn="ctr"/>
            <a:r>
              <a:rPr lang="es-ES" sz="2800" b="1" dirty="0" err="1">
                <a:ln w="10160">
                  <a:solidFill>
                    <a:schemeClr val="accent5"/>
                  </a:solidFill>
                  <a:prstDash val="solid"/>
                </a:ln>
                <a:solidFill>
                  <a:srgbClr val="FFFFFF"/>
                </a:solidFill>
                <a:effectLst>
                  <a:outerShdw blurRad="38100" dist="22860" dir="5400000" algn="tl" rotWithShape="0">
                    <a:srgbClr val="000000">
                      <a:alpha val="30000"/>
                    </a:srgbClr>
                  </a:outerShdw>
                </a:effectLst>
              </a:rPr>
              <a:t>Asynctask</a:t>
            </a:r>
            <a:endParaRPr lang="es-ES" sz="2800"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
        <p:nvSpPr>
          <p:cNvPr id="7" name="Rectángulo 6"/>
          <p:cNvSpPr/>
          <p:nvPr/>
        </p:nvSpPr>
        <p:spPr>
          <a:xfrm>
            <a:off x="3582560" y="3169413"/>
            <a:ext cx="5095096" cy="1615827"/>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marL="285750" indent="-285750" algn="just">
              <a:buFont typeface="Arial" panose="02080604020202020204" charset="0"/>
              <a:buChar char="•"/>
            </a:pPr>
            <a:r>
              <a:rPr lang="es-AR" sz="1100" dirty="0"/>
              <a:t>Permite realizar operaciones en segundo plano y mostrar los resultados en el hilo principal (GUI) fácilmente, sin necesidad de sincronizar los hilos </a:t>
            </a:r>
          </a:p>
          <a:p>
            <a:pPr marL="285750" indent="-285750" algn="just">
              <a:buFont typeface="Arial" panose="02080604020202020204" charset="0"/>
              <a:buChar char="•"/>
            </a:pPr>
            <a:r>
              <a:rPr lang="es-AR" sz="1100" b="1" dirty="0"/>
              <a:t>ES UTIL PARA REALIZAR OPERACIONES CORTAS</a:t>
            </a:r>
            <a:r>
              <a:rPr lang="es-AR" sz="1100" dirty="0"/>
              <a:t>. </a:t>
            </a:r>
          </a:p>
          <a:p>
            <a:pPr marL="285750" indent="-285750" algn="just">
              <a:buFont typeface="Arial" panose="02080604020202020204" charset="0"/>
              <a:buChar char="•"/>
            </a:pPr>
            <a:r>
              <a:rPr lang="es-AR" sz="1100" b="1" u="sng" dirty="0" err="1"/>
              <a:t>Metodos</a:t>
            </a:r>
            <a:r>
              <a:rPr lang="es-AR" sz="1100" b="1" u="sng" dirty="0"/>
              <a:t>:</a:t>
            </a:r>
          </a:p>
          <a:p>
            <a:pPr marL="742950" lvl="1" indent="-285750" algn="just">
              <a:buFont typeface="Arial" panose="02080604020202020204" charset="0"/>
              <a:buChar char="•"/>
            </a:pPr>
            <a:r>
              <a:rPr lang="es-AR" sz="1100" dirty="0" err="1"/>
              <a:t>OnPreExecute</a:t>
            </a:r>
            <a:r>
              <a:rPr lang="es-AR" sz="1100" dirty="0"/>
              <a:t>()</a:t>
            </a:r>
          </a:p>
          <a:p>
            <a:pPr marL="742950" lvl="1" indent="-285750" algn="just">
              <a:buFont typeface="Arial" panose="02080604020202020204" charset="0"/>
              <a:buChar char="•"/>
            </a:pPr>
            <a:r>
              <a:rPr lang="es-AR" sz="1100" dirty="0" err="1"/>
              <a:t>doInbackground</a:t>
            </a:r>
            <a:r>
              <a:rPr lang="es-AR" sz="1100" dirty="0"/>
              <a:t>()</a:t>
            </a:r>
          </a:p>
          <a:p>
            <a:pPr marL="742950" lvl="1" indent="-285750" algn="just">
              <a:buFont typeface="Arial" panose="02080604020202020204" charset="0"/>
              <a:buChar char="•"/>
            </a:pPr>
            <a:r>
              <a:rPr lang="es-AR" sz="1100" dirty="0" err="1"/>
              <a:t>onProgressUpdate</a:t>
            </a:r>
            <a:r>
              <a:rPr lang="es-AR" sz="1100" dirty="0"/>
              <a:t>()</a:t>
            </a:r>
          </a:p>
          <a:p>
            <a:pPr marL="742950" lvl="1" indent="-285750" algn="just">
              <a:buFont typeface="Arial" panose="02080604020202020204" charset="0"/>
              <a:buChar char="•"/>
            </a:pPr>
            <a:r>
              <a:rPr lang="es-AR" sz="1100" dirty="0" err="1"/>
              <a:t>onPostExecute</a:t>
            </a:r>
            <a:r>
              <a:rPr lang="es-AR" sz="1100" dirty="0"/>
              <a:t>()</a:t>
            </a:r>
          </a:p>
        </p:txBody>
      </p:sp>
      <p:sp>
        <p:nvSpPr>
          <p:cNvPr id="8" name="8 Rectángulo"/>
          <p:cNvSpPr/>
          <p:nvPr/>
        </p:nvSpPr>
        <p:spPr>
          <a:xfrm>
            <a:off x="333056" y="5115771"/>
            <a:ext cx="3096344" cy="838446"/>
          </a:xfrm>
          <a:prstGeom prst="rect">
            <a:avLst/>
          </a:prstGeom>
        </p:spPr>
        <p:style>
          <a:lnRef idx="3">
            <a:schemeClr val="lt1"/>
          </a:lnRef>
          <a:fillRef idx="1">
            <a:schemeClr val="dk1"/>
          </a:fillRef>
          <a:effectRef idx="1">
            <a:schemeClr val="dk1"/>
          </a:effectRef>
          <a:fontRef idx="minor">
            <a:schemeClr val="lt1"/>
          </a:fontRef>
        </p:style>
        <p:txBody>
          <a:bodyPr rtlCol="0" anchor="ctr"/>
          <a:lstStyle/>
          <a:p>
            <a:pPr algn="ctr"/>
            <a:r>
              <a:rPr lang="es-ES" sz="3200" b="1" dirty="0" err="1">
                <a:ln w="10160">
                  <a:solidFill>
                    <a:schemeClr val="accent5"/>
                  </a:solidFill>
                  <a:prstDash val="solid"/>
                </a:ln>
                <a:solidFill>
                  <a:srgbClr val="FFFFFF"/>
                </a:solidFill>
                <a:effectLst>
                  <a:outerShdw blurRad="38100" dist="22860" dir="5400000" algn="tl" rotWithShape="0">
                    <a:srgbClr val="000000">
                      <a:alpha val="30000"/>
                    </a:srgbClr>
                  </a:outerShdw>
                </a:effectLst>
              </a:rPr>
              <a:t>Services</a:t>
            </a:r>
            <a:endParaRPr lang="es-ES" sz="3200"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
        <p:nvSpPr>
          <p:cNvPr id="9" name="Rectángulo 8"/>
          <p:cNvSpPr/>
          <p:nvPr/>
        </p:nvSpPr>
        <p:spPr>
          <a:xfrm>
            <a:off x="3573416" y="5101845"/>
            <a:ext cx="5095096" cy="938719"/>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marL="285750" indent="-285750" algn="just">
              <a:buFont typeface="Arial" panose="02080604020202020204" charset="0"/>
              <a:buChar char="•"/>
            </a:pPr>
            <a:r>
              <a:rPr lang="es-AR" sz="1100" dirty="0"/>
              <a:t>Un </a:t>
            </a:r>
            <a:r>
              <a:rPr lang="es-AR" sz="1100" dirty="0" err="1"/>
              <a:t>Services</a:t>
            </a:r>
            <a:r>
              <a:rPr lang="es-AR" sz="1100" dirty="0"/>
              <a:t> se ejecuta en el mismo contexto que el hilo principal pero sin GUI.</a:t>
            </a:r>
          </a:p>
          <a:p>
            <a:pPr marL="285750" indent="-285750" algn="just">
              <a:buFont typeface="Arial" panose="02080604020202020204" charset="0"/>
              <a:buChar char="•"/>
            </a:pPr>
            <a:r>
              <a:rPr lang="es-AR" sz="1100" dirty="0"/>
              <a:t>Se ejecuta en segundo plano, pero por defecto</a:t>
            </a:r>
            <a:r>
              <a:rPr lang="es-AR" sz="1100" b="1" dirty="0"/>
              <a:t> NO ES UN THREAD APARTE. Salvo que se ejecute cree con </a:t>
            </a:r>
            <a:r>
              <a:rPr lang="es-AR" sz="1100" b="1" dirty="0" err="1"/>
              <a:t>IntentServices</a:t>
            </a:r>
            <a:endParaRPr lang="es-AR" sz="1100" b="1" dirty="0"/>
          </a:p>
          <a:p>
            <a:pPr marL="285750" indent="-285750" algn="just">
              <a:buFont typeface="Arial" panose="02080604020202020204" charset="0"/>
              <a:buChar char="•"/>
            </a:pPr>
            <a:r>
              <a:rPr lang="es-AR" sz="1100" dirty="0"/>
              <a:t>Es muy útil para realizar operaciones que requieren mucho tiempo</a:t>
            </a:r>
          </a:p>
        </p:txBody>
      </p:sp>
      <p:sp>
        <p:nvSpPr>
          <p:cNvPr id="10" name="Rectangle 2"/>
          <p:cNvSpPr>
            <a:spLocks noGrp="1"/>
          </p:cNvSpPr>
          <p:nvPr>
            <p:ph type="title"/>
          </p:nvPr>
        </p:nvSpPr>
        <p:spPr>
          <a:xfrm>
            <a:off x="483974" y="73072"/>
            <a:ext cx="7055380" cy="1400530"/>
          </a:xfrm>
        </p:spPr>
        <p:txBody>
          <a:bodyPr vert="horz" wrap="square" lIns="91440" tIns="45720" rIns="91440" bIns="45720" anchor="b"/>
          <a:lstStyle/>
          <a:p>
            <a:pPr algn="ctr" eaLnBrk="1" hangingPunct="1"/>
            <a:r>
              <a:rPr kumimoji="0" lang="es-MX" altLang="es-AR" sz="4200" b="0" i="0" u="none" strike="noStrike" kern="1200" cap="none" spc="0" normalizeH="0" baseline="0" noProof="1">
                <a:solidFill>
                  <a:srgbClr val="DBDBDB"/>
                </a:solidFill>
                <a:latin typeface="Constantia"/>
                <a:ea typeface="DejaVu Sans"/>
                <a:cs typeface="+mn-cs"/>
              </a:rPr>
              <a:t>Ejecución en background</a:t>
            </a:r>
            <a:endParaRPr kumimoji="0" lang="x-none" altLang="es-AR" sz="4200" b="0" i="0" u="none" strike="noStrike" kern="1200" cap="none" spc="0" normalizeH="0" baseline="0" noProof="1">
              <a:solidFill>
                <a:srgbClr val="DBDBDB"/>
              </a:solidFill>
              <a:latin typeface="Constantia"/>
              <a:ea typeface="DejaVu Sans"/>
              <a:cs typeface="+mn-cs"/>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p:cNvSpPr>
          <p:nvPr>
            <p:ph type="title"/>
          </p:nvPr>
        </p:nvSpPr>
        <p:spPr>
          <a:xfrm>
            <a:off x="542665" y="-402416"/>
            <a:ext cx="7055380" cy="1400530"/>
          </a:xfrm>
        </p:spPr>
        <p:txBody>
          <a:bodyPr vert="horz" wrap="square" lIns="91440" tIns="45720" rIns="91440" bIns="45720" anchor="b"/>
          <a:lstStyle/>
          <a:p>
            <a:pPr algn="ctr" eaLnBrk="1" hangingPunct="1"/>
            <a:r>
              <a:rPr kumimoji="0" lang="es-MX" altLang="es-AR" sz="4200" b="0" i="0" u="none" strike="noStrike" kern="1200" cap="none" spc="0" normalizeH="0" baseline="0" noProof="1">
                <a:solidFill>
                  <a:srgbClr val="DBDBDB"/>
                </a:solidFill>
                <a:latin typeface="Constantia"/>
                <a:ea typeface="DejaVu Sans"/>
                <a:cs typeface="+mn-cs"/>
              </a:rPr>
              <a:t>Thread</a:t>
            </a:r>
            <a:endParaRPr kumimoji="0" lang="x-none" altLang="es-AR" sz="4200" b="0" i="0" u="none" strike="noStrike" kern="1200" cap="none" spc="0" normalizeH="0" baseline="0" noProof="1">
              <a:solidFill>
                <a:srgbClr val="DBDBDB"/>
              </a:solidFill>
              <a:latin typeface="Constantia"/>
              <a:ea typeface="DejaVu Sans"/>
              <a:cs typeface="+mn-cs"/>
            </a:endParaRPr>
          </a:p>
        </p:txBody>
      </p:sp>
      <p:pic>
        <p:nvPicPr>
          <p:cNvPr id="6" name="Imagen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2092" y="1222430"/>
            <a:ext cx="7688866" cy="5299901"/>
          </a:xfrm>
          <a:prstGeom prst="rect">
            <a:avLst/>
          </a:prstGeom>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2665" y="1299865"/>
            <a:ext cx="8026653" cy="5430119"/>
          </a:xfrm>
          <a:prstGeom prst="rect">
            <a:avLst/>
          </a:prstGeom>
        </p:spPr>
      </p:pic>
      <p:sp>
        <p:nvSpPr>
          <p:cNvPr id="5" name="Rectangle 2"/>
          <p:cNvSpPr>
            <a:spLocks noGrp="1"/>
          </p:cNvSpPr>
          <p:nvPr>
            <p:ph type="title"/>
          </p:nvPr>
        </p:nvSpPr>
        <p:spPr>
          <a:xfrm>
            <a:off x="542665" y="-402416"/>
            <a:ext cx="7055380" cy="1400530"/>
          </a:xfrm>
        </p:spPr>
        <p:txBody>
          <a:bodyPr vert="horz" wrap="square" lIns="91440" tIns="45720" rIns="91440" bIns="45720" anchor="b"/>
          <a:lstStyle/>
          <a:p>
            <a:pPr algn="ctr" eaLnBrk="1" hangingPunct="1"/>
            <a:r>
              <a:rPr kumimoji="0" lang="es-MX" altLang="es-AR" sz="4200" b="0" i="0" u="none" strike="noStrike" kern="1200" cap="none" spc="0" normalizeH="0" baseline="0" noProof="1">
                <a:solidFill>
                  <a:srgbClr val="DBDBDB"/>
                </a:solidFill>
                <a:latin typeface="Constantia"/>
                <a:ea typeface="DejaVu Sans"/>
                <a:cs typeface="+mn-cs"/>
              </a:rPr>
              <a:t>Asynctask</a:t>
            </a:r>
            <a:endParaRPr kumimoji="0" lang="x-none" altLang="es-AR" sz="4200" b="0" i="0" u="none" strike="noStrike" kern="1200" cap="none" spc="0" normalizeH="0" baseline="0" noProof="1">
              <a:solidFill>
                <a:srgbClr val="DBDBDB"/>
              </a:solidFill>
              <a:latin typeface="Constantia"/>
              <a:ea typeface="DejaVu Sans"/>
              <a:cs typeface="+mn-cs"/>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Rectangle 2"/>
          <p:cNvSpPr>
            <a:spLocks noGrp="1"/>
          </p:cNvSpPr>
          <p:nvPr>
            <p:ph type="title"/>
          </p:nvPr>
        </p:nvSpPr>
        <p:spPr>
          <a:xfrm>
            <a:off x="777786" y="199292"/>
            <a:ext cx="7055380" cy="996462"/>
          </a:xfrm>
        </p:spPr>
        <p:txBody>
          <a:bodyPr vert="horz" wrap="square" lIns="91440" tIns="45720" rIns="91440" bIns="45720" anchor="b"/>
          <a:lstStyle/>
          <a:p>
            <a:pPr algn="ctr" eaLnBrk="1" hangingPunct="1"/>
            <a:r>
              <a:rPr kumimoji="0" lang="x-none" altLang="es-AR" sz="4200" b="0" i="0" u="none" strike="noStrike" kern="1200" cap="none" spc="0" normalizeH="0" baseline="0" noProof="1">
                <a:solidFill>
                  <a:srgbClr val="DBDBDB"/>
                </a:solidFill>
                <a:latin typeface="Constantia"/>
                <a:ea typeface="DejaVu Sans"/>
                <a:cs typeface="+mn-cs"/>
              </a:rPr>
              <a:t>Services</a:t>
            </a:r>
            <a:r>
              <a:rPr kumimoji="0" lang="es-AR" altLang="es-AR" sz="4200" b="0" i="0" u="none" strike="noStrike" kern="1200" cap="none" spc="0" normalizeH="0" baseline="0" noProof="1">
                <a:solidFill>
                  <a:srgbClr val="DBDBDB"/>
                </a:solidFill>
                <a:latin typeface="Constantia"/>
                <a:ea typeface="DejaVu Sans"/>
                <a:cs typeface="+mn-cs"/>
              </a:rPr>
              <a:t> / IntentServices</a:t>
            </a:r>
            <a:endParaRPr kumimoji="0" lang="x-none" altLang="es-AR" sz="4200" b="0" i="0" u="none" strike="noStrike" kern="1200" cap="none" spc="0" normalizeH="0" baseline="0" noProof="1">
              <a:solidFill>
                <a:srgbClr val="DBDBDB"/>
              </a:solidFill>
              <a:latin typeface="Constantia"/>
              <a:ea typeface="DejaVu Sans"/>
              <a:cs typeface="+mn-cs"/>
            </a:endParaRPr>
          </a:p>
        </p:txBody>
      </p:sp>
      <p:sp>
        <p:nvSpPr>
          <p:cNvPr id="9221" name="Rectangle 3"/>
          <p:cNvSpPr>
            <a:spLocks noGrp="1"/>
          </p:cNvSpPr>
          <p:nvPr>
            <p:ph idx="1"/>
          </p:nvPr>
        </p:nvSpPr>
        <p:spPr>
          <a:xfrm>
            <a:off x="429699" y="1433732"/>
            <a:ext cx="8228965" cy="5038090"/>
          </a:xfrm>
        </p:spPr>
        <p:txBody>
          <a:bodyPr vert="horz" wrap="square" lIns="91440" tIns="45720" rIns="91440" bIns="45720" anchor="t">
            <a:normAutofit fontScale="92500" lnSpcReduction="10000"/>
          </a:bodyPr>
          <a:lstStyle/>
          <a:p>
            <a:pPr eaLnBrk="1" hangingPunct="1"/>
            <a:r>
              <a:rPr kumimoji="0" lang="x-none" altLang="es-AR" sz="2600" b="0" i="0" u="none" strike="noStrike" kern="1200" cap="none" spc="0" normalizeH="0" baseline="0" noProof="1">
                <a:solidFill>
                  <a:srgbClr val="FFFFFF"/>
                </a:solidFill>
                <a:latin typeface="Constantia"/>
                <a:ea typeface="DejaVu Sans"/>
                <a:cs typeface="+mn-cs"/>
              </a:rPr>
              <a:t>No tienen interface visual</a:t>
            </a:r>
          </a:p>
          <a:p>
            <a:pPr eaLnBrk="1" hangingPunct="1"/>
            <a:endParaRPr kumimoji="0" lang="x-none" altLang="es-AR" sz="2600" b="0" i="0" u="none" strike="noStrike" kern="1200" cap="none" spc="0" normalizeH="0" baseline="0" noProof="1">
              <a:solidFill>
                <a:srgbClr val="FFFFFF"/>
              </a:solidFill>
              <a:latin typeface="Constantia"/>
              <a:ea typeface="DejaVu Sans"/>
              <a:cs typeface="+mn-cs"/>
            </a:endParaRPr>
          </a:p>
          <a:p>
            <a:pPr eaLnBrk="1" hangingPunct="1"/>
            <a:r>
              <a:rPr kumimoji="0" lang="x-none" altLang="es-AR" sz="2600" b="0" i="0" u="none" strike="noStrike" kern="1200" cap="none" spc="0" normalizeH="0" baseline="0" noProof="1">
                <a:solidFill>
                  <a:srgbClr val="FFFFFF"/>
                </a:solidFill>
                <a:latin typeface="Constantia"/>
                <a:ea typeface="DejaVu Sans"/>
                <a:cs typeface="+mn-cs"/>
              </a:rPr>
              <a:t>Se ejecutan en background indefinidamente.</a:t>
            </a:r>
          </a:p>
          <a:p>
            <a:pPr marL="0" indent="0" eaLnBrk="1" hangingPunct="1">
              <a:buNone/>
            </a:pPr>
            <a:endParaRPr kumimoji="0" lang="x-none" altLang="es-AR" sz="2600" b="0" i="0" u="none" strike="noStrike" kern="1200" cap="none" spc="0" normalizeH="0" baseline="0" noProof="1">
              <a:solidFill>
                <a:srgbClr val="FFFFFF"/>
              </a:solidFill>
              <a:latin typeface="Constantia"/>
              <a:ea typeface="DejaVu Sans"/>
              <a:cs typeface="+mn-cs"/>
            </a:endParaRPr>
          </a:p>
          <a:p>
            <a:pPr marL="0" indent="0" eaLnBrk="1" hangingPunct="1">
              <a:buNone/>
            </a:pPr>
            <a:r>
              <a:rPr kumimoji="0" lang="es-AR" altLang="es-AR" sz="2600" b="0" i="0" u="none" strike="noStrike" kern="1200" cap="none" spc="0" normalizeH="0" baseline="0" noProof="1">
                <a:solidFill>
                  <a:srgbClr val="FFFFFF"/>
                </a:solidFill>
                <a:latin typeface="Constantia"/>
                <a:ea typeface="DejaVu Sans"/>
                <a:cs typeface="+mn-cs"/>
              </a:rPr>
              <a:t> </a:t>
            </a:r>
            <a:r>
              <a:rPr kumimoji="0" lang="x-none" altLang="es-AR" sz="2600" b="0" i="0" u="none" strike="noStrike" kern="1200" cap="none" spc="0" normalizeH="0" baseline="0" noProof="1">
                <a:solidFill>
                  <a:srgbClr val="FFFFFF"/>
                </a:solidFill>
                <a:latin typeface="Constantia"/>
                <a:ea typeface="DejaVu Sans"/>
                <a:cs typeface="+mn-cs"/>
              </a:rPr>
              <a:t>Ejemplos:</a:t>
            </a:r>
          </a:p>
          <a:p>
            <a:pPr lvl="1" eaLnBrk="1" hangingPunct="1"/>
            <a:r>
              <a:rPr kumimoji="0" lang="x-none" altLang="es-AR" sz="2600" b="0" i="0" u="none" strike="noStrike" kern="1200" cap="none" spc="0" normalizeH="0" baseline="0" noProof="1">
                <a:solidFill>
                  <a:schemeClr val="accent6"/>
                </a:solidFill>
                <a:latin typeface="Constantia"/>
                <a:ea typeface="DejaVu Sans"/>
                <a:cs typeface="+mn-cs"/>
              </a:rPr>
              <a:t>	</a:t>
            </a:r>
            <a:r>
              <a:rPr kumimoji="0" lang="x-none" altLang="es-AR" sz="2600" b="0" i="0" u="none" strike="noStrike" kern="1200" cap="none" spc="0" normalizeH="0" baseline="0" noProof="1">
                <a:solidFill>
                  <a:srgbClr val="FFFF00"/>
                </a:solidFill>
                <a:latin typeface="Constantia"/>
                <a:ea typeface="DejaVu Sans"/>
                <a:cs typeface="+mn-cs"/>
              </a:rPr>
              <a:t>Descargas de Red</a:t>
            </a:r>
          </a:p>
          <a:p>
            <a:pPr lvl="1" eaLnBrk="1" hangingPunct="1"/>
            <a:r>
              <a:rPr kumimoji="0" lang="x-none" altLang="es-AR" sz="2600" b="0" i="0" u="none" strike="noStrike" kern="1200" cap="none" spc="0" normalizeH="0" baseline="0" noProof="1">
                <a:solidFill>
                  <a:srgbClr val="FFFF00"/>
                </a:solidFill>
                <a:latin typeface="Constantia"/>
                <a:ea typeface="DejaVu Sans"/>
                <a:cs typeface="+mn-cs"/>
              </a:rPr>
              <a:t>	Reproducciones de música</a:t>
            </a:r>
          </a:p>
          <a:p>
            <a:pPr lvl="1" eaLnBrk="1" hangingPunct="1"/>
            <a:r>
              <a:rPr kumimoji="0" lang="x-none" altLang="es-AR" sz="2600" b="0" i="0" u="none" strike="noStrike" kern="1200" cap="none" spc="0" normalizeH="0" baseline="0" noProof="1">
                <a:solidFill>
                  <a:srgbClr val="FFFF00"/>
                </a:solidFill>
                <a:latin typeface="Constantia"/>
                <a:ea typeface="DejaVu Sans"/>
                <a:cs typeface="+mn-cs"/>
              </a:rPr>
              <a:t>	</a:t>
            </a:r>
            <a:r>
              <a:rPr kumimoji="0" lang="x-none" altLang="es-AR" sz="2600" b="0" i="0" u="none" strike="noStrike" kern="1200" cap="none" spc="0" normalizeH="0" baseline="0" noProof="1">
                <a:solidFill>
                  <a:srgbClr val="FFFF00"/>
                </a:solidFill>
                <a:latin typeface="Constantia"/>
                <a:ea typeface="DejaVu Sans"/>
                <a:cs typeface="+mn-cs"/>
                <a:sym typeface="+mn-ea"/>
              </a:rPr>
              <a:t>Servidores </a:t>
            </a:r>
            <a:r>
              <a:rPr kumimoji="0" lang="x-none" altLang="es-AR" sz="2600" b="0" i="0" u="none" strike="noStrike" kern="1200" cap="none" spc="0" normalizeH="0" baseline="0" noProof="1">
                <a:solidFill>
                  <a:srgbClr val="FFFF00"/>
                </a:solidFill>
                <a:latin typeface="Constantia"/>
                <a:ea typeface="DejaVu Sans"/>
                <a:cs typeface="+mn-cs"/>
              </a:rPr>
              <a:t>TCP/UDP</a:t>
            </a:r>
            <a:r>
              <a:rPr kumimoji="0" lang="x-none" altLang="es-AR" sz="2600" b="0" i="0" u="none" strike="noStrike" kern="1200" cap="none" spc="0" normalizeH="0" baseline="0" noProof="1">
                <a:solidFill>
                  <a:schemeClr val="accent6"/>
                </a:solidFill>
                <a:latin typeface="Constantia"/>
                <a:ea typeface="DejaVu Sans"/>
                <a:cs typeface="+mn-cs"/>
              </a:rPr>
              <a:t> </a:t>
            </a:r>
          </a:p>
          <a:p>
            <a:pPr eaLnBrk="1" hangingPunct="1"/>
            <a:endParaRPr kumimoji="0" lang="x-none" altLang="es-AR" sz="2600" b="0" i="0" u="none" strike="noStrike" kern="1200" cap="none" spc="0" normalizeH="0" baseline="0" noProof="1">
              <a:solidFill>
                <a:srgbClr val="FFFFFF"/>
              </a:solidFill>
              <a:latin typeface="Constantia"/>
              <a:ea typeface="DejaVu Sans"/>
              <a:cs typeface="+mn-cs"/>
            </a:endParaRPr>
          </a:p>
          <a:p>
            <a:pPr eaLnBrk="1" hangingPunct="1"/>
            <a:r>
              <a:rPr kumimoji="0" lang="x-none" altLang="es-AR" sz="2600" b="0" i="0" u="none" strike="noStrike" kern="1200" cap="none" spc="0" normalizeH="0" baseline="0" noProof="1">
                <a:solidFill>
                  <a:srgbClr val="FFFFFF"/>
                </a:solidFill>
                <a:latin typeface="Constantia"/>
                <a:ea typeface="DejaVu Sans"/>
                <a:cs typeface="+mn-cs"/>
              </a:rPr>
              <a:t>En una aplicación nos podríamos vincular con un servicio existente y controlar su operación.</a:t>
            </a:r>
          </a:p>
        </p:txBody>
      </p:sp>
    </p:spTree>
    <p:extLst>
      <p:ext uri="{BB962C8B-B14F-4D97-AF65-F5344CB8AC3E}">
        <p14:creationId xmlns:p14="http://schemas.microsoft.com/office/powerpoint/2010/main" val="349159930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x-none" altLang="es-AR" noProof="1">
                <a:solidFill>
                  <a:srgbClr val="DBDBDB"/>
                </a:solidFill>
                <a:latin typeface="Constantia"/>
                <a:ea typeface="DejaVu Sans"/>
              </a:rPr>
              <a:t>Services</a:t>
            </a:r>
            <a:r>
              <a:rPr lang="es-AR" altLang="es-AR" noProof="1">
                <a:solidFill>
                  <a:srgbClr val="DBDBDB"/>
                </a:solidFill>
                <a:latin typeface="Constantia"/>
                <a:ea typeface="DejaVu Sans"/>
              </a:rPr>
              <a:t> / IntentServices</a:t>
            </a:r>
            <a:endParaRPr lang="es-AR" dirty="0"/>
          </a:p>
        </p:txBody>
      </p:sp>
      <p:pic>
        <p:nvPicPr>
          <p:cNvPr id="4" name="Marcador de contenido 3"/>
          <p:cNvPicPr>
            <a:picLocks noGrp="1" noChangeAspect="1"/>
          </p:cNvPicPr>
          <p:nvPr>
            <p:ph idx="1"/>
          </p:nvPr>
        </p:nvPicPr>
        <p:blipFill>
          <a:blip r:embed="rId3"/>
          <a:stretch>
            <a:fillRect/>
          </a:stretch>
        </p:blipFill>
        <p:spPr>
          <a:xfrm>
            <a:off x="1190503" y="2127195"/>
            <a:ext cx="6711950" cy="2639878"/>
          </a:xfrm>
          <a:prstGeom prst="rect">
            <a:avLst/>
          </a:prstGeom>
        </p:spPr>
      </p:pic>
      <p:sp>
        <p:nvSpPr>
          <p:cNvPr id="5" name="Rectángulo 4"/>
          <p:cNvSpPr/>
          <p:nvPr/>
        </p:nvSpPr>
        <p:spPr>
          <a:xfrm>
            <a:off x="543324" y="5344943"/>
            <a:ext cx="8190367" cy="400110"/>
          </a:xfrm>
          <a:prstGeom prst="rect">
            <a:avLst/>
          </a:prstGeom>
        </p:spPr>
        <p:txBody>
          <a:bodyPr wrap="square">
            <a:spAutoFit/>
          </a:bodyPr>
          <a:lstStyle/>
          <a:p>
            <a:r>
              <a:rPr lang="es-AR" sz="2000" dirty="0">
                <a:hlinkClick r:id="rId4"/>
              </a:rPr>
              <a:t>https://developer.android.com/guide/components/services</a:t>
            </a:r>
            <a:endParaRPr lang="es-AR" sz="2000" dirty="0"/>
          </a:p>
        </p:txBody>
      </p:sp>
    </p:spTree>
    <p:extLst>
      <p:ext uri="{BB962C8B-B14F-4D97-AF65-F5344CB8AC3E}">
        <p14:creationId xmlns:p14="http://schemas.microsoft.com/office/powerpoint/2010/main" val="399546071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x-none" altLang="es-AR" noProof="1">
                <a:solidFill>
                  <a:srgbClr val="DBDBDB"/>
                </a:solidFill>
                <a:latin typeface="Constantia"/>
                <a:ea typeface="DejaVu Sans"/>
              </a:rPr>
              <a:t>Services</a:t>
            </a:r>
            <a:r>
              <a:rPr lang="es-AR" altLang="es-AR" noProof="1">
                <a:solidFill>
                  <a:srgbClr val="DBDBDB"/>
                </a:solidFill>
                <a:latin typeface="Constantia"/>
                <a:ea typeface="DejaVu Sans"/>
              </a:rPr>
              <a:t> / IntentServices</a:t>
            </a:r>
            <a:endParaRPr lang="es-AR" dirty="0"/>
          </a:p>
        </p:txBody>
      </p:sp>
      <p:sp>
        <p:nvSpPr>
          <p:cNvPr id="3" name="Marcador de contenido 2"/>
          <p:cNvSpPr>
            <a:spLocks noGrp="1"/>
          </p:cNvSpPr>
          <p:nvPr>
            <p:ph idx="1"/>
          </p:nvPr>
        </p:nvSpPr>
        <p:spPr>
          <a:xfrm>
            <a:off x="1038716" y="2041201"/>
            <a:ext cx="6711654" cy="4195481"/>
          </a:xfrm>
        </p:spPr>
        <p:txBody>
          <a:bodyPr>
            <a:normAutofit/>
          </a:bodyPr>
          <a:lstStyle/>
          <a:p>
            <a:pPr marL="0" indent="0" algn="ctr">
              <a:buNone/>
            </a:pPr>
            <a:r>
              <a:rPr lang="es-AR" sz="3200" dirty="0">
                <a:solidFill>
                  <a:srgbClr val="FFFF00"/>
                </a:solidFill>
              </a:rPr>
              <a:t>Atención !!!</a:t>
            </a:r>
          </a:p>
          <a:p>
            <a:pPr marL="0" indent="0" algn="ctr">
              <a:buNone/>
            </a:pPr>
            <a:endParaRPr lang="es-AR" sz="3200" dirty="0"/>
          </a:p>
        </p:txBody>
      </p:sp>
      <p:pic>
        <p:nvPicPr>
          <p:cNvPr id="6" name="Imagen 5"/>
          <p:cNvPicPr>
            <a:picLocks noChangeAspect="1"/>
          </p:cNvPicPr>
          <p:nvPr/>
        </p:nvPicPr>
        <p:blipFill>
          <a:blip r:embed="rId2"/>
          <a:stretch>
            <a:fillRect/>
          </a:stretch>
        </p:blipFill>
        <p:spPr>
          <a:xfrm>
            <a:off x="685799" y="3428999"/>
            <a:ext cx="7936331" cy="1847676"/>
          </a:xfrm>
          <a:prstGeom prst="rect">
            <a:avLst/>
          </a:prstGeom>
        </p:spPr>
      </p:pic>
    </p:spTree>
    <p:extLst>
      <p:ext uri="{BB962C8B-B14F-4D97-AF65-F5344CB8AC3E}">
        <p14:creationId xmlns:p14="http://schemas.microsoft.com/office/powerpoint/2010/main" val="329561559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2989488" y="1564119"/>
            <a:ext cx="3083066" cy="4377687"/>
          </a:xfrm>
          <a:prstGeom prst="roundRect">
            <a:avLst>
              <a:gd name="adj" fmla="val 4167"/>
            </a:avLst>
          </a:prstGeom>
          <a:solidFill>
            <a:srgbClr val="FFFFFF"/>
          </a:solidFill>
          <a:ln w="76200" cap="sq">
            <a:solidFill>
              <a:srgbClr val="EAEAEA"/>
            </a:solidFill>
            <a:miter lim="800000"/>
            <a:headEnd/>
            <a:tailEnd/>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5" name="CustomShape 2"/>
          <p:cNvSpPr/>
          <p:nvPr/>
        </p:nvSpPr>
        <p:spPr>
          <a:xfrm>
            <a:off x="457200" y="152280"/>
            <a:ext cx="8227440" cy="1217160"/>
          </a:xfrm>
          <a:prstGeom prst="rect">
            <a:avLst/>
          </a:prstGeom>
          <a:noFill/>
          <a:ln>
            <a:noFill/>
          </a:ln>
        </p:spPr>
        <p:style>
          <a:lnRef idx="0">
            <a:srgbClr val="FFFFFF"/>
          </a:lnRef>
          <a:fillRef idx="0">
            <a:srgbClr val="FFFFFF"/>
          </a:fillRef>
          <a:effectRef idx="0">
            <a:srgbClr val="FFFFFF"/>
          </a:effectRef>
          <a:fontRef idx="minor"/>
        </p:style>
        <p:txBody>
          <a:bodyPr lIns="90000" tIns="45000" rIns="90000" bIns="45000" anchor="b"/>
          <a:lstStyle/>
          <a:p>
            <a:pPr algn="ctr">
              <a:lnSpc>
                <a:spcPct val="100000"/>
              </a:lnSpc>
            </a:pPr>
            <a:r>
              <a:rPr lang="es-AR" sz="4200" strike="noStrike" dirty="0">
                <a:solidFill>
                  <a:srgbClr val="DBDBDB"/>
                </a:solidFill>
                <a:latin typeface="Constantia"/>
                <a:ea typeface="DejaVu Sans"/>
              </a:rPr>
              <a:t>Ciclo de vida de un Servicio	</a:t>
            </a:r>
          </a:p>
        </p:txBody>
      </p:sp>
    </p:spTree>
    <p:extLst>
      <p:ext uri="{BB962C8B-B14F-4D97-AF65-F5344CB8AC3E}">
        <p14:creationId xmlns:p14="http://schemas.microsoft.com/office/powerpoint/2010/main" val="296730304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p:cNvSpPr>
          <p:nvPr>
            <p:ph type="title"/>
          </p:nvPr>
        </p:nvSpPr>
        <p:spPr>
          <a:xfrm>
            <a:off x="542665" y="-402416"/>
            <a:ext cx="7055380" cy="1400530"/>
          </a:xfrm>
        </p:spPr>
        <p:txBody>
          <a:bodyPr vert="horz" wrap="square" lIns="91440" tIns="45720" rIns="91440" bIns="45720" anchor="b"/>
          <a:lstStyle/>
          <a:p>
            <a:pPr algn="ctr" eaLnBrk="1" hangingPunct="1"/>
            <a:r>
              <a:rPr kumimoji="0" lang="es-MX" altLang="es-AR" sz="4200" b="0" i="0" u="none" strike="noStrike" kern="1200" cap="none" spc="0" normalizeH="0" baseline="0" noProof="1">
                <a:solidFill>
                  <a:srgbClr val="DBDBDB"/>
                </a:solidFill>
                <a:latin typeface="Constantia"/>
                <a:ea typeface="DejaVu Sans"/>
                <a:cs typeface="+mn-cs"/>
              </a:rPr>
              <a:t>Service</a:t>
            </a:r>
            <a:endParaRPr kumimoji="0" lang="x-none" altLang="es-AR" sz="4200" b="0" i="0" u="none" strike="noStrike" kern="1200" cap="none" spc="0" normalizeH="0" baseline="0" noProof="1">
              <a:solidFill>
                <a:srgbClr val="DBDBDB"/>
              </a:solidFill>
              <a:latin typeface="Constantia"/>
              <a:ea typeface="DejaVu Sans"/>
              <a:cs typeface="+mn-cs"/>
            </a:endParaRPr>
          </a:p>
        </p:txBody>
      </p:sp>
      <p:pic>
        <p:nvPicPr>
          <p:cNvPr id="6" name="Imagen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0466" y="1131538"/>
            <a:ext cx="8239528" cy="5612210"/>
          </a:xfrm>
          <a:prstGeom prst="rect">
            <a:avLst/>
          </a:prstGeom>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p:cNvSpPr>
          <p:nvPr>
            <p:ph type="title"/>
          </p:nvPr>
        </p:nvSpPr>
        <p:spPr>
          <a:xfrm>
            <a:off x="542665" y="-402416"/>
            <a:ext cx="7055380" cy="1400530"/>
          </a:xfrm>
        </p:spPr>
        <p:txBody>
          <a:bodyPr vert="horz" wrap="square" lIns="91440" tIns="45720" rIns="91440" bIns="45720" anchor="b"/>
          <a:lstStyle/>
          <a:p>
            <a:pPr algn="ctr" eaLnBrk="1" hangingPunct="1"/>
            <a:r>
              <a:rPr kumimoji="0" lang="es-MX" altLang="es-AR" sz="4200" b="0" i="0" u="none" strike="noStrike" kern="1200" cap="none" spc="0" normalizeH="0" baseline="0" noProof="1">
                <a:solidFill>
                  <a:srgbClr val="DBDBDB"/>
                </a:solidFill>
                <a:latin typeface="Constantia"/>
                <a:ea typeface="DejaVu Sans"/>
                <a:cs typeface="+mn-cs"/>
              </a:rPr>
              <a:t>IntentService</a:t>
            </a:r>
            <a:endParaRPr kumimoji="0" lang="x-none" altLang="es-AR" sz="4200" b="0" i="0" u="none" strike="noStrike" kern="1200" cap="none" spc="0" normalizeH="0" baseline="0" noProof="1">
              <a:solidFill>
                <a:srgbClr val="DBDBDB"/>
              </a:solidFill>
              <a:latin typeface="Constantia"/>
              <a:ea typeface="DejaVu Sans"/>
              <a:cs typeface="+mn-cs"/>
            </a:endParaRPr>
          </a:p>
        </p:txBody>
      </p:sp>
      <p:pic>
        <p:nvPicPr>
          <p:cNvPr id="3" name="Imagen 2">
            <a:extLst>
              <a:ext uri="{FF2B5EF4-FFF2-40B4-BE49-F238E27FC236}">
                <a16:creationId xmlns:a16="http://schemas.microsoft.com/office/drawing/2014/main" id="{CC65FC03-E156-4DCD-B81F-194679D2BD33}"/>
              </a:ext>
            </a:extLst>
          </p:cNvPr>
          <p:cNvPicPr>
            <a:picLocks noChangeAspect="1"/>
          </p:cNvPicPr>
          <p:nvPr/>
        </p:nvPicPr>
        <p:blipFill>
          <a:blip r:embed="rId2"/>
          <a:stretch>
            <a:fillRect/>
          </a:stretch>
        </p:blipFill>
        <p:spPr>
          <a:xfrm>
            <a:off x="571500" y="1346521"/>
            <a:ext cx="8001000" cy="3527483"/>
          </a:xfrm>
          <a:prstGeom prst="rect">
            <a:avLst/>
          </a:prstGeom>
        </p:spPr>
      </p:pic>
      <p:pic>
        <p:nvPicPr>
          <p:cNvPr id="7" name="Imagen 6">
            <a:extLst>
              <a:ext uri="{FF2B5EF4-FFF2-40B4-BE49-F238E27FC236}">
                <a16:creationId xmlns:a16="http://schemas.microsoft.com/office/drawing/2014/main" id="{C61B4341-8378-4959-B013-8704B1BC6572}"/>
              </a:ext>
            </a:extLst>
          </p:cNvPr>
          <p:cNvPicPr>
            <a:picLocks noChangeAspect="1"/>
          </p:cNvPicPr>
          <p:nvPr/>
        </p:nvPicPr>
        <p:blipFill>
          <a:blip r:embed="rId3"/>
          <a:stretch>
            <a:fillRect/>
          </a:stretch>
        </p:blipFill>
        <p:spPr>
          <a:xfrm>
            <a:off x="862012" y="5067430"/>
            <a:ext cx="7419975" cy="1152525"/>
          </a:xfrm>
          <a:prstGeom prst="rect">
            <a:avLst/>
          </a:prstGeom>
        </p:spPr>
      </p:pic>
    </p:spTree>
    <p:extLst>
      <p:ext uri="{BB962C8B-B14F-4D97-AF65-F5344CB8AC3E}">
        <p14:creationId xmlns:p14="http://schemas.microsoft.com/office/powerpoint/2010/main" val="208511215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x-none" altLang="es-AR" noProof="1">
                <a:solidFill>
                  <a:srgbClr val="DBDBDB"/>
                </a:solidFill>
                <a:latin typeface="Constantia"/>
                <a:ea typeface="DejaVu Sans"/>
              </a:rPr>
              <a:t>Services</a:t>
            </a:r>
            <a:r>
              <a:rPr lang="es-AR" altLang="es-AR" noProof="1">
                <a:solidFill>
                  <a:srgbClr val="DBDBDB"/>
                </a:solidFill>
                <a:latin typeface="Constantia"/>
                <a:ea typeface="DejaVu Sans"/>
              </a:rPr>
              <a:t> / IntentServices</a:t>
            </a:r>
            <a:endParaRPr lang="es-AR" dirty="0"/>
          </a:p>
        </p:txBody>
      </p:sp>
      <p:sp>
        <p:nvSpPr>
          <p:cNvPr id="3" name="Marcador de contenido 2"/>
          <p:cNvSpPr>
            <a:spLocks noGrp="1"/>
          </p:cNvSpPr>
          <p:nvPr>
            <p:ph idx="1"/>
          </p:nvPr>
        </p:nvSpPr>
        <p:spPr>
          <a:xfrm>
            <a:off x="1022672" y="1308417"/>
            <a:ext cx="6711654" cy="549599"/>
          </a:xfrm>
        </p:spPr>
        <p:txBody>
          <a:bodyPr>
            <a:normAutofit lnSpcReduction="10000"/>
          </a:bodyPr>
          <a:lstStyle/>
          <a:p>
            <a:pPr marL="0" indent="0" algn="ctr">
              <a:buNone/>
            </a:pPr>
            <a:r>
              <a:rPr lang="es-AR" sz="3200" dirty="0">
                <a:solidFill>
                  <a:srgbClr val="FFFF00"/>
                </a:solidFill>
              </a:rPr>
              <a:t>Atención !!!</a:t>
            </a:r>
          </a:p>
          <a:p>
            <a:pPr marL="0" indent="0" algn="ctr">
              <a:buNone/>
            </a:pPr>
            <a:endParaRPr lang="es-AR" sz="3200" dirty="0"/>
          </a:p>
        </p:txBody>
      </p:sp>
      <p:sp>
        <p:nvSpPr>
          <p:cNvPr id="8" name="Marcador de contenido 2"/>
          <p:cNvSpPr txBox="1">
            <a:spLocks/>
          </p:cNvSpPr>
          <p:nvPr/>
        </p:nvSpPr>
        <p:spPr>
          <a:xfrm>
            <a:off x="1022672" y="2915500"/>
            <a:ext cx="6711654" cy="3220605"/>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pPr marL="0" indent="0" algn="ctr">
              <a:buFont typeface="Wingdings 3" charset="2"/>
              <a:buNone/>
            </a:pPr>
            <a:endParaRPr lang="es-AR" sz="3200" dirty="0"/>
          </a:p>
        </p:txBody>
      </p:sp>
      <p:sp>
        <p:nvSpPr>
          <p:cNvPr id="9" name="Rectángulo 8"/>
          <p:cNvSpPr/>
          <p:nvPr/>
        </p:nvSpPr>
        <p:spPr>
          <a:xfrm>
            <a:off x="433754" y="1583216"/>
            <a:ext cx="8710246" cy="3693319"/>
          </a:xfrm>
          <a:prstGeom prst="rect">
            <a:avLst/>
          </a:prstGeom>
        </p:spPr>
        <p:txBody>
          <a:bodyPr wrap="square">
            <a:spAutoFit/>
          </a:bodyPr>
          <a:lstStyle/>
          <a:p>
            <a:pPr eaLnBrk="0" fontAlgn="base" hangingPunct="0">
              <a:spcBef>
                <a:spcPct val="0"/>
              </a:spcBef>
              <a:spcAft>
                <a:spcPct val="0"/>
              </a:spcAft>
            </a:pPr>
            <a:endParaRPr lang="es-AR" dirty="0"/>
          </a:p>
          <a:p>
            <a:pPr eaLnBrk="0" fontAlgn="base" hangingPunct="0">
              <a:spcBef>
                <a:spcPct val="0"/>
              </a:spcBef>
              <a:spcAft>
                <a:spcPct val="0"/>
              </a:spcAft>
            </a:pPr>
            <a:r>
              <a:rPr lang="es-AR" dirty="0"/>
              <a:t>¿Debes utilizar un servicio o un </a:t>
            </a:r>
            <a:r>
              <a:rPr lang="es-AR" dirty="0">
                <a:solidFill>
                  <a:schemeClr val="accent5"/>
                </a:solidFill>
              </a:rPr>
              <a:t>subproceso</a:t>
            </a:r>
            <a:r>
              <a:rPr lang="es-AR" dirty="0"/>
              <a:t>?</a:t>
            </a:r>
          </a:p>
          <a:p>
            <a:pPr lvl="0" eaLnBrk="0" fontAlgn="base" hangingPunct="0">
              <a:spcBef>
                <a:spcPct val="0"/>
              </a:spcBef>
              <a:spcAft>
                <a:spcPct val="0"/>
              </a:spcAft>
            </a:pPr>
            <a:endParaRPr lang="es-AR" dirty="0"/>
          </a:p>
          <a:p>
            <a:pPr lvl="0" eaLnBrk="0" fontAlgn="base" hangingPunct="0">
              <a:spcBef>
                <a:spcPct val="0"/>
              </a:spcBef>
              <a:spcAft>
                <a:spcPct val="0"/>
              </a:spcAft>
            </a:pPr>
            <a:r>
              <a:rPr lang="es-AR" dirty="0"/>
              <a:t>Un servicio es simplemente un componente que puede ejecutarse en segundo plano, incluso cuando el usuario no está interactuando con tu aplicación. Por lo tanto, debes crear un servicio solo si eso es lo que necesitas.</a:t>
            </a:r>
          </a:p>
          <a:p>
            <a:pPr lvl="0" eaLnBrk="0" fontAlgn="base" hangingPunct="0">
              <a:spcBef>
                <a:spcPct val="0"/>
              </a:spcBef>
              <a:spcAft>
                <a:spcPct val="0"/>
              </a:spcAft>
            </a:pPr>
            <a:r>
              <a:rPr lang="es-AR" dirty="0"/>
              <a:t> </a:t>
            </a:r>
          </a:p>
          <a:p>
            <a:pPr lvl="0" eaLnBrk="0" fontAlgn="base" hangingPunct="0">
              <a:spcBef>
                <a:spcPct val="0"/>
              </a:spcBef>
              <a:spcAft>
                <a:spcPct val="0"/>
              </a:spcAft>
            </a:pPr>
            <a:r>
              <a:rPr lang="es-AR" dirty="0"/>
              <a:t>Si necesitas realizar un trabajo fuera del subproceso principal, pero solo mientras el usuario interactúa con tu aplicación, probablemente debas crear un subproceso nuevo, en lugar de un servicio. </a:t>
            </a:r>
            <a:r>
              <a:rPr lang="es-AR" altLang="es-AR" dirty="0"/>
              <a:t>Por ejemplo, si deseas reproducir música, pero solo mientras se ejecute tu actividad, puedes crear un subproceso en </a:t>
            </a:r>
            <a:r>
              <a:rPr lang="es-AR" altLang="es-AR" dirty="0" err="1">
                <a:hlinkClick r:id="rId2"/>
              </a:rPr>
              <a:t>onCreate</a:t>
            </a:r>
            <a:r>
              <a:rPr lang="es-AR" altLang="es-AR" dirty="0">
                <a:hlinkClick r:id="rId2"/>
              </a:rPr>
              <a:t>()</a:t>
            </a:r>
            <a:r>
              <a:rPr lang="es-AR" altLang="es-AR" dirty="0"/>
              <a:t>, comenzar a ejecutarlo en </a:t>
            </a:r>
            <a:r>
              <a:rPr lang="es-AR" altLang="es-AR" dirty="0" err="1">
                <a:hlinkClick r:id="rId3"/>
              </a:rPr>
              <a:t>onStart</a:t>
            </a:r>
            <a:r>
              <a:rPr lang="es-AR" altLang="es-AR" dirty="0">
                <a:hlinkClick r:id="rId3"/>
              </a:rPr>
              <a:t>()</a:t>
            </a:r>
            <a:r>
              <a:rPr lang="es-AR" altLang="es-AR" dirty="0"/>
              <a:t> y luego detenerlo en </a:t>
            </a:r>
            <a:r>
              <a:rPr lang="es-AR" altLang="es-AR" dirty="0" err="1">
                <a:hlinkClick r:id="rId4"/>
              </a:rPr>
              <a:t>onStop</a:t>
            </a:r>
            <a:r>
              <a:rPr lang="es-AR" altLang="es-AR" dirty="0">
                <a:hlinkClick r:id="rId4"/>
              </a:rPr>
              <a:t>()</a:t>
            </a:r>
            <a:r>
              <a:rPr lang="es-AR" altLang="es-AR" dirty="0"/>
              <a:t>. También considera la posibilidad de utilizar </a:t>
            </a:r>
            <a:r>
              <a:rPr lang="es-AR" altLang="es-AR" dirty="0" err="1">
                <a:hlinkClick r:id="rId5"/>
              </a:rPr>
              <a:t>AsyncTask</a:t>
            </a:r>
            <a:r>
              <a:rPr lang="es-AR" altLang="es-AR" dirty="0"/>
              <a:t> o </a:t>
            </a:r>
            <a:r>
              <a:rPr lang="es-AR" altLang="es-AR" dirty="0" err="1">
                <a:hlinkClick r:id="rId6"/>
              </a:rPr>
              <a:t>HandlerThread</a:t>
            </a:r>
            <a:r>
              <a:rPr lang="es-AR" altLang="es-AR" dirty="0"/>
              <a:t>, en lugar de la clase </a:t>
            </a:r>
            <a:r>
              <a:rPr lang="es-AR" altLang="es-AR" dirty="0">
                <a:hlinkClick r:id="rId7"/>
              </a:rPr>
              <a:t>Thread</a:t>
            </a:r>
            <a:r>
              <a:rPr lang="es-AR" altLang="es-AR" dirty="0"/>
              <a:t> tradicional.</a:t>
            </a:r>
            <a:endParaRPr lang="es-AR" dirty="0"/>
          </a:p>
        </p:txBody>
      </p:sp>
      <p:sp>
        <p:nvSpPr>
          <p:cNvPr id="10" name="Rectángulo 9"/>
          <p:cNvSpPr/>
          <p:nvPr/>
        </p:nvSpPr>
        <p:spPr>
          <a:xfrm>
            <a:off x="293077" y="5920225"/>
            <a:ext cx="8850923" cy="646331"/>
          </a:xfrm>
          <a:prstGeom prst="rect">
            <a:avLst/>
          </a:prstGeom>
        </p:spPr>
        <p:txBody>
          <a:bodyPr wrap="square">
            <a:spAutoFit/>
          </a:bodyPr>
          <a:lstStyle/>
          <a:p>
            <a:r>
              <a:rPr lang="es-AR" dirty="0">
                <a:hlinkClick r:id="rId8"/>
              </a:rPr>
              <a:t>https://developer.android.com/guide/components/processes-and-threads.html#Threads</a:t>
            </a:r>
            <a:endParaRPr lang="es-AR" dirty="0"/>
          </a:p>
        </p:txBody>
      </p:sp>
    </p:spTree>
    <p:extLst>
      <p:ext uri="{BB962C8B-B14F-4D97-AF65-F5344CB8AC3E}">
        <p14:creationId xmlns:p14="http://schemas.microsoft.com/office/powerpoint/2010/main" val="17622184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331542" y="1921806"/>
            <a:ext cx="6940061" cy="369332"/>
          </a:xfrm>
          <a:prstGeom prst="rect">
            <a:avLst/>
          </a:prstGeom>
        </p:spPr>
        <p:txBody>
          <a:bodyPr wrap="square">
            <a:spAutoFit/>
          </a:bodyPr>
          <a:lstStyle/>
          <a:p>
            <a:r>
              <a:rPr lang="es-AR" dirty="0"/>
              <a:t>https://developer.android.com/ndk/index.html</a:t>
            </a:r>
          </a:p>
        </p:txBody>
      </p:sp>
      <p:sp>
        <p:nvSpPr>
          <p:cNvPr id="4" name="CustomShape 2"/>
          <p:cNvSpPr/>
          <p:nvPr/>
        </p:nvSpPr>
        <p:spPr>
          <a:xfrm>
            <a:off x="1101969" y="-82182"/>
            <a:ext cx="6486157" cy="1217160"/>
          </a:xfrm>
          <a:prstGeom prst="rect">
            <a:avLst/>
          </a:prstGeom>
          <a:noFill/>
          <a:ln>
            <a:noFill/>
          </a:ln>
        </p:spPr>
        <p:style>
          <a:lnRef idx="0">
            <a:srgbClr val="FFFFFF"/>
          </a:lnRef>
          <a:fillRef idx="0">
            <a:srgbClr val="FFFFFF"/>
          </a:fillRef>
          <a:effectRef idx="0">
            <a:srgbClr val="FFFFFF"/>
          </a:effectRef>
          <a:fontRef idx="minor"/>
        </p:style>
        <p:txBody>
          <a:bodyPr lIns="90000" tIns="45000" rIns="90000" bIns="45000" anchor="b"/>
          <a:lstStyle/>
          <a:p>
            <a:pPr>
              <a:lnSpc>
                <a:spcPct val="100000"/>
              </a:lnSpc>
            </a:pPr>
            <a:r>
              <a:rPr lang="es-AR" sz="4200" strike="noStrike" dirty="0">
                <a:solidFill>
                  <a:srgbClr val="DBDBDB"/>
                </a:solidFill>
                <a:latin typeface="Constantia"/>
                <a:ea typeface="DejaVu Sans"/>
              </a:rPr>
              <a:t>NDK / Cross-Compilación</a:t>
            </a:r>
          </a:p>
        </p:txBody>
      </p:sp>
      <p:pic>
        <p:nvPicPr>
          <p:cNvPr id="5" name="Imagen 4"/>
          <p:cNvPicPr>
            <a:picLocks noChangeAspect="1"/>
          </p:cNvPicPr>
          <p:nvPr/>
        </p:nvPicPr>
        <p:blipFill>
          <a:blip r:embed="rId2"/>
          <a:stretch>
            <a:fillRect/>
          </a:stretch>
        </p:blipFill>
        <p:spPr>
          <a:xfrm>
            <a:off x="196726" y="2756755"/>
            <a:ext cx="8562975" cy="2047875"/>
          </a:xfrm>
          <a:prstGeom prst="rect">
            <a:avLst/>
          </a:prstGeom>
        </p:spPr>
      </p:pic>
      <p:sp>
        <p:nvSpPr>
          <p:cNvPr id="6" name="Rectángulo 5"/>
          <p:cNvSpPr/>
          <p:nvPr/>
        </p:nvSpPr>
        <p:spPr>
          <a:xfrm>
            <a:off x="325680" y="5380109"/>
            <a:ext cx="7364658" cy="369332"/>
          </a:xfrm>
          <a:prstGeom prst="rect">
            <a:avLst/>
          </a:prstGeom>
        </p:spPr>
        <p:txBody>
          <a:bodyPr wrap="square">
            <a:spAutoFit/>
          </a:bodyPr>
          <a:lstStyle/>
          <a:p>
            <a:r>
              <a:rPr lang="es-AR" dirty="0"/>
              <a:t>https://developer.android.com/ndk/samples/index.html</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817318" y="2720849"/>
            <a:ext cx="7439025" cy="3971925"/>
          </a:xfrm>
          <a:prstGeom prst="rect">
            <a:avLst/>
          </a:prstGeom>
        </p:spPr>
      </p:pic>
      <p:sp>
        <p:nvSpPr>
          <p:cNvPr id="3" name="CustomShape 2"/>
          <p:cNvSpPr/>
          <p:nvPr/>
        </p:nvSpPr>
        <p:spPr>
          <a:xfrm>
            <a:off x="1101969" y="-82182"/>
            <a:ext cx="6486157" cy="1217160"/>
          </a:xfrm>
          <a:prstGeom prst="rect">
            <a:avLst/>
          </a:prstGeom>
          <a:noFill/>
          <a:ln>
            <a:noFill/>
          </a:ln>
        </p:spPr>
        <p:style>
          <a:lnRef idx="0">
            <a:srgbClr val="FFFFFF"/>
          </a:lnRef>
          <a:fillRef idx="0">
            <a:srgbClr val="FFFFFF"/>
          </a:fillRef>
          <a:effectRef idx="0">
            <a:srgbClr val="FFFFFF"/>
          </a:effectRef>
          <a:fontRef idx="minor"/>
        </p:style>
        <p:txBody>
          <a:bodyPr lIns="90000" tIns="45000" rIns="90000" bIns="45000" anchor="b"/>
          <a:lstStyle/>
          <a:p>
            <a:pPr>
              <a:lnSpc>
                <a:spcPct val="100000"/>
              </a:lnSpc>
            </a:pPr>
            <a:r>
              <a:rPr lang="es-AR" sz="4200" strike="noStrike" dirty="0">
                <a:solidFill>
                  <a:srgbClr val="DBDBDB"/>
                </a:solidFill>
                <a:latin typeface="Constantia"/>
                <a:ea typeface="DejaVu Sans"/>
              </a:rPr>
              <a:t>NDK / Cross-Compilación</a:t>
            </a:r>
          </a:p>
        </p:txBody>
      </p:sp>
      <p:sp>
        <p:nvSpPr>
          <p:cNvPr id="4" name="Rectángulo 3"/>
          <p:cNvSpPr/>
          <p:nvPr/>
        </p:nvSpPr>
        <p:spPr>
          <a:xfrm>
            <a:off x="817318" y="1327749"/>
            <a:ext cx="6940061" cy="1200329"/>
          </a:xfrm>
          <a:prstGeom prst="rect">
            <a:avLst/>
          </a:prstGeom>
        </p:spPr>
        <p:txBody>
          <a:bodyPr wrap="square">
            <a:spAutoFit/>
          </a:bodyPr>
          <a:lstStyle/>
          <a:p>
            <a:pPr algn="just"/>
            <a:r>
              <a:rPr lang="es-AR" dirty="0"/>
              <a:t>Para compilar los binarios para otras plataformas necesitamos un conjunto de herramientas que nos permiten reconstruir el entorno destino en la maquina donde realizamos la compilación …</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752475" y="2660404"/>
            <a:ext cx="7770202" cy="2662655"/>
          </a:xfrm>
          <a:prstGeom prst="rect">
            <a:avLst/>
          </a:prstGeom>
        </p:spPr>
      </p:pic>
      <p:sp>
        <p:nvSpPr>
          <p:cNvPr id="3" name="Rectángulo 2"/>
          <p:cNvSpPr/>
          <p:nvPr/>
        </p:nvSpPr>
        <p:spPr>
          <a:xfrm>
            <a:off x="1172304" y="5942817"/>
            <a:ext cx="7854462" cy="369332"/>
          </a:xfrm>
          <a:prstGeom prst="rect">
            <a:avLst/>
          </a:prstGeom>
        </p:spPr>
        <p:txBody>
          <a:bodyPr wrap="square">
            <a:spAutoFit/>
          </a:bodyPr>
          <a:lstStyle/>
          <a:p>
            <a:r>
              <a:rPr lang="es-AR" dirty="0"/>
              <a:t>https://developer.android.com/ndk/guides/arch.html</a:t>
            </a:r>
          </a:p>
        </p:txBody>
      </p:sp>
      <p:sp>
        <p:nvSpPr>
          <p:cNvPr id="4" name="CustomShape 2"/>
          <p:cNvSpPr/>
          <p:nvPr/>
        </p:nvSpPr>
        <p:spPr>
          <a:xfrm>
            <a:off x="1101969" y="-82182"/>
            <a:ext cx="6486157" cy="1217160"/>
          </a:xfrm>
          <a:prstGeom prst="rect">
            <a:avLst/>
          </a:prstGeom>
          <a:noFill/>
          <a:ln>
            <a:noFill/>
          </a:ln>
        </p:spPr>
        <p:style>
          <a:lnRef idx="0">
            <a:srgbClr val="FFFFFF"/>
          </a:lnRef>
          <a:fillRef idx="0">
            <a:srgbClr val="FFFFFF"/>
          </a:fillRef>
          <a:effectRef idx="0">
            <a:srgbClr val="FFFFFF"/>
          </a:effectRef>
          <a:fontRef idx="minor"/>
        </p:style>
        <p:txBody>
          <a:bodyPr lIns="90000" tIns="45000" rIns="90000" bIns="45000" anchor="b"/>
          <a:lstStyle/>
          <a:p>
            <a:pPr>
              <a:lnSpc>
                <a:spcPct val="100000"/>
              </a:lnSpc>
            </a:pPr>
            <a:r>
              <a:rPr lang="es-AR" sz="4200" strike="noStrike" dirty="0">
                <a:solidFill>
                  <a:srgbClr val="DBDBDB"/>
                </a:solidFill>
                <a:latin typeface="Constantia"/>
                <a:ea typeface="DejaVu Sans"/>
              </a:rPr>
              <a:t>NDK / Cross-Compilación</a:t>
            </a:r>
          </a:p>
        </p:txBody>
      </p:sp>
      <p:sp>
        <p:nvSpPr>
          <p:cNvPr id="5" name="Rectángulo 4"/>
          <p:cNvSpPr/>
          <p:nvPr/>
        </p:nvSpPr>
        <p:spPr>
          <a:xfrm>
            <a:off x="785446" y="1628718"/>
            <a:ext cx="7854462" cy="369332"/>
          </a:xfrm>
          <a:prstGeom prst="rect">
            <a:avLst/>
          </a:prstGeom>
        </p:spPr>
        <p:txBody>
          <a:bodyPr wrap="square">
            <a:spAutoFit/>
          </a:bodyPr>
          <a:lstStyle/>
          <a:p>
            <a:r>
              <a:rPr lang="es-AR" dirty="0"/>
              <a:t>Este conjunto de herramientas es provisto por el NDK de Android …</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stomShape 2"/>
          <p:cNvSpPr/>
          <p:nvPr/>
        </p:nvSpPr>
        <p:spPr>
          <a:xfrm>
            <a:off x="2532184" y="-141139"/>
            <a:ext cx="3774831" cy="1217160"/>
          </a:xfrm>
          <a:prstGeom prst="rect">
            <a:avLst/>
          </a:prstGeom>
          <a:noFill/>
          <a:ln>
            <a:noFill/>
          </a:ln>
        </p:spPr>
        <p:style>
          <a:lnRef idx="0">
            <a:srgbClr val="FFFFFF"/>
          </a:lnRef>
          <a:fillRef idx="0">
            <a:srgbClr val="FFFFFF"/>
          </a:fillRef>
          <a:effectRef idx="0">
            <a:srgbClr val="FFFFFF"/>
          </a:effectRef>
          <a:fontRef idx="minor"/>
        </p:style>
        <p:txBody>
          <a:bodyPr lIns="90000" tIns="45000" rIns="90000" bIns="45000" anchor="b"/>
          <a:lstStyle/>
          <a:p>
            <a:pPr>
              <a:lnSpc>
                <a:spcPct val="100000"/>
              </a:lnSpc>
            </a:pPr>
            <a:r>
              <a:rPr lang="es-AR" sz="4200" strike="noStrike" dirty="0">
                <a:solidFill>
                  <a:srgbClr val="DBDBDB"/>
                </a:solidFill>
                <a:latin typeface="Constantia"/>
                <a:ea typeface="DejaVu Sans"/>
              </a:rPr>
              <a:t>Consola - ADB</a:t>
            </a:r>
          </a:p>
        </p:txBody>
      </p:sp>
      <p:sp>
        <p:nvSpPr>
          <p:cNvPr id="5" name="Rectángulo 4"/>
          <p:cNvSpPr/>
          <p:nvPr/>
        </p:nvSpPr>
        <p:spPr>
          <a:xfrm>
            <a:off x="199292" y="1534934"/>
            <a:ext cx="8440616" cy="4401205"/>
          </a:xfrm>
          <a:prstGeom prst="rect">
            <a:avLst/>
          </a:prstGeom>
        </p:spPr>
        <p:txBody>
          <a:bodyPr wrap="square">
            <a:spAutoFit/>
          </a:bodyPr>
          <a:lstStyle/>
          <a:p>
            <a:pPr algn="ctr"/>
            <a:r>
              <a:rPr lang="es-AR" sz="2800" dirty="0">
                <a:solidFill>
                  <a:srgbClr val="FFFF00"/>
                </a:solidFill>
              </a:rPr>
              <a:t>Android </a:t>
            </a:r>
            <a:r>
              <a:rPr lang="es-AR" sz="2800" dirty="0" err="1">
                <a:solidFill>
                  <a:srgbClr val="FFFF00"/>
                </a:solidFill>
              </a:rPr>
              <a:t>Debug</a:t>
            </a:r>
            <a:r>
              <a:rPr lang="es-AR" sz="2800" dirty="0">
                <a:solidFill>
                  <a:srgbClr val="FFFF00"/>
                </a:solidFill>
              </a:rPr>
              <a:t> Bridge (ADB) </a:t>
            </a:r>
            <a:r>
              <a:rPr lang="es-AR" sz="2800" dirty="0"/>
              <a:t>es una herramienta de líneas de comandos versátil que te permite comunicarte con una instancia de un emulador o un dispositivo Android conectado. </a:t>
            </a:r>
          </a:p>
          <a:p>
            <a:pPr algn="ctr"/>
            <a:endParaRPr lang="es-AR" sz="2800" dirty="0"/>
          </a:p>
          <a:p>
            <a:pPr algn="ctr"/>
            <a:r>
              <a:rPr lang="es-AR" sz="2800" dirty="0"/>
              <a:t>Esta herramienta </a:t>
            </a:r>
            <a:r>
              <a:rPr lang="es-AR" sz="2800" dirty="0">
                <a:solidFill>
                  <a:srgbClr val="FFFF00"/>
                </a:solidFill>
              </a:rPr>
              <a:t>proporciona</a:t>
            </a:r>
            <a:r>
              <a:rPr lang="es-AR" sz="2800" dirty="0"/>
              <a:t> diferentes acciones en dispositivos, </a:t>
            </a:r>
            <a:r>
              <a:rPr lang="es-AR" sz="2800" dirty="0">
                <a:solidFill>
                  <a:srgbClr val="FFFF00"/>
                </a:solidFill>
              </a:rPr>
              <a:t>como la instalación y la depuración de apps</a:t>
            </a:r>
            <a:r>
              <a:rPr lang="es-AR" sz="2800" dirty="0"/>
              <a:t>, y proporciona acceso a </a:t>
            </a:r>
            <a:r>
              <a:rPr lang="es-AR" sz="2800" dirty="0">
                <a:solidFill>
                  <a:srgbClr val="FFFF00"/>
                </a:solidFill>
              </a:rPr>
              <a:t>un </a:t>
            </a:r>
            <a:r>
              <a:rPr lang="es-AR" sz="2800" dirty="0" err="1">
                <a:solidFill>
                  <a:srgbClr val="FFFF00"/>
                </a:solidFill>
              </a:rPr>
              <a:t>shell</a:t>
            </a:r>
            <a:r>
              <a:rPr lang="es-AR" sz="2800" dirty="0">
                <a:solidFill>
                  <a:srgbClr val="FFFF00"/>
                </a:solidFill>
              </a:rPr>
              <a:t> Unix</a:t>
            </a:r>
            <a:r>
              <a:rPr lang="es-AR" sz="2800" dirty="0"/>
              <a:t> que puedes usar para ejecutar varios comandos en un emulador o un dispositivo conectado. </a:t>
            </a:r>
            <a:endParaRPr lang="es-AR" dirty="0"/>
          </a:p>
        </p:txBody>
      </p:sp>
      <p:sp>
        <p:nvSpPr>
          <p:cNvPr id="11" name="Rectángulo 10"/>
          <p:cNvSpPr/>
          <p:nvPr/>
        </p:nvSpPr>
        <p:spPr>
          <a:xfrm>
            <a:off x="281353" y="6282786"/>
            <a:ext cx="7959969" cy="646331"/>
          </a:xfrm>
          <a:prstGeom prst="rect">
            <a:avLst/>
          </a:prstGeom>
        </p:spPr>
        <p:txBody>
          <a:bodyPr wrap="square">
            <a:spAutoFit/>
          </a:bodyPr>
          <a:lstStyle/>
          <a:p>
            <a:pPr algn="ctr"/>
            <a:r>
              <a:rPr lang="es-AR" dirty="0">
                <a:hlinkClick r:id="rId2"/>
              </a:rPr>
              <a:t>https://developer.android.com/studio/command-line/adb.html</a:t>
            </a:r>
            <a:endParaRPr lang="es-AR" dirty="0"/>
          </a:p>
          <a:p>
            <a:endParaRPr lang="es-AR"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stomShape 2"/>
          <p:cNvSpPr/>
          <p:nvPr/>
        </p:nvSpPr>
        <p:spPr>
          <a:xfrm>
            <a:off x="2684584" y="-149435"/>
            <a:ext cx="3774831" cy="1217160"/>
          </a:xfrm>
          <a:prstGeom prst="rect">
            <a:avLst/>
          </a:prstGeom>
          <a:noFill/>
          <a:ln>
            <a:noFill/>
          </a:ln>
        </p:spPr>
        <p:style>
          <a:lnRef idx="0">
            <a:srgbClr val="FFFFFF"/>
          </a:lnRef>
          <a:fillRef idx="0">
            <a:srgbClr val="FFFFFF"/>
          </a:fillRef>
          <a:effectRef idx="0">
            <a:srgbClr val="FFFFFF"/>
          </a:effectRef>
          <a:fontRef idx="minor"/>
        </p:style>
        <p:txBody>
          <a:bodyPr lIns="90000" tIns="45000" rIns="90000" bIns="45000" anchor="b"/>
          <a:lstStyle/>
          <a:p>
            <a:pPr>
              <a:lnSpc>
                <a:spcPct val="100000"/>
              </a:lnSpc>
            </a:pPr>
            <a:r>
              <a:rPr lang="es-AR" sz="4200" strike="noStrike" dirty="0">
                <a:solidFill>
                  <a:srgbClr val="DBDBDB"/>
                </a:solidFill>
                <a:latin typeface="Constantia"/>
                <a:ea typeface="DejaVu Sans"/>
              </a:rPr>
              <a:t>Consola - ADB</a:t>
            </a:r>
          </a:p>
        </p:txBody>
      </p:sp>
      <p:sp>
        <p:nvSpPr>
          <p:cNvPr id="5" name="Rectángulo 4"/>
          <p:cNvSpPr/>
          <p:nvPr/>
        </p:nvSpPr>
        <p:spPr>
          <a:xfrm>
            <a:off x="199292" y="1534934"/>
            <a:ext cx="8440616" cy="646331"/>
          </a:xfrm>
          <a:prstGeom prst="rect">
            <a:avLst/>
          </a:prstGeom>
        </p:spPr>
        <p:txBody>
          <a:bodyPr wrap="square">
            <a:spAutoFit/>
          </a:bodyPr>
          <a:lstStyle/>
          <a:p>
            <a:pPr algn="ctr"/>
            <a:r>
              <a:rPr lang="es-AR" dirty="0"/>
              <a:t>(host)$ </a:t>
            </a:r>
            <a:r>
              <a:rPr lang="es-AR" dirty="0" err="1"/>
              <a:t>adb</a:t>
            </a:r>
            <a:r>
              <a:rPr lang="es-AR" dirty="0"/>
              <a:t> </a:t>
            </a:r>
            <a:r>
              <a:rPr lang="es-AR" dirty="0" err="1"/>
              <a:t>shell</a:t>
            </a:r>
            <a:endParaRPr lang="es-AR" dirty="0"/>
          </a:p>
          <a:p>
            <a:pPr algn="ctr"/>
            <a:r>
              <a:rPr lang="es-AR" dirty="0">
                <a:solidFill>
                  <a:schemeClr val="accent3">
                    <a:lumMod val="60000"/>
                    <a:lumOff val="40000"/>
                  </a:schemeClr>
                </a:solidFill>
              </a:rPr>
              <a:t>(</a:t>
            </a:r>
            <a:r>
              <a:rPr lang="es-AR" dirty="0" err="1">
                <a:solidFill>
                  <a:schemeClr val="accent3">
                    <a:lumMod val="60000"/>
                    <a:lumOff val="40000"/>
                  </a:schemeClr>
                </a:solidFill>
              </a:rPr>
              <a:t>device</a:t>
            </a:r>
            <a:r>
              <a:rPr lang="es-AR" dirty="0">
                <a:solidFill>
                  <a:schemeClr val="accent3">
                    <a:lumMod val="60000"/>
                    <a:lumOff val="40000"/>
                  </a:schemeClr>
                </a:solidFill>
              </a:rPr>
              <a:t>)$ </a:t>
            </a:r>
            <a:r>
              <a:rPr lang="es-AR" dirty="0" err="1">
                <a:solidFill>
                  <a:schemeClr val="accent3">
                    <a:lumMod val="60000"/>
                    <a:lumOff val="40000"/>
                  </a:schemeClr>
                </a:solidFill>
              </a:rPr>
              <a:t>cat</a:t>
            </a:r>
            <a:r>
              <a:rPr lang="es-AR" dirty="0">
                <a:solidFill>
                  <a:schemeClr val="accent3">
                    <a:lumMod val="60000"/>
                    <a:lumOff val="40000"/>
                  </a:schemeClr>
                </a:solidFill>
              </a:rPr>
              <a:t> /</a:t>
            </a:r>
            <a:r>
              <a:rPr lang="es-AR" dirty="0" err="1">
                <a:solidFill>
                  <a:schemeClr val="accent3">
                    <a:lumMod val="60000"/>
                    <a:lumOff val="40000"/>
                  </a:schemeClr>
                </a:solidFill>
              </a:rPr>
              <a:t>proc</a:t>
            </a:r>
            <a:r>
              <a:rPr lang="es-AR" dirty="0">
                <a:solidFill>
                  <a:schemeClr val="accent3">
                    <a:lumMod val="60000"/>
                    <a:lumOff val="40000"/>
                  </a:schemeClr>
                </a:solidFill>
              </a:rPr>
              <a:t>/</a:t>
            </a:r>
            <a:r>
              <a:rPr lang="es-AR" dirty="0" err="1">
                <a:solidFill>
                  <a:schemeClr val="accent3">
                    <a:lumMod val="60000"/>
                    <a:lumOff val="40000"/>
                  </a:schemeClr>
                </a:solidFill>
              </a:rPr>
              <a:t>cpuinfo</a:t>
            </a:r>
            <a:endParaRPr lang="es-AR" dirty="0">
              <a:solidFill>
                <a:schemeClr val="accent3">
                  <a:lumMod val="60000"/>
                  <a:lumOff val="40000"/>
                </a:schemeClr>
              </a:solidFill>
            </a:endParaRPr>
          </a:p>
        </p:txBody>
      </p:sp>
      <p:sp>
        <p:nvSpPr>
          <p:cNvPr id="11" name="Rectángulo 10"/>
          <p:cNvSpPr/>
          <p:nvPr/>
        </p:nvSpPr>
        <p:spPr>
          <a:xfrm>
            <a:off x="281353" y="6282786"/>
            <a:ext cx="7959969" cy="646331"/>
          </a:xfrm>
          <a:prstGeom prst="rect">
            <a:avLst/>
          </a:prstGeom>
        </p:spPr>
        <p:txBody>
          <a:bodyPr wrap="square">
            <a:spAutoFit/>
          </a:bodyPr>
          <a:lstStyle/>
          <a:p>
            <a:pPr algn="ctr"/>
            <a:r>
              <a:rPr lang="es-AR" dirty="0">
                <a:hlinkClick r:id="rId2"/>
              </a:rPr>
              <a:t>https://developer.android.com/studio/command-line/adb.html</a:t>
            </a:r>
            <a:endParaRPr lang="es-AR" dirty="0"/>
          </a:p>
          <a:p>
            <a:endParaRPr lang="es-AR" dirty="0"/>
          </a:p>
        </p:txBody>
      </p:sp>
      <p:pic>
        <p:nvPicPr>
          <p:cNvPr id="4" name="Imagen 3">
            <a:extLst>
              <a:ext uri="{FF2B5EF4-FFF2-40B4-BE49-F238E27FC236}">
                <a16:creationId xmlns:a16="http://schemas.microsoft.com/office/drawing/2014/main" id="{0BE6EA4D-7722-4CDB-9049-C2AE3BC39432}"/>
              </a:ext>
            </a:extLst>
          </p:cNvPr>
          <p:cNvPicPr>
            <a:picLocks noChangeAspect="1"/>
          </p:cNvPicPr>
          <p:nvPr/>
        </p:nvPicPr>
        <p:blipFill>
          <a:blip r:embed="rId3"/>
          <a:stretch>
            <a:fillRect/>
          </a:stretch>
        </p:blipFill>
        <p:spPr>
          <a:xfrm>
            <a:off x="1852612" y="2399375"/>
            <a:ext cx="5133975" cy="3390900"/>
          </a:xfrm>
          <a:prstGeom prst="rect">
            <a:avLst/>
          </a:prstGeom>
        </p:spPr>
      </p:pic>
    </p:spTree>
    <p:extLst>
      <p:ext uri="{BB962C8B-B14F-4D97-AF65-F5344CB8AC3E}">
        <p14:creationId xmlns:p14="http://schemas.microsoft.com/office/powerpoint/2010/main" val="243579233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stomShape 2"/>
          <p:cNvSpPr/>
          <p:nvPr/>
        </p:nvSpPr>
        <p:spPr>
          <a:xfrm>
            <a:off x="2684584" y="-149435"/>
            <a:ext cx="3774831" cy="1217160"/>
          </a:xfrm>
          <a:prstGeom prst="rect">
            <a:avLst/>
          </a:prstGeom>
          <a:noFill/>
          <a:ln>
            <a:noFill/>
          </a:ln>
        </p:spPr>
        <p:style>
          <a:lnRef idx="0">
            <a:srgbClr val="FFFFFF"/>
          </a:lnRef>
          <a:fillRef idx="0">
            <a:srgbClr val="FFFFFF"/>
          </a:fillRef>
          <a:effectRef idx="0">
            <a:srgbClr val="FFFFFF"/>
          </a:effectRef>
          <a:fontRef idx="minor"/>
        </p:style>
        <p:txBody>
          <a:bodyPr lIns="90000" tIns="45000" rIns="90000" bIns="45000" anchor="b"/>
          <a:lstStyle/>
          <a:p>
            <a:pPr>
              <a:lnSpc>
                <a:spcPct val="100000"/>
              </a:lnSpc>
            </a:pPr>
            <a:r>
              <a:rPr lang="es-AR" sz="4200" strike="noStrike" dirty="0">
                <a:solidFill>
                  <a:srgbClr val="DBDBDB"/>
                </a:solidFill>
                <a:latin typeface="Constantia"/>
                <a:ea typeface="DejaVu Sans"/>
              </a:rPr>
              <a:t>Consola - ADB</a:t>
            </a:r>
          </a:p>
        </p:txBody>
      </p:sp>
      <p:sp>
        <p:nvSpPr>
          <p:cNvPr id="5" name="Rectángulo 4"/>
          <p:cNvSpPr/>
          <p:nvPr/>
        </p:nvSpPr>
        <p:spPr>
          <a:xfrm>
            <a:off x="199292" y="1534934"/>
            <a:ext cx="8440616" cy="369332"/>
          </a:xfrm>
          <a:prstGeom prst="rect">
            <a:avLst/>
          </a:prstGeom>
        </p:spPr>
        <p:txBody>
          <a:bodyPr wrap="square">
            <a:spAutoFit/>
          </a:bodyPr>
          <a:lstStyle/>
          <a:p>
            <a:pPr algn="ctr"/>
            <a:r>
              <a:rPr lang="es-AR" dirty="0"/>
              <a:t>(host)$ </a:t>
            </a:r>
            <a:r>
              <a:rPr lang="es-AR" dirty="0" err="1"/>
              <a:t>cat</a:t>
            </a:r>
            <a:r>
              <a:rPr lang="es-AR" dirty="0"/>
              <a:t> /</a:t>
            </a:r>
            <a:r>
              <a:rPr lang="es-AR" dirty="0" err="1"/>
              <a:t>proc</a:t>
            </a:r>
            <a:r>
              <a:rPr lang="es-AR" dirty="0"/>
              <a:t>/</a:t>
            </a:r>
            <a:r>
              <a:rPr lang="es-AR" dirty="0" err="1"/>
              <a:t>cpuinfo</a:t>
            </a:r>
            <a:endParaRPr lang="es-AR" dirty="0"/>
          </a:p>
        </p:txBody>
      </p:sp>
      <p:sp>
        <p:nvSpPr>
          <p:cNvPr id="11" name="Rectángulo 10"/>
          <p:cNvSpPr/>
          <p:nvPr/>
        </p:nvSpPr>
        <p:spPr>
          <a:xfrm>
            <a:off x="281353" y="6282786"/>
            <a:ext cx="7959969" cy="646331"/>
          </a:xfrm>
          <a:prstGeom prst="rect">
            <a:avLst/>
          </a:prstGeom>
        </p:spPr>
        <p:txBody>
          <a:bodyPr wrap="square">
            <a:spAutoFit/>
          </a:bodyPr>
          <a:lstStyle/>
          <a:p>
            <a:pPr algn="ctr"/>
            <a:r>
              <a:rPr lang="es-AR" dirty="0">
                <a:hlinkClick r:id="rId2"/>
              </a:rPr>
              <a:t>https://developer.android.com/studio/command-line/adb.html</a:t>
            </a:r>
            <a:endParaRPr lang="es-AR" dirty="0"/>
          </a:p>
          <a:p>
            <a:endParaRPr lang="es-AR" dirty="0"/>
          </a:p>
        </p:txBody>
      </p:sp>
      <p:pic>
        <p:nvPicPr>
          <p:cNvPr id="6" name="Imagen 5">
            <a:extLst>
              <a:ext uri="{FF2B5EF4-FFF2-40B4-BE49-F238E27FC236}">
                <a16:creationId xmlns:a16="http://schemas.microsoft.com/office/drawing/2014/main" id="{CCE5FCD1-C97A-4F96-AF4E-8762B18A5D34}"/>
              </a:ext>
            </a:extLst>
          </p:cNvPr>
          <p:cNvPicPr>
            <a:picLocks noChangeAspect="1"/>
          </p:cNvPicPr>
          <p:nvPr/>
        </p:nvPicPr>
        <p:blipFill>
          <a:blip r:embed="rId3"/>
          <a:stretch>
            <a:fillRect/>
          </a:stretch>
        </p:blipFill>
        <p:spPr>
          <a:xfrm>
            <a:off x="867745" y="2092882"/>
            <a:ext cx="7275827" cy="4001287"/>
          </a:xfrm>
          <a:prstGeom prst="rect">
            <a:avLst/>
          </a:prstGeom>
        </p:spPr>
      </p:pic>
    </p:spTree>
    <p:extLst>
      <p:ext uri="{BB962C8B-B14F-4D97-AF65-F5344CB8AC3E}">
        <p14:creationId xmlns:p14="http://schemas.microsoft.com/office/powerpoint/2010/main" val="50155763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stomShape 2"/>
          <p:cNvSpPr/>
          <p:nvPr/>
        </p:nvSpPr>
        <p:spPr>
          <a:xfrm>
            <a:off x="2684584" y="-149435"/>
            <a:ext cx="3774831" cy="1217160"/>
          </a:xfrm>
          <a:prstGeom prst="rect">
            <a:avLst/>
          </a:prstGeom>
          <a:noFill/>
          <a:ln>
            <a:noFill/>
          </a:ln>
        </p:spPr>
        <p:style>
          <a:lnRef idx="0">
            <a:srgbClr val="FFFFFF"/>
          </a:lnRef>
          <a:fillRef idx="0">
            <a:srgbClr val="FFFFFF"/>
          </a:fillRef>
          <a:effectRef idx="0">
            <a:srgbClr val="FFFFFF"/>
          </a:effectRef>
          <a:fontRef idx="minor"/>
        </p:style>
        <p:txBody>
          <a:bodyPr lIns="90000" tIns="45000" rIns="90000" bIns="45000" anchor="b"/>
          <a:lstStyle/>
          <a:p>
            <a:pPr>
              <a:lnSpc>
                <a:spcPct val="100000"/>
              </a:lnSpc>
            </a:pPr>
            <a:r>
              <a:rPr lang="es-AR" sz="4200" strike="noStrike" dirty="0">
                <a:solidFill>
                  <a:srgbClr val="DBDBDB"/>
                </a:solidFill>
                <a:latin typeface="Constantia"/>
                <a:ea typeface="DejaVu Sans"/>
              </a:rPr>
              <a:t>Consola - ADB</a:t>
            </a:r>
          </a:p>
        </p:txBody>
      </p:sp>
      <p:sp>
        <p:nvSpPr>
          <p:cNvPr id="5" name="Rectángulo 4"/>
          <p:cNvSpPr/>
          <p:nvPr/>
        </p:nvSpPr>
        <p:spPr>
          <a:xfrm>
            <a:off x="199292" y="1534934"/>
            <a:ext cx="8440616" cy="646331"/>
          </a:xfrm>
          <a:prstGeom prst="rect">
            <a:avLst/>
          </a:prstGeom>
        </p:spPr>
        <p:txBody>
          <a:bodyPr wrap="square">
            <a:spAutoFit/>
          </a:bodyPr>
          <a:lstStyle/>
          <a:p>
            <a:pPr algn="ctr"/>
            <a:r>
              <a:rPr lang="es-AR" dirty="0"/>
              <a:t>(host)$ </a:t>
            </a:r>
            <a:r>
              <a:rPr lang="es-AR" dirty="0" err="1"/>
              <a:t>adb</a:t>
            </a:r>
            <a:r>
              <a:rPr lang="es-AR" dirty="0"/>
              <a:t> </a:t>
            </a:r>
            <a:r>
              <a:rPr lang="es-AR" dirty="0" err="1"/>
              <a:t>shell</a:t>
            </a:r>
            <a:endParaRPr lang="es-AR" dirty="0"/>
          </a:p>
          <a:p>
            <a:pPr algn="ctr"/>
            <a:r>
              <a:rPr lang="es-AR" dirty="0">
                <a:solidFill>
                  <a:schemeClr val="accent3">
                    <a:lumMod val="60000"/>
                    <a:lumOff val="40000"/>
                  </a:schemeClr>
                </a:solidFill>
              </a:rPr>
              <a:t>(</a:t>
            </a:r>
            <a:r>
              <a:rPr lang="es-AR" dirty="0" err="1">
                <a:solidFill>
                  <a:schemeClr val="accent3">
                    <a:lumMod val="60000"/>
                    <a:lumOff val="40000"/>
                  </a:schemeClr>
                </a:solidFill>
              </a:rPr>
              <a:t>device</a:t>
            </a:r>
            <a:r>
              <a:rPr lang="es-AR" dirty="0">
                <a:solidFill>
                  <a:schemeClr val="accent3">
                    <a:lumMod val="60000"/>
                    <a:lumOff val="40000"/>
                  </a:schemeClr>
                </a:solidFill>
              </a:rPr>
              <a:t>)$ top</a:t>
            </a:r>
          </a:p>
        </p:txBody>
      </p:sp>
      <p:sp>
        <p:nvSpPr>
          <p:cNvPr id="11" name="Rectángulo 10"/>
          <p:cNvSpPr/>
          <p:nvPr/>
        </p:nvSpPr>
        <p:spPr>
          <a:xfrm>
            <a:off x="281353" y="6282786"/>
            <a:ext cx="7959969" cy="646331"/>
          </a:xfrm>
          <a:prstGeom prst="rect">
            <a:avLst/>
          </a:prstGeom>
        </p:spPr>
        <p:txBody>
          <a:bodyPr wrap="square">
            <a:spAutoFit/>
          </a:bodyPr>
          <a:lstStyle/>
          <a:p>
            <a:pPr algn="ctr"/>
            <a:r>
              <a:rPr lang="es-AR" dirty="0">
                <a:hlinkClick r:id="rId2"/>
              </a:rPr>
              <a:t>https://developer.android.com/studio/command-line/adb.html</a:t>
            </a:r>
            <a:endParaRPr lang="es-AR" dirty="0"/>
          </a:p>
          <a:p>
            <a:endParaRPr lang="es-AR" dirty="0"/>
          </a:p>
        </p:txBody>
      </p:sp>
      <p:pic>
        <p:nvPicPr>
          <p:cNvPr id="6" name="Imagen 5">
            <a:extLst>
              <a:ext uri="{FF2B5EF4-FFF2-40B4-BE49-F238E27FC236}">
                <a16:creationId xmlns:a16="http://schemas.microsoft.com/office/drawing/2014/main" id="{5F50A5F3-26E6-4706-B83F-A8633A091DC7}"/>
              </a:ext>
            </a:extLst>
          </p:cNvPr>
          <p:cNvPicPr>
            <a:picLocks noChangeAspect="1"/>
          </p:cNvPicPr>
          <p:nvPr/>
        </p:nvPicPr>
        <p:blipFill>
          <a:blip r:embed="rId3"/>
          <a:stretch>
            <a:fillRect/>
          </a:stretch>
        </p:blipFill>
        <p:spPr>
          <a:xfrm>
            <a:off x="1056820" y="2155437"/>
            <a:ext cx="6725560" cy="4153177"/>
          </a:xfrm>
          <a:prstGeom prst="rect">
            <a:avLst/>
          </a:prstGeom>
        </p:spPr>
      </p:pic>
    </p:spTree>
    <p:extLst>
      <p:ext uri="{BB962C8B-B14F-4D97-AF65-F5344CB8AC3E}">
        <p14:creationId xmlns:p14="http://schemas.microsoft.com/office/powerpoint/2010/main" val="375501977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stomShape 2"/>
          <p:cNvSpPr/>
          <p:nvPr/>
        </p:nvSpPr>
        <p:spPr>
          <a:xfrm>
            <a:off x="2684584" y="-149435"/>
            <a:ext cx="3774831" cy="1217160"/>
          </a:xfrm>
          <a:prstGeom prst="rect">
            <a:avLst/>
          </a:prstGeom>
          <a:noFill/>
          <a:ln>
            <a:noFill/>
          </a:ln>
        </p:spPr>
        <p:style>
          <a:lnRef idx="0">
            <a:srgbClr val="FFFFFF"/>
          </a:lnRef>
          <a:fillRef idx="0">
            <a:srgbClr val="FFFFFF"/>
          </a:fillRef>
          <a:effectRef idx="0">
            <a:srgbClr val="FFFFFF"/>
          </a:effectRef>
          <a:fontRef idx="minor"/>
        </p:style>
        <p:txBody>
          <a:bodyPr lIns="90000" tIns="45000" rIns="90000" bIns="45000" anchor="b"/>
          <a:lstStyle/>
          <a:p>
            <a:pPr>
              <a:lnSpc>
                <a:spcPct val="100000"/>
              </a:lnSpc>
            </a:pPr>
            <a:r>
              <a:rPr lang="es-AR" sz="4200" strike="noStrike" dirty="0">
                <a:solidFill>
                  <a:srgbClr val="DBDBDB"/>
                </a:solidFill>
                <a:latin typeface="Constantia"/>
                <a:ea typeface="DejaVu Sans"/>
              </a:rPr>
              <a:t>Consola - ADB</a:t>
            </a:r>
          </a:p>
        </p:txBody>
      </p:sp>
      <p:sp>
        <p:nvSpPr>
          <p:cNvPr id="5" name="Rectángulo 4"/>
          <p:cNvSpPr/>
          <p:nvPr/>
        </p:nvSpPr>
        <p:spPr>
          <a:xfrm>
            <a:off x="199292" y="1091147"/>
            <a:ext cx="8440616" cy="369332"/>
          </a:xfrm>
          <a:prstGeom prst="rect">
            <a:avLst/>
          </a:prstGeom>
        </p:spPr>
        <p:txBody>
          <a:bodyPr wrap="square">
            <a:spAutoFit/>
          </a:bodyPr>
          <a:lstStyle/>
          <a:p>
            <a:pPr algn="ctr"/>
            <a:r>
              <a:rPr lang="es-AR" dirty="0"/>
              <a:t>(host)$ </a:t>
            </a:r>
            <a:r>
              <a:rPr lang="es-AR" dirty="0" err="1"/>
              <a:t>sh</a:t>
            </a:r>
            <a:r>
              <a:rPr lang="es-AR" dirty="0"/>
              <a:t> script_consulta_apps.sh</a:t>
            </a:r>
          </a:p>
        </p:txBody>
      </p:sp>
      <p:pic>
        <p:nvPicPr>
          <p:cNvPr id="4" name="Imagen 3">
            <a:extLst>
              <a:ext uri="{FF2B5EF4-FFF2-40B4-BE49-F238E27FC236}">
                <a16:creationId xmlns:a16="http://schemas.microsoft.com/office/drawing/2014/main" id="{54E2A9F4-72EE-4433-B2A6-84A46FB8A759}"/>
              </a:ext>
            </a:extLst>
          </p:cNvPr>
          <p:cNvPicPr>
            <a:picLocks noChangeAspect="1"/>
          </p:cNvPicPr>
          <p:nvPr/>
        </p:nvPicPr>
        <p:blipFill>
          <a:blip r:embed="rId2"/>
          <a:stretch>
            <a:fillRect/>
          </a:stretch>
        </p:blipFill>
        <p:spPr>
          <a:xfrm>
            <a:off x="2020765" y="1460479"/>
            <a:ext cx="4438650" cy="2486025"/>
          </a:xfrm>
          <a:prstGeom prst="rect">
            <a:avLst/>
          </a:prstGeom>
        </p:spPr>
      </p:pic>
      <p:pic>
        <p:nvPicPr>
          <p:cNvPr id="8" name="Imagen 7">
            <a:extLst>
              <a:ext uri="{FF2B5EF4-FFF2-40B4-BE49-F238E27FC236}">
                <a16:creationId xmlns:a16="http://schemas.microsoft.com/office/drawing/2014/main" id="{D3C1E073-F7AB-466F-9CB2-9F9995F5E83B}"/>
              </a:ext>
            </a:extLst>
          </p:cNvPr>
          <p:cNvPicPr>
            <a:picLocks noChangeAspect="1"/>
          </p:cNvPicPr>
          <p:nvPr/>
        </p:nvPicPr>
        <p:blipFill>
          <a:blip r:embed="rId3"/>
          <a:stretch>
            <a:fillRect/>
          </a:stretch>
        </p:blipFill>
        <p:spPr>
          <a:xfrm>
            <a:off x="517023" y="4062937"/>
            <a:ext cx="8122885" cy="2716134"/>
          </a:xfrm>
          <a:prstGeom prst="rect">
            <a:avLst/>
          </a:prstGeom>
        </p:spPr>
      </p:pic>
    </p:spTree>
    <p:extLst>
      <p:ext uri="{BB962C8B-B14F-4D97-AF65-F5344CB8AC3E}">
        <p14:creationId xmlns:p14="http://schemas.microsoft.com/office/powerpoint/2010/main" val="372471147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stomShape 2"/>
          <p:cNvSpPr/>
          <p:nvPr/>
        </p:nvSpPr>
        <p:spPr>
          <a:xfrm>
            <a:off x="2684584" y="-149435"/>
            <a:ext cx="3774831" cy="1217160"/>
          </a:xfrm>
          <a:prstGeom prst="rect">
            <a:avLst/>
          </a:prstGeom>
          <a:noFill/>
          <a:ln>
            <a:noFill/>
          </a:ln>
        </p:spPr>
        <p:style>
          <a:lnRef idx="0">
            <a:srgbClr val="FFFFFF"/>
          </a:lnRef>
          <a:fillRef idx="0">
            <a:srgbClr val="FFFFFF"/>
          </a:fillRef>
          <a:effectRef idx="0">
            <a:srgbClr val="FFFFFF"/>
          </a:effectRef>
          <a:fontRef idx="minor"/>
        </p:style>
        <p:txBody>
          <a:bodyPr lIns="90000" tIns="45000" rIns="90000" bIns="45000" anchor="b"/>
          <a:lstStyle/>
          <a:p>
            <a:pPr>
              <a:lnSpc>
                <a:spcPct val="100000"/>
              </a:lnSpc>
            </a:pPr>
            <a:r>
              <a:rPr lang="es-AR" sz="4200" strike="noStrike" dirty="0">
                <a:solidFill>
                  <a:srgbClr val="DBDBDB"/>
                </a:solidFill>
                <a:latin typeface="Constantia"/>
                <a:ea typeface="DejaVu Sans"/>
              </a:rPr>
              <a:t>Consola - ADB</a:t>
            </a:r>
          </a:p>
        </p:txBody>
      </p:sp>
      <p:pic>
        <p:nvPicPr>
          <p:cNvPr id="10" name="Imagen 9">
            <a:extLst>
              <a:ext uri="{FF2B5EF4-FFF2-40B4-BE49-F238E27FC236}">
                <a16:creationId xmlns:a16="http://schemas.microsoft.com/office/drawing/2014/main" id="{5F0DB1C6-7C0B-48B1-9DB6-0A7BC7D5D233}"/>
              </a:ext>
            </a:extLst>
          </p:cNvPr>
          <p:cNvPicPr>
            <a:picLocks noChangeAspect="1"/>
          </p:cNvPicPr>
          <p:nvPr/>
        </p:nvPicPr>
        <p:blipFill>
          <a:blip r:embed="rId2"/>
          <a:stretch>
            <a:fillRect/>
          </a:stretch>
        </p:blipFill>
        <p:spPr>
          <a:xfrm>
            <a:off x="2485748" y="977874"/>
            <a:ext cx="3908547" cy="5682515"/>
          </a:xfrm>
          <a:prstGeom prst="rect">
            <a:avLst/>
          </a:prstGeom>
        </p:spPr>
      </p:pic>
    </p:spTree>
    <p:extLst>
      <p:ext uri="{BB962C8B-B14F-4D97-AF65-F5344CB8AC3E}">
        <p14:creationId xmlns:p14="http://schemas.microsoft.com/office/powerpoint/2010/main" val="425194724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stomShape 2"/>
          <p:cNvSpPr/>
          <p:nvPr/>
        </p:nvSpPr>
        <p:spPr>
          <a:xfrm>
            <a:off x="401540" y="2248263"/>
            <a:ext cx="2886944" cy="1606163"/>
          </a:xfrm>
          <a:prstGeom prst="rect">
            <a:avLst/>
          </a:prstGeom>
        </p:spPr>
        <p:style>
          <a:lnRef idx="0">
            <a:srgbClr val="FFFFFF"/>
          </a:lnRef>
          <a:fillRef idx="0">
            <a:srgbClr val="FFFFFF"/>
          </a:fillRef>
          <a:effectRef idx="0">
            <a:srgbClr val="FFFFFF"/>
          </a:effectRef>
          <a:fontRef idx="minor"/>
        </p:style>
        <p:txBody>
          <a:bodyPr vert="horz" lIns="91440" tIns="45720" rIns="91440" bIns="45720" rtlCol="0" anchor="b">
            <a:normAutofit/>
          </a:bodyPr>
          <a:lstStyle/>
          <a:p>
            <a:pPr>
              <a:lnSpc>
                <a:spcPct val="90000"/>
              </a:lnSpc>
              <a:spcBef>
                <a:spcPct val="0"/>
              </a:spcBef>
              <a:spcAft>
                <a:spcPts val="600"/>
              </a:spcAft>
            </a:pPr>
            <a:r>
              <a:rPr lang="en-US" sz="3500" strike="noStrike" kern="1200" dirty="0">
                <a:solidFill>
                  <a:schemeClr val="tx1"/>
                </a:solidFill>
                <a:latin typeface="+mj-lt"/>
                <a:ea typeface="+mj-ea"/>
                <a:cs typeface="+mj-cs"/>
              </a:rPr>
              <a:t>Smartphone – Debug (1)</a:t>
            </a:r>
          </a:p>
        </p:txBody>
      </p:sp>
      <p:pic>
        <p:nvPicPr>
          <p:cNvPr id="4" name="Imagen 3">
            <a:extLst>
              <a:ext uri="{FF2B5EF4-FFF2-40B4-BE49-F238E27FC236}">
                <a16:creationId xmlns:a16="http://schemas.microsoft.com/office/drawing/2014/main" id="{470E52B9-DC2B-4CD7-A287-0AEB3576A254}"/>
              </a:ext>
            </a:extLst>
          </p:cNvPr>
          <p:cNvPicPr>
            <a:picLocks noChangeAspect="1"/>
          </p:cNvPicPr>
          <p:nvPr/>
        </p:nvPicPr>
        <p:blipFill>
          <a:blip r:embed="rId2"/>
          <a:stretch>
            <a:fillRect/>
          </a:stretch>
        </p:blipFill>
        <p:spPr>
          <a:xfrm>
            <a:off x="5716551" y="643467"/>
            <a:ext cx="2618400" cy="5571066"/>
          </a:xfrm>
          <a:prstGeom prst="rect">
            <a:avLst/>
          </a:prstGeom>
        </p:spPr>
      </p:pic>
    </p:spTree>
    <p:extLst>
      <p:ext uri="{BB962C8B-B14F-4D97-AF65-F5344CB8AC3E}">
        <p14:creationId xmlns:p14="http://schemas.microsoft.com/office/powerpoint/2010/main" val="35858583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stomShape 2"/>
          <p:cNvSpPr/>
          <p:nvPr/>
        </p:nvSpPr>
        <p:spPr>
          <a:xfrm>
            <a:off x="401540" y="2248263"/>
            <a:ext cx="2886944" cy="1606163"/>
          </a:xfrm>
          <a:prstGeom prst="rect">
            <a:avLst/>
          </a:prstGeom>
        </p:spPr>
        <p:style>
          <a:lnRef idx="0">
            <a:srgbClr val="FFFFFF"/>
          </a:lnRef>
          <a:fillRef idx="0">
            <a:srgbClr val="FFFFFF"/>
          </a:fillRef>
          <a:effectRef idx="0">
            <a:srgbClr val="FFFFFF"/>
          </a:effectRef>
          <a:fontRef idx="minor"/>
        </p:style>
        <p:txBody>
          <a:bodyPr vert="horz" lIns="91440" tIns="45720" rIns="91440" bIns="45720" rtlCol="0" anchor="b">
            <a:normAutofit/>
          </a:bodyPr>
          <a:lstStyle/>
          <a:p>
            <a:pPr>
              <a:lnSpc>
                <a:spcPct val="90000"/>
              </a:lnSpc>
              <a:spcBef>
                <a:spcPct val="0"/>
              </a:spcBef>
              <a:spcAft>
                <a:spcPts val="600"/>
              </a:spcAft>
            </a:pPr>
            <a:r>
              <a:rPr lang="en-US" sz="3500" strike="noStrike" kern="1200" dirty="0">
                <a:solidFill>
                  <a:schemeClr val="tx1"/>
                </a:solidFill>
                <a:latin typeface="+mj-lt"/>
                <a:ea typeface="+mj-ea"/>
                <a:cs typeface="+mj-cs"/>
              </a:rPr>
              <a:t>Smartphone – Debug (2)</a:t>
            </a:r>
          </a:p>
        </p:txBody>
      </p:sp>
      <p:pic>
        <p:nvPicPr>
          <p:cNvPr id="5" name="Imagen 4">
            <a:extLst>
              <a:ext uri="{FF2B5EF4-FFF2-40B4-BE49-F238E27FC236}">
                <a16:creationId xmlns:a16="http://schemas.microsoft.com/office/drawing/2014/main" id="{A08A76B8-D461-4509-BEE5-47882005CE7C}"/>
              </a:ext>
            </a:extLst>
          </p:cNvPr>
          <p:cNvPicPr>
            <a:picLocks noChangeAspect="1"/>
          </p:cNvPicPr>
          <p:nvPr/>
        </p:nvPicPr>
        <p:blipFill>
          <a:blip r:embed="rId2"/>
          <a:stretch>
            <a:fillRect/>
          </a:stretch>
        </p:blipFill>
        <p:spPr>
          <a:xfrm>
            <a:off x="5695659" y="643467"/>
            <a:ext cx="2660183" cy="5571066"/>
          </a:xfrm>
          <a:prstGeom prst="rect">
            <a:avLst/>
          </a:prstGeom>
        </p:spPr>
      </p:pic>
    </p:spTree>
    <p:extLst>
      <p:ext uri="{BB962C8B-B14F-4D97-AF65-F5344CB8AC3E}">
        <p14:creationId xmlns:p14="http://schemas.microsoft.com/office/powerpoint/2010/main" val="339048859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stomShape 2"/>
          <p:cNvSpPr/>
          <p:nvPr/>
        </p:nvSpPr>
        <p:spPr>
          <a:xfrm>
            <a:off x="401539" y="2248263"/>
            <a:ext cx="2895333" cy="1606163"/>
          </a:xfrm>
          <a:prstGeom prst="rect">
            <a:avLst/>
          </a:prstGeom>
        </p:spPr>
        <p:style>
          <a:lnRef idx="0">
            <a:srgbClr val="FFFFFF"/>
          </a:lnRef>
          <a:fillRef idx="0">
            <a:srgbClr val="FFFFFF"/>
          </a:fillRef>
          <a:effectRef idx="0">
            <a:srgbClr val="FFFFFF"/>
          </a:effectRef>
          <a:fontRef idx="minor"/>
        </p:style>
        <p:txBody>
          <a:bodyPr vert="horz" lIns="91440" tIns="45720" rIns="91440" bIns="45720" rtlCol="0" anchor="b">
            <a:normAutofit/>
          </a:bodyPr>
          <a:lstStyle/>
          <a:p>
            <a:pPr>
              <a:lnSpc>
                <a:spcPct val="90000"/>
              </a:lnSpc>
              <a:spcBef>
                <a:spcPct val="0"/>
              </a:spcBef>
              <a:spcAft>
                <a:spcPts val="600"/>
              </a:spcAft>
            </a:pPr>
            <a:r>
              <a:rPr lang="en-US" sz="3500" strike="noStrike" kern="1200" dirty="0">
                <a:solidFill>
                  <a:schemeClr val="tx1"/>
                </a:solidFill>
                <a:latin typeface="+mj-lt"/>
                <a:ea typeface="+mj-ea"/>
                <a:cs typeface="+mj-cs"/>
              </a:rPr>
              <a:t>Smartphone – Debug (3)</a:t>
            </a:r>
          </a:p>
        </p:txBody>
      </p:sp>
      <p:pic>
        <p:nvPicPr>
          <p:cNvPr id="4" name="Imagen 3">
            <a:extLst>
              <a:ext uri="{FF2B5EF4-FFF2-40B4-BE49-F238E27FC236}">
                <a16:creationId xmlns:a16="http://schemas.microsoft.com/office/drawing/2014/main" id="{003111A7-BDB3-4484-A259-8534DFEBE635}"/>
              </a:ext>
            </a:extLst>
          </p:cNvPr>
          <p:cNvPicPr>
            <a:picLocks noChangeAspect="1"/>
          </p:cNvPicPr>
          <p:nvPr/>
        </p:nvPicPr>
        <p:blipFill>
          <a:blip r:embed="rId2"/>
          <a:stretch>
            <a:fillRect/>
          </a:stretch>
        </p:blipFill>
        <p:spPr>
          <a:xfrm>
            <a:off x="5695659" y="643467"/>
            <a:ext cx="2660183" cy="5571066"/>
          </a:xfrm>
          <a:prstGeom prst="rect">
            <a:avLst/>
          </a:prstGeom>
        </p:spPr>
      </p:pic>
    </p:spTree>
    <p:extLst>
      <p:ext uri="{BB962C8B-B14F-4D97-AF65-F5344CB8AC3E}">
        <p14:creationId xmlns:p14="http://schemas.microsoft.com/office/powerpoint/2010/main" val="69620696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stomShape 2"/>
          <p:cNvSpPr/>
          <p:nvPr/>
        </p:nvSpPr>
        <p:spPr>
          <a:xfrm>
            <a:off x="401539" y="2248263"/>
            <a:ext cx="2895333" cy="1606163"/>
          </a:xfrm>
          <a:prstGeom prst="rect">
            <a:avLst/>
          </a:prstGeom>
        </p:spPr>
        <p:style>
          <a:lnRef idx="0">
            <a:srgbClr val="FFFFFF"/>
          </a:lnRef>
          <a:fillRef idx="0">
            <a:srgbClr val="FFFFFF"/>
          </a:fillRef>
          <a:effectRef idx="0">
            <a:srgbClr val="FFFFFF"/>
          </a:effectRef>
          <a:fontRef idx="minor"/>
        </p:style>
        <p:txBody>
          <a:bodyPr vert="horz" lIns="91440" tIns="45720" rIns="91440" bIns="45720" rtlCol="0" anchor="b">
            <a:normAutofit/>
          </a:bodyPr>
          <a:lstStyle/>
          <a:p>
            <a:pPr>
              <a:lnSpc>
                <a:spcPct val="90000"/>
              </a:lnSpc>
              <a:spcBef>
                <a:spcPct val="0"/>
              </a:spcBef>
              <a:spcAft>
                <a:spcPts val="600"/>
              </a:spcAft>
            </a:pPr>
            <a:r>
              <a:rPr lang="en-US" sz="3500" strike="noStrike" kern="1200" dirty="0">
                <a:solidFill>
                  <a:schemeClr val="tx1"/>
                </a:solidFill>
                <a:latin typeface="+mj-lt"/>
                <a:ea typeface="+mj-ea"/>
                <a:cs typeface="+mj-cs"/>
              </a:rPr>
              <a:t>Smartphone – Debug (4)</a:t>
            </a:r>
          </a:p>
        </p:txBody>
      </p:sp>
      <p:pic>
        <p:nvPicPr>
          <p:cNvPr id="3" name="Imagen 2">
            <a:extLst>
              <a:ext uri="{FF2B5EF4-FFF2-40B4-BE49-F238E27FC236}">
                <a16:creationId xmlns:a16="http://schemas.microsoft.com/office/drawing/2014/main" id="{4573407F-15F0-499C-A492-C5B5E4C91CC8}"/>
              </a:ext>
            </a:extLst>
          </p:cNvPr>
          <p:cNvPicPr>
            <a:picLocks noChangeAspect="1"/>
          </p:cNvPicPr>
          <p:nvPr/>
        </p:nvPicPr>
        <p:blipFill>
          <a:blip r:embed="rId2"/>
          <a:stretch>
            <a:fillRect/>
          </a:stretch>
        </p:blipFill>
        <p:spPr>
          <a:xfrm>
            <a:off x="5606919" y="353398"/>
            <a:ext cx="2819400" cy="6057900"/>
          </a:xfrm>
          <a:prstGeom prst="rect">
            <a:avLst/>
          </a:prstGeom>
        </p:spPr>
      </p:pic>
    </p:spTree>
    <p:extLst>
      <p:ext uri="{BB962C8B-B14F-4D97-AF65-F5344CB8AC3E}">
        <p14:creationId xmlns:p14="http://schemas.microsoft.com/office/powerpoint/2010/main" val="160131230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stomShape 2"/>
          <p:cNvSpPr/>
          <p:nvPr/>
        </p:nvSpPr>
        <p:spPr>
          <a:xfrm>
            <a:off x="401539" y="2248263"/>
            <a:ext cx="2895333" cy="1606163"/>
          </a:xfrm>
          <a:prstGeom prst="rect">
            <a:avLst/>
          </a:prstGeom>
        </p:spPr>
        <p:style>
          <a:lnRef idx="0">
            <a:srgbClr val="FFFFFF"/>
          </a:lnRef>
          <a:fillRef idx="0">
            <a:srgbClr val="FFFFFF"/>
          </a:fillRef>
          <a:effectRef idx="0">
            <a:srgbClr val="FFFFFF"/>
          </a:effectRef>
          <a:fontRef idx="minor"/>
        </p:style>
        <p:txBody>
          <a:bodyPr vert="horz" lIns="91440" tIns="45720" rIns="91440" bIns="45720" rtlCol="0" anchor="b">
            <a:normAutofit/>
          </a:bodyPr>
          <a:lstStyle/>
          <a:p>
            <a:pPr>
              <a:lnSpc>
                <a:spcPct val="90000"/>
              </a:lnSpc>
              <a:spcBef>
                <a:spcPct val="0"/>
              </a:spcBef>
              <a:spcAft>
                <a:spcPts val="600"/>
              </a:spcAft>
            </a:pPr>
            <a:r>
              <a:rPr lang="en-US" sz="3500" strike="noStrike" kern="1200" dirty="0">
                <a:solidFill>
                  <a:schemeClr val="tx1"/>
                </a:solidFill>
                <a:latin typeface="+mj-lt"/>
                <a:ea typeface="+mj-ea"/>
                <a:cs typeface="+mj-cs"/>
              </a:rPr>
              <a:t>Smartphone – Debug (5)</a:t>
            </a:r>
          </a:p>
        </p:txBody>
      </p:sp>
      <p:pic>
        <p:nvPicPr>
          <p:cNvPr id="3" name="Imagen 2">
            <a:extLst>
              <a:ext uri="{FF2B5EF4-FFF2-40B4-BE49-F238E27FC236}">
                <a16:creationId xmlns:a16="http://schemas.microsoft.com/office/drawing/2014/main" id="{86E440E0-AF93-437C-8D77-846FA0D977EE}"/>
              </a:ext>
            </a:extLst>
          </p:cNvPr>
          <p:cNvPicPr>
            <a:picLocks noChangeAspect="1"/>
          </p:cNvPicPr>
          <p:nvPr/>
        </p:nvPicPr>
        <p:blipFill>
          <a:blip r:embed="rId2"/>
          <a:stretch>
            <a:fillRect/>
          </a:stretch>
        </p:blipFill>
        <p:spPr>
          <a:xfrm>
            <a:off x="5550354" y="307327"/>
            <a:ext cx="2876550" cy="6000750"/>
          </a:xfrm>
          <a:prstGeom prst="rect">
            <a:avLst/>
          </a:prstGeom>
        </p:spPr>
      </p:pic>
    </p:spTree>
    <p:extLst>
      <p:ext uri="{BB962C8B-B14F-4D97-AF65-F5344CB8AC3E}">
        <p14:creationId xmlns:p14="http://schemas.microsoft.com/office/powerpoint/2010/main" val="109793725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stomShape 2"/>
          <p:cNvSpPr/>
          <p:nvPr/>
        </p:nvSpPr>
        <p:spPr>
          <a:xfrm>
            <a:off x="401540" y="2248263"/>
            <a:ext cx="2826688" cy="1606163"/>
          </a:xfrm>
          <a:prstGeom prst="rect">
            <a:avLst/>
          </a:prstGeom>
        </p:spPr>
        <p:style>
          <a:lnRef idx="0">
            <a:srgbClr val="FFFFFF"/>
          </a:lnRef>
          <a:fillRef idx="0">
            <a:srgbClr val="FFFFFF"/>
          </a:fillRef>
          <a:effectRef idx="0">
            <a:srgbClr val="FFFFFF"/>
          </a:effectRef>
          <a:fontRef idx="minor"/>
        </p:style>
        <p:txBody>
          <a:bodyPr vert="horz" lIns="91440" tIns="45720" rIns="91440" bIns="45720" rtlCol="0" anchor="b">
            <a:normAutofit/>
          </a:bodyPr>
          <a:lstStyle/>
          <a:p>
            <a:pPr>
              <a:lnSpc>
                <a:spcPct val="90000"/>
              </a:lnSpc>
              <a:spcBef>
                <a:spcPct val="0"/>
              </a:spcBef>
              <a:spcAft>
                <a:spcPts val="600"/>
              </a:spcAft>
            </a:pPr>
            <a:r>
              <a:rPr lang="en-US" sz="3500" strike="noStrike" kern="1200" dirty="0">
                <a:solidFill>
                  <a:schemeClr val="tx1"/>
                </a:solidFill>
                <a:latin typeface="+mj-lt"/>
                <a:ea typeface="+mj-ea"/>
                <a:cs typeface="+mj-cs"/>
              </a:rPr>
              <a:t>Smartphone – Debug (6)</a:t>
            </a:r>
          </a:p>
        </p:txBody>
      </p:sp>
      <p:pic>
        <p:nvPicPr>
          <p:cNvPr id="4" name="Imagen 3">
            <a:extLst>
              <a:ext uri="{FF2B5EF4-FFF2-40B4-BE49-F238E27FC236}">
                <a16:creationId xmlns:a16="http://schemas.microsoft.com/office/drawing/2014/main" id="{8090A4FC-17AD-469F-8036-8BDC08F8895A}"/>
              </a:ext>
            </a:extLst>
          </p:cNvPr>
          <p:cNvPicPr>
            <a:picLocks noChangeAspect="1"/>
          </p:cNvPicPr>
          <p:nvPr/>
        </p:nvPicPr>
        <p:blipFill>
          <a:blip r:embed="rId2"/>
          <a:stretch>
            <a:fillRect/>
          </a:stretch>
        </p:blipFill>
        <p:spPr>
          <a:xfrm>
            <a:off x="5760976" y="559488"/>
            <a:ext cx="2660183" cy="5571066"/>
          </a:xfrm>
          <a:prstGeom prst="rect">
            <a:avLst/>
          </a:prstGeom>
        </p:spPr>
      </p:pic>
    </p:spTree>
    <p:extLst>
      <p:ext uri="{BB962C8B-B14F-4D97-AF65-F5344CB8AC3E}">
        <p14:creationId xmlns:p14="http://schemas.microsoft.com/office/powerpoint/2010/main" val="289328917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stomShape 2"/>
          <p:cNvSpPr/>
          <p:nvPr/>
        </p:nvSpPr>
        <p:spPr>
          <a:xfrm>
            <a:off x="401540" y="2248263"/>
            <a:ext cx="2826688" cy="1606163"/>
          </a:xfrm>
          <a:prstGeom prst="rect">
            <a:avLst/>
          </a:prstGeom>
        </p:spPr>
        <p:style>
          <a:lnRef idx="0">
            <a:srgbClr val="FFFFFF"/>
          </a:lnRef>
          <a:fillRef idx="0">
            <a:srgbClr val="FFFFFF"/>
          </a:fillRef>
          <a:effectRef idx="0">
            <a:srgbClr val="FFFFFF"/>
          </a:effectRef>
          <a:fontRef idx="minor"/>
        </p:style>
        <p:txBody>
          <a:bodyPr vert="horz" lIns="91440" tIns="45720" rIns="91440" bIns="45720" rtlCol="0" anchor="b">
            <a:normAutofit/>
          </a:bodyPr>
          <a:lstStyle/>
          <a:p>
            <a:pPr>
              <a:lnSpc>
                <a:spcPct val="90000"/>
              </a:lnSpc>
              <a:spcBef>
                <a:spcPct val="0"/>
              </a:spcBef>
              <a:spcAft>
                <a:spcPts val="600"/>
              </a:spcAft>
            </a:pPr>
            <a:r>
              <a:rPr lang="en-US" sz="3500" strike="noStrike" kern="1200">
                <a:solidFill>
                  <a:schemeClr val="tx1"/>
                </a:solidFill>
                <a:latin typeface="+mj-lt"/>
                <a:ea typeface="+mj-ea"/>
                <a:cs typeface="+mj-cs"/>
              </a:rPr>
              <a:t>Smartphone – Debug (7)</a:t>
            </a:r>
            <a:endParaRPr lang="en-US" sz="3500" strike="noStrike" kern="1200" dirty="0">
              <a:solidFill>
                <a:schemeClr val="tx1"/>
              </a:solidFill>
              <a:latin typeface="+mj-lt"/>
              <a:ea typeface="+mj-ea"/>
              <a:cs typeface="+mj-cs"/>
            </a:endParaRPr>
          </a:p>
        </p:txBody>
      </p:sp>
      <p:pic>
        <p:nvPicPr>
          <p:cNvPr id="3" name="Imagen 2">
            <a:extLst>
              <a:ext uri="{FF2B5EF4-FFF2-40B4-BE49-F238E27FC236}">
                <a16:creationId xmlns:a16="http://schemas.microsoft.com/office/drawing/2014/main" id="{44E46668-1001-4475-822F-82509A10BA8F}"/>
              </a:ext>
            </a:extLst>
          </p:cNvPr>
          <p:cNvPicPr>
            <a:picLocks noChangeAspect="1"/>
          </p:cNvPicPr>
          <p:nvPr/>
        </p:nvPicPr>
        <p:blipFill>
          <a:blip r:embed="rId2"/>
          <a:stretch>
            <a:fillRect/>
          </a:stretch>
        </p:blipFill>
        <p:spPr>
          <a:xfrm>
            <a:off x="5702623" y="643467"/>
            <a:ext cx="2646256" cy="5571066"/>
          </a:xfrm>
          <a:prstGeom prst="rect">
            <a:avLst/>
          </a:prstGeom>
        </p:spPr>
      </p:pic>
    </p:spTree>
    <p:extLst>
      <p:ext uri="{BB962C8B-B14F-4D97-AF65-F5344CB8AC3E}">
        <p14:creationId xmlns:p14="http://schemas.microsoft.com/office/powerpoint/2010/main" val="19913584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stomShape 2"/>
          <p:cNvSpPr/>
          <p:nvPr/>
        </p:nvSpPr>
        <p:spPr>
          <a:xfrm>
            <a:off x="482601" y="643467"/>
            <a:ext cx="3465438" cy="4567137"/>
          </a:xfrm>
          <a:prstGeom prst="rect">
            <a:avLst/>
          </a:prstGeom>
        </p:spPr>
        <p:style>
          <a:lnRef idx="0">
            <a:srgbClr val="FFFFFF"/>
          </a:lnRef>
          <a:fillRef idx="0">
            <a:srgbClr val="FFFFFF"/>
          </a:fillRef>
          <a:effectRef idx="0">
            <a:srgbClr val="FFFFFF"/>
          </a:effectRef>
          <a:fontRef idx="minor"/>
        </p:style>
        <p:txBody>
          <a:bodyPr vert="horz" lIns="91440" tIns="45720" rIns="91440" bIns="45720" rtlCol="0" anchor="b">
            <a:normAutofit/>
          </a:bodyPr>
          <a:lstStyle/>
          <a:p>
            <a:pPr>
              <a:lnSpc>
                <a:spcPct val="90000"/>
              </a:lnSpc>
              <a:spcBef>
                <a:spcPct val="0"/>
              </a:spcBef>
              <a:spcAft>
                <a:spcPts val="600"/>
              </a:spcAft>
            </a:pPr>
            <a:r>
              <a:rPr lang="en-US" sz="3800" strike="noStrike" kern="1200">
                <a:solidFill>
                  <a:schemeClr val="tx1"/>
                </a:solidFill>
                <a:latin typeface="+mj-lt"/>
                <a:ea typeface="+mj-ea"/>
                <a:cs typeface="+mj-cs"/>
              </a:rPr>
              <a:t>Smartphone – Debug (8)</a:t>
            </a:r>
          </a:p>
        </p:txBody>
      </p:sp>
      <p:pic>
        <p:nvPicPr>
          <p:cNvPr id="5" name="Imagen 4">
            <a:extLst>
              <a:ext uri="{FF2B5EF4-FFF2-40B4-BE49-F238E27FC236}">
                <a16:creationId xmlns:a16="http://schemas.microsoft.com/office/drawing/2014/main" id="{7E24A07C-981B-4422-BA29-D98425172613}"/>
              </a:ext>
            </a:extLst>
          </p:cNvPr>
          <p:cNvPicPr>
            <a:picLocks noChangeAspect="1"/>
          </p:cNvPicPr>
          <p:nvPr/>
        </p:nvPicPr>
        <p:blipFill>
          <a:blip r:embed="rId2"/>
          <a:stretch>
            <a:fillRect/>
          </a:stretch>
        </p:blipFill>
        <p:spPr>
          <a:xfrm>
            <a:off x="5477952" y="643467"/>
            <a:ext cx="2660183" cy="5571066"/>
          </a:xfrm>
          <a:prstGeom prst="rect">
            <a:avLst/>
          </a:prstGeom>
        </p:spPr>
      </p:pic>
    </p:spTree>
    <p:extLst>
      <p:ext uri="{BB962C8B-B14F-4D97-AF65-F5344CB8AC3E}">
        <p14:creationId xmlns:p14="http://schemas.microsoft.com/office/powerpoint/2010/main" val="252879042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 name="CustomShape 1"/>
          <p:cNvSpPr/>
          <p:nvPr/>
        </p:nvSpPr>
        <p:spPr>
          <a:xfrm>
            <a:off x="458280" y="769278"/>
            <a:ext cx="8227440" cy="4569840"/>
          </a:xfrm>
          <a:prstGeom prst="rect">
            <a:avLst/>
          </a:prstGeom>
          <a:noFill/>
          <a:ln>
            <a:noFill/>
          </a:ln>
        </p:spPr>
        <p:style>
          <a:lnRef idx="0">
            <a:srgbClr val="FFFFFF"/>
          </a:lnRef>
          <a:fillRef idx="0">
            <a:srgbClr val="FFFFFF"/>
          </a:fillRef>
          <a:effectRef idx="0">
            <a:srgbClr val="FFFFFF"/>
          </a:effectRef>
          <a:fontRef idx="minor"/>
        </p:style>
        <p:txBody>
          <a:bodyPr lIns="90000" tIns="45000" rIns="90000" bIns="45000"/>
          <a:lstStyle/>
          <a:p>
            <a:pPr>
              <a:lnSpc>
                <a:spcPct val="100000"/>
              </a:lnSpc>
              <a:buSzPct val="85000"/>
              <a:buFont typeface="Wingdings 2" charset="2"/>
              <a:buChar char=""/>
            </a:pPr>
            <a:r>
              <a:rPr lang="es-AR" sz="2600" strike="noStrike" dirty="0">
                <a:solidFill>
                  <a:srgbClr val="FFFFFF"/>
                </a:solidFill>
                <a:latin typeface="Constantia"/>
                <a:ea typeface="DejaVu Sans"/>
              </a:rPr>
              <a:t>¿Preguntas?</a:t>
            </a:r>
          </a:p>
          <a:p>
            <a:pPr>
              <a:lnSpc>
                <a:spcPct val="100000"/>
              </a:lnSpc>
              <a:buSzPct val="85000"/>
              <a:buFont typeface="Wingdings 2" charset="2"/>
              <a:buChar char=""/>
            </a:pPr>
            <a:r>
              <a:rPr lang="es-AR" sz="3200" strike="noStrike" dirty="0">
                <a:solidFill>
                  <a:srgbClr val="FFFFFF"/>
                </a:solidFill>
                <a:latin typeface="Constantia"/>
                <a:ea typeface="DejaVu Sans"/>
              </a:rPr>
              <a:t>¿Preguntas?</a:t>
            </a:r>
          </a:p>
          <a:p>
            <a:pPr>
              <a:lnSpc>
                <a:spcPct val="100000"/>
              </a:lnSpc>
              <a:buSzPct val="85000"/>
              <a:buFont typeface="Wingdings 2" charset="2"/>
              <a:buChar char=""/>
            </a:pPr>
            <a:r>
              <a:rPr lang="es-AR" sz="4000" strike="noStrike" dirty="0">
                <a:solidFill>
                  <a:srgbClr val="FFFFFF"/>
                </a:solidFill>
                <a:latin typeface="Constantia"/>
                <a:ea typeface="DejaVu Sans"/>
              </a:rPr>
              <a:t>¿Preguntas?</a:t>
            </a:r>
          </a:p>
          <a:p>
            <a:pPr>
              <a:lnSpc>
                <a:spcPct val="100000"/>
              </a:lnSpc>
              <a:buSzPct val="85000"/>
              <a:buFont typeface="Wingdings 2" charset="2"/>
              <a:buChar char=""/>
            </a:pPr>
            <a:r>
              <a:rPr lang="es-AR" sz="4800" strike="noStrike" dirty="0">
                <a:solidFill>
                  <a:srgbClr val="FFFFFF"/>
                </a:solidFill>
                <a:latin typeface="Constantia"/>
                <a:ea typeface="DejaVu Sans"/>
              </a:rPr>
              <a:t>¿Preguntas?</a:t>
            </a:r>
          </a:p>
          <a:p>
            <a:pPr>
              <a:lnSpc>
                <a:spcPct val="100000"/>
              </a:lnSpc>
              <a:buSzPct val="85000"/>
              <a:buFont typeface="Wingdings 2" charset="2"/>
              <a:buChar char=""/>
            </a:pPr>
            <a:r>
              <a:rPr lang="es-AR" sz="7800" strike="noStrike" dirty="0">
                <a:solidFill>
                  <a:srgbClr val="FFFFFF"/>
                </a:solidFill>
                <a:latin typeface="Constantia"/>
                <a:ea typeface="DejaVu Sans"/>
              </a:rPr>
              <a:t>¿Preguntas?</a:t>
            </a:r>
          </a:p>
          <a:p>
            <a:pPr>
              <a:lnSpc>
                <a:spcPct val="100000"/>
              </a:lnSpc>
              <a:buSzPct val="85000"/>
              <a:buFont typeface="Wingdings 2" charset="2"/>
              <a:buChar char=""/>
            </a:pPr>
            <a:r>
              <a:rPr lang="es-AR" sz="12400" strike="noStrike" dirty="0">
                <a:solidFill>
                  <a:srgbClr val="FFFFFF"/>
                </a:solidFill>
                <a:latin typeface="Constantia"/>
                <a:ea typeface="DejaVu Sans"/>
              </a:rPr>
              <a:t>¿</a:t>
            </a:r>
            <a:r>
              <a:rPr lang="es-AR" sz="10300" strike="noStrike" dirty="0">
                <a:solidFill>
                  <a:srgbClr val="FFFFFF"/>
                </a:solidFill>
                <a:latin typeface="Constantia"/>
                <a:ea typeface="DejaVu Sans"/>
              </a:rPr>
              <a:t>Preguntas?</a:t>
            </a:r>
            <a:endParaRPr lang="es-AR" sz="12400" strike="noStrike" dirty="0">
              <a:solidFill>
                <a:srgbClr val="FFFFFF"/>
              </a:solidFill>
              <a:latin typeface="Constantia"/>
              <a:ea typeface="DejaVu Sans"/>
            </a:endParaRPr>
          </a:p>
          <a:p>
            <a:pPr>
              <a:lnSpc>
                <a:spcPct val="100000"/>
              </a:lnSpc>
            </a:pPr>
            <a:endParaRPr lang="es-AR" sz="12400" strike="noStrike" dirty="0">
              <a:solidFill>
                <a:srgbClr val="FFFFFF"/>
              </a:solidFill>
              <a:latin typeface="Constantia"/>
              <a:ea typeface="DejaVu Sans"/>
            </a:endParaRPr>
          </a:p>
          <a:p>
            <a:pPr>
              <a:lnSpc>
                <a:spcPct val="100000"/>
              </a:lnSpc>
            </a:pPr>
            <a:endParaRPr lang="es-AR" sz="12400" strike="noStrike" dirty="0">
              <a:solidFill>
                <a:srgbClr val="FFFFFF"/>
              </a:solidFill>
              <a:latin typeface="Constantia"/>
              <a:ea typeface="DejaVu Sans"/>
            </a:endParaRPr>
          </a:p>
          <a:p>
            <a:pPr>
              <a:lnSpc>
                <a:spcPct val="100000"/>
              </a:lnSpc>
            </a:pPr>
            <a:endParaRPr lang="es-AR" sz="12400" strike="noStrike" dirty="0">
              <a:solidFill>
                <a:srgbClr val="FFFFFF"/>
              </a:solidFill>
              <a:latin typeface="Constantia"/>
              <a:ea typeface="DejaVu Sans"/>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 name="CustomShape 1"/>
          <p:cNvSpPr/>
          <p:nvPr/>
        </p:nvSpPr>
        <p:spPr>
          <a:xfrm>
            <a:off x="457200" y="1523880"/>
            <a:ext cx="8227440" cy="4569840"/>
          </a:xfrm>
          <a:prstGeom prst="rect">
            <a:avLst/>
          </a:prstGeom>
          <a:noFill/>
          <a:ln>
            <a:noFill/>
          </a:ln>
        </p:spPr>
        <p:style>
          <a:lnRef idx="0">
            <a:srgbClr val="FFFFFF"/>
          </a:lnRef>
          <a:fillRef idx="0">
            <a:srgbClr val="FFFFFF"/>
          </a:fillRef>
          <a:effectRef idx="0">
            <a:srgbClr val="FFFFFF"/>
          </a:effectRef>
          <a:fontRef idx="minor"/>
        </p:style>
        <p:txBody>
          <a:bodyPr lIns="90000" tIns="45000" rIns="90000" bIns="45000"/>
          <a:lstStyle/>
          <a:p>
            <a:pPr>
              <a:lnSpc>
                <a:spcPct val="100000"/>
              </a:lnSpc>
              <a:buSzPct val="85000"/>
              <a:buFont typeface="Wingdings 2" charset="2"/>
              <a:buChar char=""/>
            </a:pPr>
            <a:r>
              <a:rPr lang="es-AR" sz="2600" strike="noStrike" dirty="0">
                <a:solidFill>
                  <a:srgbClr val="FFFFFF"/>
                </a:solidFill>
                <a:latin typeface="Constantia"/>
                <a:ea typeface="DejaVu Sans"/>
              </a:rPr>
              <a:t>Ahora, accedemos a una consola, que es lo mas divertido!.</a:t>
            </a:r>
          </a:p>
        </p:txBody>
      </p:sp>
      <p:sp>
        <p:nvSpPr>
          <p:cNvPr id="271" name="CustomShape 2"/>
          <p:cNvSpPr/>
          <p:nvPr/>
        </p:nvSpPr>
        <p:spPr>
          <a:xfrm>
            <a:off x="1807514" y="-234581"/>
            <a:ext cx="8227440" cy="1217160"/>
          </a:xfrm>
          <a:prstGeom prst="rect">
            <a:avLst/>
          </a:prstGeom>
          <a:noFill/>
          <a:ln>
            <a:noFill/>
          </a:ln>
        </p:spPr>
        <p:style>
          <a:lnRef idx="0">
            <a:srgbClr val="FFFFFF"/>
          </a:lnRef>
          <a:fillRef idx="0">
            <a:srgbClr val="FFFFFF"/>
          </a:fillRef>
          <a:effectRef idx="0">
            <a:srgbClr val="FFFFFF"/>
          </a:effectRef>
          <a:fontRef idx="minor"/>
        </p:style>
        <p:txBody>
          <a:bodyPr lIns="90000" tIns="45000" rIns="90000" bIns="45000" anchor="b"/>
          <a:lstStyle/>
          <a:p>
            <a:pPr>
              <a:lnSpc>
                <a:spcPct val="100000"/>
              </a:lnSpc>
            </a:pPr>
            <a:r>
              <a:rPr lang="es-AR" sz="4200" strike="noStrike" dirty="0">
                <a:solidFill>
                  <a:srgbClr val="DBDBDB"/>
                </a:solidFill>
                <a:latin typeface="Constantia"/>
                <a:ea typeface="DejaVu Sans"/>
              </a:rPr>
              <a:t>Fin de la </a:t>
            </a:r>
            <a:r>
              <a:rPr lang="es-AR" sz="4200" strike="noStrike" dirty="0" err="1">
                <a:solidFill>
                  <a:srgbClr val="DBDBDB"/>
                </a:solidFill>
                <a:latin typeface="Constantia"/>
                <a:ea typeface="DejaVu Sans"/>
              </a:rPr>
              <a:t>presentacion</a:t>
            </a:r>
            <a:endParaRPr lang="es-AR" sz="4200" strike="noStrike" dirty="0">
              <a:solidFill>
                <a:srgbClr val="DBDBDB"/>
              </a:solidFill>
              <a:latin typeface="Constantia"/>
              <a:ea typeface="DejaVu Sans"/>
            </a:endParaRPr>
          </a:p>
        </p:txBody>
      </p:sp>
      <p:pic>
        <p:nvPicPr>
          <p:cNvPr id="272" name="Picture 2"/>
          <p:cNvPicPr/>
          <p:nvPr/>
        </p:nvPicPr>
        <p:blipFill>
          <a:blip r:embed="rId2"/>
          <a:stretch>
            <a:fillRect/>
          </a:stretch>
        </p:blipFill>
        <p:spPr>
          <a:xfrm>
            <a:off x="2267820" y="2626002"/>
            <a:ext cx="4606200" cy="3454200"/>
          </a:xfrm>
          <a:prstGeom prst="rect">
            <a:avLst/>
          </a:prstGeom>
          <a:ln>
            <a:noFill/>
          </a:ln>
        </p:spPr>
      </p:pic>
    </p:spTree>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3.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F9C9D"/>
      </a:accent5>
      <a:accent6>
        <a:srgbClr val="9E5E9B"/>
      </a:accent6>
      <a:hlink>
        <a:srgbClr val="58C1BA"/>
      </a:hlink>
      <a:folHlink>
        <a:srgbClr val="9DD0CB"/>
      </a:folHlink>
    </a:clrScheme>
    <a:fontScheme name="Ion">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fillRect/>
          </a:stretch>
        </a:blip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Paper</Template>
  <TotalTime>16817</TotalTime>
  <Words>5173</Words>
  <Application>Microsoft Office PowerPoint</Application>
  <PresentationFormat>Presentación en pantalla (4:3)</PresentationFormat>
  <Paragraphs>481</Paragraphs>
  <Slides>86</Slides>
  <Notes>21</Notes>
  <HiddenSlides>0</HiddenSlides>
  <MMClips>0</MMClips>
  <ScaleCrop>false</ScaleCrop>
  <HeadingPairs>
    <vt:vector size="6" baseType="variant">
      <vt:variant>
        <vt:lpstr>Fuentes usadas</vt:lpstr>
      </vt:variant>
      <vt:variant>
        <vt:i4>7</vt:i4>
      </vt:variant>
      <vt:variant>
        <vt:lpstr>Tema</vt:lpstr>
      </vt:variant>
      <vt:variant>
        <vt:i4>2</vt:i4>
      </vt:variant>
      <vt:variant>
        <vt:lpstr>Títulos de diapositiva</vt:lpstr>
      </vt:variant>
      <vt:variant>
        <vt:i4>86</vt:i4>
      </vt:variant>
    </vt:vector>
  </HeadingPairs>
  <TitlesOfParts>
    <vt:vector size="95" baseType="lpstr">
      <vt:lpstr>Arial</vt:lpstr>
      <vt:lpstr>Calibri</vt:lpstr>
      <vt:lpstr>Century Gothic</vt:lpstr>
      <vt:lpstr>Constantia</vt:lpstr>
      <vt:lpstr>StarSymbol</vt:lpstr>
      <vt:lpstr>Wingdings 2</vt:lpstr>
      <vt:lpstr>Wingdings 3</vt:lpstr>
      <vt:lpstr>Office Theme</vt:lpstr>
      <vt:lpstr>Ion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Componentes esenciales</vt:lpstr>
      <vt:lpstr>Componentes esenciales</vt:lpstr>
      <vt:lpstr>Definición inicial</vt:lpstr>
      <vt:lpstr>Activities</vt:lpstr>
      <vt:lpstr>Activities – Views</vt:lpstr>
      <vt:lpstr>Presentación de PowerPoint</vt:lpstr>
      <vt:lpstr>Presentación de PowerPoint</vt:lpstr>
      <vt:lpstr>Broadcast Receivers announcements</vt:lpstr>
      <vt:lpstr> Declaración en Manifest</vt:lpstr>
      <vt:lpstr> Declaración en Contexto</vt:lpstr>
      <vt:lpstr>Content Providers</vt:lpstr>
      <vt:lpstr>Content Providers</vt:lpstr>
      <vt:lpstr>Shared Preferences</vt:lpstr>
      <vt:lpstr>Shared Preferences</vt:lpstr>
      <vt:lpstr>Intents</vt:lpstr>
      <vt:lpstr>Terminando componentes</vt:lpstr>
      <vt:lpstr>Android Manifest</vt:lpstr>
      <vt:lpstr>SENSORES EN DISPOSITIVOS MÓVILES  ANDROID</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PATRÓN MVP  Model – View – Presenter</vt:lpstr>
      <vt:lpstr>Presentación de PowerPoint</vt:lpstr>
      <vt:lpstr>Presentación de PowerPoint</vt:lpstr>
      <vt:lpstr>Presentación de PowerPoint</vt:lpstr>
      <vt:lpstr>Tareas en segundo plano  ¿Porque?.</vt:lpstr>
      <vt:lpstr>Aplicaciones Principios Básicos</vt:lpstr>
      <vt:lpstr>Aplicaciones Principios Básicos</vt:lpstr>
      <vt:lpstr>Cuando se inicia una aplicación, el sistema crea un subproceso de ejecución, que se denomina "principal".   Este subproceso es muy importante porque está a cargo de distribuir eventos a los widgets correspondientes de la interfaz de usuario, incluidos los eventos de dibujo.  Por esto, el subproceso principal también se suele denominar subproceso de IU. Sin embargo, en circunstancias especiales, es posible que el subproceso principal de una app no sea el de la IU.   Para obtener más información, consulta Anotaciones de los subprocesos. </vt:lpstr>
      <vt:lpstr>El sistema NO crea un subproceso separado para cada instancia de un componente.   Se crean las instancias de todos los componentes en el mismo  subproceso de IU si no se especifica explícitamente, ósea si no se crea un nuevo thread  Por lo tanto, los métodos que responden a las devoluciones de llamada del sistema (los handlers) siempre se ejecutan en el subproceso de IU del proceso.  </vt:lpstr>
      <vt:lpstr>Específicamente, si todo sucede en el subproceso de IU, realizar operaciones prolongadas, como acceder a la red o consultar la base de datos, bloqueará toda la IU   Cuando se bloquea el subproceso de la UI, no se pueden distribuir los eventos, ni siquiera los de dibujo. Desde la perspectiva del usuario, la aplicación no responde. Aún peor, si se bloquea el subproceso de IU durante más de unos segundos (específicamente, unos 5), al usuario se le presenta el infame cuadro de diálogo "la aplicación no responde" (ANR).  Puede que el usuario decida salir de la aplicación y desinstalarla si no está contento.</vt:lpstr>
      <vt:lpstr>Debido al modelo de subproceso único descrito previamente, es fundamental para la capacidad de respuesta de la IU de la aplicación que no bloquees el subproceso de IU   Si tienes que realizar operaciones que no son inmediatas, debes asegurarte de hacerlo en subprocesos separados (subprocesos "en segundo plano" o "de trabajo")  Sin embargo, ten en cuenta que NO puedes actualizar la IU desde ningún otro subproceso que no sea el de la IU   </vt:lpstr>
      <vt:lpstr>Ejecución en background</vt:lpstr>
      <vt:lpstr>Thread</vt:lpstr>
      <vt:lpstr>Asynctask</vt:lpstr>
      <vt:lpstr>Services / IntentServices</vt:lpstr>
      <vt:lpstr>Services / IntentServices</vt:lpstr>
      <vt:lpstr>Services / IntentServices</vt:lpstr>
      <vt:lpstr>Presentación de PowerPoint</vt:lpstr>
      <vt:lpstr>Service</vt:lpstr>
      <vt:lpstr>IntentService</vt:lpstr>
      <vt:lpstr>Services / IntentServices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Sistemas Embebidos</dc:title>
  <dc:creator>Doenitz-HP</dc:creator>
  <cp:lastModifiedBy>Adagio, Matías Ezequiel</cp:lastModifiedBy>
  <cp:revision>316</cp:revision>
  <dcterms:created xsi:type="dcterms:W3CDTF">2018-05-16T23:59:05Z</dcterms:created>
  <dcterms:modified xsi:type="dcterms:W3CDTF">2022-10-01T23:40:39Z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12.0000</vt:lpwstr>
  </property>
  <property fmtid="{D5CDD505-2E9C-101B-9397-08002B2CF9AE}" pid="3" name="Company">
    <vt:lpwstr>Hewlett-Packard</vt:lpwstr>
  </property>
  <property fmtid="{D5CDD505-2E9C-101B-9397-08002B2CF9AE}" pid="4" name="HiddenSlides">
    <vt:i4>0</vt:i4>
  </property>
  <property fmtid="{D5CDD505-2E9C-101B-9397-08002B2CF9AE}" pid="5" name="HyperlinksChanged">
    <vt:bool>false</vt:bool>
  </property>
  <property fmtid="{D5CDD505-2E9C-101B-9397-08002B2CF9AE}" pid="6" name="LinksUpToDate">
    <vt:bool>false</vt:bool>
  </property>
  <property fmtid="{D5CDD505-2E9C-101B-9397-08002B2CF9AE}" pid="7" name="MMClips">
    <vt:i4>0</vt:i4>
  </property>
  <property fmtid="{D5CDD505-2E9C-101B-9397-08002B2CF9AE}" pid="8" name="Notes">
    <vt:i4>0</vt:i4>
  </property>
  <property fmtid="{D5CDD505-2E9C-101B-9397-08002B2CF9AE}" pid="9" name="PresentationFormat">
    <vt:lpwstr>On-screen Show (4:3)</vt:lpwstr>
  </property>
  <property fmtid="{D5CDD505-2E9C-101B-9397-08002B2CF9AE}" pid="10" name="ScaleCrop">
    <vt:bool>false</vt:bool>
  </property>
  <property fmtid="{D5CDD505-2E9C-101B-9397-08002B2CF9AE}" pid="11" name="ShareDoc">
    <vt:bool>false</vt:bool>
  </property>
  <property fmtid="{D5CDD505-2E9C-101B-9397-08002B2CF9AE}" pid="12" name="Slides">
    <vt:i4>26</vt:i4>
  </property>
  <property fmtid="{D5CDD505-2E9C-101B-9397-08002B2CF9AE}" pid="13" name="KSOProductBuildVer">
    <vt:lpwstr>11274׋-10.1.0.5707</vt:lpwstr>
  </property>
  <property fmtid="{D5CDD505-2E9C-101B-9397-08002B2CF9AE}" pid="14" name="MSIP_Label_41b88ec2-a72b-4523-9e84-0458a1764731_Enabled">
    <vt:lpwstr>true</vt:lpwstr>
  </property>
  <property fmtid="{D5CDD505-2E9C-101B-9397-08002B2CF9AE}" pid="15" name="MSIP_Label_41b88ec2-a72b-4523-9e84-0458a1764731_SetDate">
    <vt:lpwstr>2022-05-08T20:36:33Z</vt:lpwstr>
  </property>
  <property fmtid="{D5CDD505-2E9C-101B-9397-08002B2CF9AE}" pid="16" name="MSIP_Label_41b88ec2-a72b-4523-9e84-0458a1764731_Method">
    <vt:lpwstr>Privileged</vt:lpwstr>
  </property>
  <property fmtid="{D5CDD505-2E9C-101B-9397-08002B2CF9AE}" pid="17" name="MSIP_Label_41b88ec2-a72b-4523-9e84-0458a1764731_Name">
    <vt:lpwstr>Public O365</vt:lpwstr>
  </property>
  <property fmtid="{D5CDD505-2E9C-101B-9397-08002B2CF9AE}" pid="18" name="MSIP_Label_41b88ec2-a72b-4523-9e84-0458a1764731_SiteId">
    <vt:lpwstr>35595a02-4d6d-44ac-99e1-f9ab4cd872db</vt:lpwstr>
  </property>
  <property fmtid="{D5CDD505-2E9C-101B-9397-08002B2CF9AE}" pid="19" name="MSIP_Label_41b88ec2-a72b-4523-9e84-0458a1764731_ActionId">
    <vt:lpwstr>b7c98da1-4705-4768-be25-cec7d832fcbd</vt:lpwstr>
  </property>
  <property fmtid="{D5CDD505-2E9C-101B-9397-08002B2CF9AE}" pid="20" name="MSIP_Label_41b88ec2-a72b-4523-9e84-0458a1764731_ContentBits">
    <vt:lpwstr>0</vt:lpwstr>
  </property>
</Properties>
</file>