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6"/>
  </p:notesMasterIdLst>
  <p:handoutMasterIdLst>
    <p:handoutMasterId r:id="rId47"/>
  </p:handoutMasterIdLst>
  <p:sldIdLst>
    <p:sldId id="256" r:id="rId5"/>
    <p:sldId id="276" r:id="rId6"/>
    <p:sldId id="257" r:id="rId7"/>
    <p:sldId id="279" r:id="rId8"/>
    <p:sldId id="407" r:id="rId9"/>
    <p:sldId id="278" r:id="rId10"/>
    <p:sldId id="393" r:id="rId11"/>
    <p:sldId id="280" r:id="rId12"/>
    <p:sldId id="375" r:id="rId13"/>
    <p:sldId id="394" r:id="rId14"/>
    <p:sldId id="415" r:id="rId15"/>
    <p:sldId id="396" r:id="rId16"/>
    <p:sldId id="412" r:id="rId17"/>
    <p:sldId id="413" r:id="rId18"/>
    <p:sldId id="414" r:id="rId19"/>
    <p:sldId id="397" r:id="rId20"/>
    <p:sldId id="398" r:id="rId21"/>
    <p:sldId id="287" r:id="rId22"/>
    <p:sldId id="289" r:id="rId23"/>
    <p:sldId id="290" r:id="rId24"/>
    <p:sldId id="291" r:id="rId25"/>
    <p:sldId id="292" r:id="rId26"/>
    <p:sldId id="293" r:id="rId27"/>
    <p:sldId id="400" r:id="rId28"/>
    <p:sldId id="295" r:id="rId29"/>
    <p:sldId id="296" r:id="rId30"/>
    <p:sldId id="297" r:id="rId31"/>
    <p:sldId id="298" r:id="rId32"/>
    <p:sldId id="299" r:id="rId33"/>
    <p:sldId id="401" r:id="rId34"/>
    <p:sldId id="301" r:id="rId35"/>
    <p:sldId id="300" r:id="rId36"/>
    <p:sldId id="302" r:id="rId37"/>
    <p:sldId id="303" r:id="rId38"/>
    <p:sldId id="304" r:id="rId39"/>
    <p:sldId id="359" r:id="rId40"/>
    <p:sldId id="376" r:id="rId41"/>
    <p:sldId id="377" r:id="rId42"/>
    <p:sldId id="409" r:id="rId43"/>
    <p:sldId id="378" r:id="rId44"/>
    <p:sldId id="379" r:id="rId4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DO VALIENTE" initials="WV" lastIdx="2" clrIdx="0">
    <p:extLst>
      <p:ext uri="{19B8F6BF-5375-455C-9EA6-DF929625EA0E}">
        <p15:presenceInfo xmlns:p15="http://schemas.microsoft.com/office/powerpoint/2012/main" userId="S::wvaliente@unlam.edu.ar::6f160989-5234-4b19-9bb2-d694556d59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D2F"/>
    <a:srgbClr val="FF732D"/>
    <a:srgbClr val="8E2F00"/>
    <a:srgbClr val="D24600"/>
    <a:srgbClr val="FF9966"/>
    <a:srgbClr val="009999"/>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32" autoAdjust="0"/>
    <p:restoredTop sz="91080" autoAdjust="0"/>
  </p:normalViewPr>
  <p:slideViewPr>
    <p:cSldViewPr>
      <p:cViewPr varScale="1">
        <p:scale>
          <a:sx n="72" d="100"/>
          <a:sy n="72" d="100"/>
        </p:scale>
        <p:origin x="67" y="120"/>
      </p:cViewPr>
      <p:guideLst>
        <p:guide pos="3839"/>
        <p:guide orient="horz" pos="2160"/>
      </p:guideLst>
    </p:cSldViewPr>
  </p:slideViewPr>
  <p:outlineViewPr>
    <p:cViewPr>
      <p:scale>
        <a:sx n="33" d="100"/>
        <a:sy n="33" d="100"/>
      </p:scale>
      <p:origin x="0" y="-1764"/>
    </p:cViewPr>
  </p:outlineViewPr>
  <p:notesTextViewPr>
    <p:cViewPr>
      <p:scale>
        <a:sx n="1" d="1"/>
        <a:sy n="1" d="1"/>
      </p:scale>
      <p:origin x="0" y="0"/>
    </p:cViewPr>
  </p:notesTextViewPr>
  <p:sorterViewPr>
    <p:cViewPr>
      <p:scale>
        <a:sx n="100" d="100"/>
        <a:sy n="100" d="100"/>
      </p:scale>
      <p:origin x="0" y="-538"/>
    </p:cViewPr>
  </p:sorter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14/06/2021</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14/6/2021</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Bienvenidos a la primera clase de Computación de Altas Prestaciones, en este formato 2020. Mi nombre es Waldo Valiente, se darán cuenta que no estudie locución ni mucho menos. Ciertamente no es lo mismo estar frente a la clase que a un micrófono. El método elegido de presentación para estos temas es así como lo ven, con diapositivas y con la explicación sobre cada una de ellas. Ya que el objetivo de las diapositivas es, tanto para el formato en clases como remoto, brindar la información necesaria para que puedan comprender mejor los textos a la hora de estudiarlos.</a:t>
            </a:r>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agenda para esta clase incluye estos. Los mismos se dividen para facilitar su descarga y para hacerla más llevadera. En esta primera parte se realizará un repaso sobre los distintos tipos de arquitecturas. </a:t>
            </a:r>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245816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a:t>
            </a:fld>
            <a:endParaRPr lang="es-ES"/>
          </a:p>
        </p:txBody>
      </p:sp>
    </p:spTree>
    <p:extLst>
      <p:ext uri="{BB962C8B-B14F-4D97-AF65-F5344CB8AC3E}">
        <p14:creationId xmlns:p14="http://schemas.microsoft.com/office/powerpoint/2010/main" val="53116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latin typeface="+mn-lt"/>
                <a:ea typeface="+mn-ea"/>
                <a:cs typeface="+mn-cs"/>
              </a:rPr>
              <a:t>El gran matemático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al participar en el proyecto del computador ENIAC. Definió el modelo de computación actual.  Donde los distintos programas ejecutan en la “Unidad Central de Proceso” desde una “Memoria Principal” y acceden a los dispositivos desde la “Unidad de Entrada y Salida”. Antes de esta definición, en las primeras versiones de ENIAC, al cambiar de programa, se perdían días en realizar las reconexiones de circuitos. En la biografía de </a:t>
            </a:r>
            <a:r>
              <a:rPr lang="es-AR" sz="1200" kern="1200" dirty="0" err="1">
                <a:solidFill>
                  <a:schemeClr val="tx1"/>
                </a:solidFill>
                <a:latin typeface="+mn-lt"/>
                <a:ea typeface="+mn-ea"/>
                <a:cs typeface="+mn-cs"/>
              </a:rPr>
              <a:t>Von</a:t>
            </a:r>
            <a:r>
              <a:rPr lang="es-AR" sz="1200" kern="1200" dirty="0">
                <a:solidFill>
                  <a:schemeClr val="tx1"/>
                </a:solidFill>
                <a:latin typeface="+mn-lt"/>
                <a:ea typeface="+mn-ea"/>
                <a:cs typeface="+mn-cs"/>
              </a:rPr>
              <a:t> Neumann, su hermano cuenta,  que esta idea fue inspirada por la partitura “el arte de la fuga” de </a:t>
            </a:r>
            <a:r>
              <a:rPr lang="es-AR" sz="1200" kern="1200" dirty="0" err="1">
                <a:solidFill>
                  <a:schemeClr val="tx1"/>
                </a:solidFill>
                <a:latin typeface="+mn-lt"/>
                <a:ea typeface="+mn-ea"/>
                <a:cs typeface="+mn-cs"/>
              </a:rPr>
              <a:t>Sebastian</a:t>
            </a:r>
            <a:r>
              <a:rPr lang="es-AR" sz="1200" kern="1200" dirty="0">
                <a:solidFill>
                  <a:schemeClr val="tx1"/>
                </a:solidFill>
                <a:latin typeface="+mn-lt"/>
                <a:ea typeface="+mn-ea"/>
                <a:cs typeface="+mn-cs"/>
              </a:rPr>
              <a:t> Bach. En donde las notas no esta asignadas a un instrumento en concreto. Este tipo de arquitectura es “no configurable” ya que siempre se va a comportar de la misma forma.</a:t>
            </a:r>
          </a:p>
        </p:txBody>
      </p:sp>
      <p:sp>
        <p:nvSpPr>
          <p:cNvPr id="4" name="Marcador de número de diapositiva 3"/>
          <p:cNvSpPr>
            <a:spLocks noGrp="1"/>
          </p:cNvSpPr>
          <p:nvPr>
            <p:ph type="sldNum" sz="quarter" idx="10"/>
          </p:nvPr>
        </p:nvSpPr>
        <p:spPr/>
        <p:txBody>
          <a:bodyPr/>
          <a:lstStyle/>
          <a:p>
            <a:fld id="{01F2A70B-78F2-4DCF-B53B-C990D2FAFB8A}" type="slidenum">
              <a:rPr lang="es-ES"/>
              <a:t>4</a:t>
            </a:fld>
            <a:endParaRPr lang="es-ES"/>
          </a:p>
        </p:txBody>
      </p:sp>
    </p:spTree>
    <p:extLst>
      <p:ext uri="{BB962C8B-B14F-4D97-AF65-F5344CB8AC3E}">
        <p14:creationId xmlns:p14="http://schemas.microsoft.com/office/powerpoint/2010/main" val="583197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362325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ejemplo, sacado desde un meme, se puede apreciar como los programas secuenciales, no aprovechan todo los recursos de la arquitectura de las computadoras actuales.</a:t>
            </a:r>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3507897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Un concepto de Tiempo Real, consiste en que la tarea debe finalizar ante de cumplirse el di (</a:t>
            </a:r>
            <a:r>
              <a:rPr lang="es-ES" i="1" dirty="0"/>
              <a:t>delta T</a:t>
            </a:r>
            <a:r>
              <a:rPr lang="es-ES" dirty="0"/>
              <a:t>). En HPC nos centraremos en sistemas que por arquitectura no permiten –y por mucho- lograr cumplirlo.</a:t>
            </a:r>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211225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Dos problemáticas y con una misma solución.</a:t>
            </a:r>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225602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es a modo ilustrativo. Se aprecia que aumentando la velocidad de computo no alcanza.</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9</a:t>
            </a:fld>
            <a:endParaRPr lang="es-AR" dirty="0"/>
          </a:p>
        </p:txBody>
      </p:sp>
    </p:spTree>
    <p:extLst>
      <p:ext uri="{BB962C8B-B14F-4D97-AF65-F5344CB8AC3E}">
        <p14:creationId xmlns:p14="http://schemas.microsoft.com/office/powerpoint/2010/main" val="3976232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 1 para programa muy sencillo. O=3 para un programa complejo.</a:t>
            </a:r>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534593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1972144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problemas de gran dimensión (o=10) con aumentar la velocidad de computo no alcanza.</a:t>
            </a:r>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1449465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2256028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3599864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1293588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409506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3786875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Repaso de arquitectura de computadoras, donde se demuestra que existe paralelismo de distinto índole.</a:t>
            </a:r>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3617676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procesador, a medida que se va procesando la instrucción 3, las distintas etapas internas del procesador (Microinstrucciones) van procesando otras instrucciones. Cuando “Busca” la instrucción 3, también se esta “Decodificando” la instrucción 2 y “Ejecutando” la instrucción 1. </a:t>
            </a:r>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3049824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Similar al anterior, pero con mayor cantidad de etapas intermedias.</a:t>
            </a:r>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4255398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2034493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Hiper </a:t>
            </a:r>
            <a:r>
              <a:rPr lang="es-ES" dirty="0" err="1"/>
              <a:t>Threading</a:t>
            </a:r>
            <a:r>
              <a:rPr lang="es-ES" dirty="0"/>
              <a:t> es una técnica inventada por Intel®, disponible a partir del modelo Pentium 4. Permite tener dos </a:t>
            </a:r>
            <a:r>
              <a:rPr lang="es-ES" dirty="0" err="1"/>
              <a:t>stack</a:t>
            </a:r>
            <a:r>
              <a:rPr lang="es-ES" dirty="0"/>
              <a:t> para simular la ejecución de hilos concurrentemente. En Windows se ven como dos procesadores, pero lo único concurrente es el cambio de contexto entre hilos, el hilo ejecuta secuencialmente.</a:t>
            </a:r>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1611558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Procesadores VLIW posee registros anchos (de 128 bits) que pueden subdividirse para que, al ejecutar, realice varias operaciones aritméticas simultáneamente (que corresponder a distintas instrucciones).</a:t>
            </a:r>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971396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2717174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Forma de organizar datos e instrucciones en entornos de multiprocesadores.</a:t>
            </a:r>
          </a:p>
        </p:txBody>
      </p:sp>
      <p:sp>
        <p:nvSpPr>
          <p:cNvPr id="4" name="Marcador de número de diapositiva 3"/>
          <p:cNvSpPr>
            <a:spLocks noGrp="1"/>
          </p:cNvSpPr>
          <p:nvPr>
            <p:ph type="sldNum" sz="quarter" idx="10"/>
          </p:nvPr>
        </p:nvSpPr>
        <p:spPr/>
        <p:txBody>
          <a:bodyPr/>
          <a:lstStyle/>
          <a:p>
            <a:fld id="{01F2A70B-78F2-4DCF-B53B-C990D2FAFB8A}" type="slidenum">
              <a:rPr lang="es-ES"/>
              <a:t>25</a:t>
            </a:fld>
            <a:endParaRPr lang="es-ES"/>
          </a:p>
        </p:txBody>
      </p:sp>
    </p:spTree>
    <p:extLst>
      <p:ext uri="{BB962C8B-B14F-4D97-AF65-F5344CB8AC3E}">
        <p14:creationId xmlns:p14="http://schemas.microsoft.com/office/powerpoint/2010/main" val="2486606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26</a:t>
            </a:fld>
            <a:endParaRPr lang="es-ES"/>
          </a:p>
        </p:txBody>
      </p:sp>
    </p:spTree>
    <p:extLst>
      <p:ext uri="{BB962C8B-B14F-4D97-AF65-F5344CB8AC3E}">
        <p14:creationId xmlns:p14="http://schemas.microsoft.com/office/powerpoint/2010/main" val="4074443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27</a:t>
            </a:fld>
            <a:endParaRPr lang="es-ES"/>
          </a:p>
        </p:txBody>
      </p:sp>
    </p:spTree>
    <p:extLst>
      <p:ext uri="{BB962C8B-B14F-4D97-AF65-F5344CB8AC3E}">
        <p14:creationId xmlns:p14="http://schemas.microsoft.com/office/powerpoint/2010/main" val="416507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28</a:t>
            </a:fld>
            <a:endParaRPr lang="es-ES"/>
          </a:p>
        </p:txBody>
      </p:sp>
    </p:spTree>
    <p:extLst>
      <p:ext uri="{BB962C8B-B14F-4D97-AF65-F5344CB8AC3E}">
        <p14:creationId xmlns:p14="http://schemas.microsoft.com/office/powerpoint/2010/main" val="3221264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29</a:t>
            </a:fld>
            <a:endParaRPr lang="es-ES"/>
          </a:p>
        </p:txBody>
      </p:sp>
    </p:spTree>
    <p:extLst>
      <p:ext uri="{BB962C8B-B14F-4D97-AF65-F5344CB8AC3E}">
        <p14:creationId xmlns:p14="http://schemas.microsoft.com/office/powerpoint/2010/main" val="3314754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Diferentes formatos de procesadores Intel®, </a:t>
            </a:r>
          </a:p>
        </p:txBody>
      </p:sp>
      <p:sp>
        <p:nvSpPr>
          <p:cNvPr id="4" name="Marcador de número de diapositiva 3"/>
          <p:cNvSpPr>
            <a:spLocks noGrp="1"/>
          </p:cNvSpPr>
          <p:nvPr>
            <p:ph type="sldNum" sz="quarter" idx="10"/>
          </p:nvPr>
        </p:nvSpPr>
        <p:spPr/>
        <p:txBody>
          <a:bodyPr/>
          <a:lstStyle/>
          <a:p>
            <a:fld id="{01F2A70B-78F2-4DCF-B53B-C990D2FAFB8A}" type="slidenum">
              <a:rPr lang="es-ES"/>
              <a:t>30</a:t>
            </a:fld>
            <a:endParaRPr lang="es-ES" dirty="0"/>
          </a:p>
        </p:txBody>
      </p:sp>
    </p:spTree>
    <p:extLst>
      <p:ext uri="{BB962C8B-B14F-4D97-AF65-F5344CB8AC3E}">
        <p14:creationId xmlns:p14="http://schemas.microsoft.com/office/powerpoint/2010/main" val="3204826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Diferencia de arquitectura entre Intel® (caro) y AMD® (barato).</a:t>
            </a:r>
          </a:p>
        </p:txBody>
      </p:sp>
      <p:sp>
        <p:nvSpPr>
          <p:cNvPr id="4" name="Marcador de número de diapositiva 3"/>
          <p:cNvSpPr>
            <a:spLocks noGrp="1"/>
          </p:cNvSpPr>
          <p:nvPr>
            <p:ph type="sldNum" sz="quarter" idx="10"/>
          </p:nvPr>
        </p:nvSpPr>
        <p:spPr/>
        <p:txBody>
          <a:bodyPr/>
          <a:lstStyle/>
          <a:p>
            <a:fld id="{01F2A70B-78F2-4DCF-B53B-C990D2FAFB8A}" type="slidenum">
              <a:rPr lang="es-ES"/>
              <a:t>31</a:t>
            </a:fld>
            <a:endParaRPr lang="es-ES"/>
          </a:p>
        </p:txBody>
      </p:sp>
    </p:spTree>
    <p:extLst>
      <p:ext uri="{BB962C8B-B14F-4D97-AF65-F5344CB8AC3E}">
        <p14:creationId xmlns:p14="http://schemas.microsoft.com/office/powerpoint/2010/main" val="629908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32</a:t>
            </a:fld>
            <a:endParaRPr lang="es-ES"/>
          </a:p>
        </p:txBody>
      </p:sp>
    </p:spTree>
    <p:extLst>
      <p:ext uri="{BB962C8B-B14F-4D97-AF65-F5344CB8AC3E}">
        <p14:creationId xmlns:p14="http://schemas.microsoft.com/office/powerpoint/2010/main" val="2930217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Proceso/hilo (P) posee una parte de memoria (su contexto de ejecución), pero comparte con otros procesos/hilos la memoria.</a:t>
            </a:r>
          </a:p>
        </p:txBody>
      </p:sp>
      <p:sp>
        <p:nvSpPr>
          <p:cNvPr id="4" name="Marcador de número de diapositiva 3"/>
          <p:cNvSpPr>
            <a:spLocks noGrp="1"/>
          </p:cNvSpPr>
          <p:nvPr>
            <p:ph type="sldNum" sz="quarter" idx="10"/>
          </p:nvPr>
        </p:nvSpPr>
        <p:spPr/>
        <p:txBody>
          <a:bodyPr/>
          <a:lstStyle/>
          <a:p>
            <a:fld id="{01F2A70B-78F2-4DCF-B53B-C990D2FAFB8A}" type="slidenum">
              <a:rPr lang="es-ES"/>
              <a:t>33</a:t>
            </a:fld>
            <a:endParaRPr lang="es-ES"/>
          </a:p>
        </p:txBody>
      </p:sp>
    </p:spTree>
    <p:extLst>
      <p:ext uri="{BB962C8B-B14F-4D97-AF65-F5344CB8AC3E}">
        <p14:creationId xmlns:p14="http://schemas.microsoft.com/office/powerpoint/2010/main" val="13677066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Cada proceso (P) posee su memoria, pero comparte un canal de comunicación que lo interconecta.</a:t>
            </a:r>
          </a:p>
        </p:txBody>
      </p:sp>
      <p:sp>
        <p:nvSpPr>
          <p:cNvPr id="4" name="Marcador de número de diapositiva 3"/>
          <p:cNvSpPr>
            <a:spLocks noGrp="1"/>
          </p:cNvSpPr>
          <p:nvPr>
            <p:ph type="sldNum" sz="quarter" idx="10"/>
          </p:nvPr>
        </p:nvSpPr>
        <p:spPr/>
        <p:txBody>
          <a:bodyPr/>
          <a:lstStyle/>
          <a:p>
            <a:fld id="{01F2A70B-78F2-4DCF-B53B-C990D2FAFB8A}" type="slidenum">
              <a:rPr lang="es-ES"/>
              <a:t>34</a:t>
            </a:fld>
            <a:endParaRPr lang="es-ES"/>
          </a:p>
        </p:txBody>
      </p:sp>
    </p:spTree>
    <p:extLst>
      <p:ext uri="{BB962C8B-B14F-4D97-AF65-F5344CB8AC3E}">
        <p14:creationId xmlns:p14="http://schemas.microsoft.com/office/powerpoint/2010/main" val="3082823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Mezcla de los dos tipos de paradigma.</a:t>
            </a:r>
          </a:p>
        </p:txBody>
      </p:sp>
      <p:sp>
        <p:nvSpPr>
          <p:cNvPr id="4" name="Marcador de número de diapositiva 3"/>
          <p:cNvSpPr>
            <a:spLocks noGrp="1"/>
          </p:cNvSpPr>
          <p:nvPr>
            <p:ph type="sldNum" sz="quarter" idx="10"/>
          </p:nvPr>
        </p:nvSpPr>
        <p:spPr/>
        <p:txBody>
          <a:bodyPr/>
          <a:lstStyle/>
          <a:p>
            <a:fld id="{01F2A70B-78F2-4DCF-B53B-C990D2FAFB8A}" type="slidenum">
              <a:rPr lang="es-ES"/>
              <a:t>35</a:t>
            </a:fld>
            <a:endParaRPr lang="es-ES"/>
          </a:p>
        </p:txBody>
      </p:sp>
    </p:spTree>
    <p:extLst>
      <p:ext uri="{BB962C8B-B14F-4D97-AF65-F5344CB8AC3E}">
        <p14:creationId xmlns:p14="http://schemas.microsoft.com/office/powerpoint/2010/main" val="647395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Todo lo visto hasta aquí, resumido en un cuadro de Tanenbaum.</a:t>
            </a:r>
          </a:p>
        </p:txBody>
      </p:sp>
      <p:sp>
        <p:nvSpPr>
          <p:cNvPr id="4" name="Marcador de número de diapositiva 3"/>
          <p:cNvSpPr>
            <a:spLocks noGrp="1"/>
          </p:cNvSpPr>
          <p:nvPr>
            <p:ph type="sldNum" sz="quarter" idx="10"/>
          </p:nvPr>
        </p:nvSpPr>
        <p:spPr/>
        <p:txBody>
          <a:bodyPr/>
          <a:lstStyle/>
          <a:p>
            <a:fld id="{01F2A70B-78F2-4DCF-B53B-C990D2FAFB8A}" type="slidenum">
              <a:rPr lang="es-ES"/>
              <a:t>36</a:t>
            </a:fld>
            <a:endParaRPr lang="es-ES"/>
          </a:p>
        </p:txBody>
      </p:sp>
    </p:spTree>
    <p:extLst>
      <p:ext uri="{BB962C8B-B14F-4D97-AF65-F5344CB8AC3E}">
        <p14:creationId xmlns:p14="http://schemas.microsoft.com/office/powerpoint/2010/main" val="865760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37</a:t>
            </a:fld>
            <a:endParaRPr lang="es-ES"/>
          </a:p>
        </p:txBody>
      </p:sp>
    </p:spTree>
    <p:extLst>
      <p:ext uri="{BB962C8B-B14F-4D97-AF65-F5344CB8AC3E}">
        <p14:creationId xmlns:p14="http://schemas.microsoft.com/office/powerpoint/2010/main" val="193336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Muestra que al procesar datos concurrentemente se acorta los tiempos de ejecución.</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38</a:t>
            </a:fld>
            <a:endParaRPr lang="es-AR" dirty="0"/>
          </a:p>
        </p:txBody>
      </p:sp>
    </p:spTree>
    <p:extLst>
      <p:ext uri="{BB962C8B-B14F-4D97-AF65-F5344CB8AC3E}">
        <p14:creationId xmlns:p14="http://schemas.microsoft.com/office/powerpoint/2010/main" val="35368543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39</a:t>
            </a:fld>
            <a:endParaRPr lang="es-ES"/>
          </a:p>
        </p:txBody>
      </p:sp>
    </p:spTree>
    <p:extLst>
      <p:ext uri="{BB962C8B-B14F-4D97-AF65-F5344CB8AC3E}">
        <p14:creationId xmlns:p14="http://schemas.microsoft.com/office/powerpoint/2010/main" val="4273125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paralelización de funciones no dependientes también puede ayudar a mejorar los tiempos de ejecución.</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40</a:t>
            </a:fld>
            <a:endParaRPr lang="es-AR" dirty="0"/>
          </a:p>
        </p:txBody>
      </p:sp>
    </p:spTree>
    <p:extLst>
      <p:ext uri="{BB962C8B-B14F-4D97-AF65-F5344CB8AC3E}">
        <p14:creationId xmlns:p14="http://schemas.microsoft.com/office/powerpoint/2010/main" val="42006689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HPC es la punta del </a:t>
            </a:r>
            <a:r>
              <a:rPr lang="es-ES" dirty="0" err="1"/>
              <a:t>isber</a:t>
            </a:r>
            <a:r>
              <a:rPr lang="es-ES" dirty="0"/>
              <a:t> de distintas técnicas de paralelismo </a:t>
            </a:r>
            <a:endParaRPr lang="es-AR" dirty="0"/>
          </a:p>
        </p:txBody>
      </p:sp>
      <p:sp>
        <p:nvSpPr>
          <p:cNvPr id="4" name="Marcador de número de diapositiva 3"/>
          <p:cNvSpPr>
            <a:spLocks noGrp="1"/>
          </p:cNvSpPr>
          <p:nvPr>
            <p:ph type="sldNum" sz="quarter" idx="10"/>
          </p:nvPr>
        </p:nvSpPr>
        <p:spPr/>
        <p:txBody>
          <a:bodyPr/>
          <a:lstStyle/>
          <a:p>
            <a:fld id="{4F07054D-7B7C-4AFB-9A43-9B5D5B6C5101}" type="slidenum">
              <a:rPr lang="es-AR" smtClean="0"/>
              <a:t>41</a:t>
            </a:fld>
            <a:endParaRPr lang="es-AR" dirty="0"/>
          </a:p>
        </p:txBody>
      </p:sp>
    </p:spTree>
    <p:extLst>
      <p:ext uri="{BB962C8B-B14F-4D97-AF65-F5344CB8AC3E}">
        <p14:creationId xmlns:p14="http://schemas.microsoft.com/office/powerpoint/2010/main" val="261009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1905000"/>
            <a:ext cx="9144000" cy="2667000"/>
          </a:xfrm>
        </p:spPr>
        <p:txBody>
          <a:bodyPr>
            <a:noAutofit/>
          </a:bodyPr>
          <a:lstStyle>
            <a:lvl1pPr latinLnBrk="0">
              <a:defRPr lang="es-ES" sz="5400"/>
            </a:lvl1pPr>
          </a:lstStyle>
          <a:p>
            <a:r>
              <a:rPr lang="es-ES"/>
              <a:t>Haga clic para modificar el estilo de título del patrón</a:t>
            </a:r>
          </a:p>
        </p:txBody>
      </p:sp>
      <p:sp>
        <p:nvSpPr>
          <p:cNvPr id="3" name="Subtítulo 2"/>
          <p:cNvSpPr>
            <a:spLocks noGrp="1"/>
          </p:cNvSpPr>
          <p:nvPr>
            <p:ph type="subTitle" idx="1"/>
          </p:nvPr>
        </p:nvSpPr>
        <p:spPr>
          <a:xfrm>
            <a:off x="1522413" y="5105400"/>
            <a:ext cx="9143999" cy="1066800"/>
          </a:xfrm>
        </p:spPr>
        <p:txBody>
          <a:bodyPr/>
          <a:lstStyle>
            <a:lvl1pPr marL="0" indent="0" algn="l" latinLnBrk="0">
              <a:spcBef>
                <a:spcPts val="0"/>
              </a:spcBef>
              <a:buNone/>
              <a:defRPr lang="es-ES">
                <a:solidFill>
                  <a:schemeClr val="tx1">
                    <a:tint val="75000"/>
                  </a:schemeClr>
                </a:solidFill>
              </a:defRPr>
            </a:lvl1pPr>
            <a:lvl2pPr marL="457200" indent="0" algn="ctr" latinLnBrk="0">
              <a:buNone/>
              <a:defRPr lang="es-ES">
                <a:solidFill>
                  <a:schemeClr val="tx1">
                    <a:tint val="75000"/>
                  </a:schemeClr>
                </a:solidFill>
              </a:defRPr>
            </a:lvl2pPr>
            <a:lvl3pPr marL="914400" indent="0" algn="ctr" latinLnBrk="0">
              <a:buNone/>
              <a:defRPr lang="es-ES">
                <a:solidFill>
                  <a:schemeClr val="tx1">
                    <a:tint val="75000"/>
                  </a:schemeClr>
                </a:solidFill>
              </a:defRPr>
            </a:lvl3pPr>
            <a:lvl4pPr marL="1371600" indent="0" algn="ctr" latinLnBrk="0">
              <a:buNone/>
              <a:defRPr lang="es-ES">
                <a:solidFill>
                  <a:schemeClr val="tx1">
                    <a:tint val="75000"/>
                  </a:schemeClr>
                </a:solidFill>
              </a:defRPr>
            </a:lvl4pPr>
            <a:lvl5pPr marL="1828800" indent="0" algn="ctr" latinLnBrk="0">
              <a:buNone/>
              <a:defRPr lang="es-ES">
                <a:solidFill>
                  <a:schemeClr val="tx1">
                    <a:tint val="75000"/>
                  </a:schemeClr>
                </a:solidFill>
              </a:defRPr>
            </a:lvl5pPr>
            <a:lvl6pPr marL="2286000" indent="0" algn="ctr" latinLnBrk="0">
              <a:buNone/>
              <a:defRPr lang="es-ES">
                <a:solidFill>
                  <a:schemeClr val="tx1">
                    <a:tint val="75000"/>
                  </a:schemeClr>
                </a:solidFill>
              </a:defRPr>
            </a:lvl6pPr>
            <a:lvl7pPr marL="2743200" indent="0" algn="ctr" latinLnBrk="0">
              <a:buNone/>
              <a:defRPr lang="es-ES">
                <a:solidFill>
                  <a:schemeClr val="tx1">
                    <a:tint val="75000"/>
                  </a:schemeClr>
                </a:solidFill>
              </a:defRPr>
            </a:lvl7pPr>
            <a:lvl8pPr marL="3200400" indent="0" algn="ctr" latinLnBrk="0">
              <a:buNone/>
              <a:defRPr lang="es-ES">
                <a:solidFill>
                  <a:schemeClr val="tx1">
                    <a:tint val="75000"/>
                  </a:schemeClr>
                </a:solidFill>
              </a:defRPr>
            </a:lvl8pPr>
            <a:lvl9pPr marL="3657600" indent="0" algn="ctr" latinLnBrk="0">
              <a:buNone/>
              <a:defRPr lang="es-ES">
                <a:solidFill>
                  <a:schemeClr val="tx1">
                    <a:tint val="75000"/>
                  </a:schemeClr>
                </a:solidFill>
              </a:defRPr>
            </a:lvl9pPr>
          </a:lstStyle>
          <a:p>
            <a:r>
              <a:rPr lang="es-ES"/>
              <a:t>Haga clic para modificar el estilo de subtítulo del patrón</a:t>
            </a:r>
          </a:p>
        </p:txBody>
      </p:sp>
      <p:grpSp>
        <p:nvGrpSpPr>
          <p:cNvPr id="256" name="línea"/>
          <p:cNvGrpSpPr/>
          <p:nvPr/>
        </p:nvGrpSpPr>
        <p:grpSpPr bwMode="invGray">
          <a:xfrm>
            <a:off x="1584896" y="4724400"/>
            <a:ext cx="8631936" cy="64008"/>
            <a:chOff x="-4110038" y="2703513"/>
            <a:chExt cx="17394239" cy="160336"/>
          </a:xfrm>
          <a:solidFill>
            <a:schemeClr val="accent1"/>
          </a:solidFill>
        </p:grpSpPr>
        <p:sp>
          <p:nvSpPr>
            <p:cNvPr id="257"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grpSp>
        <p:nvGrpSpPr>
          <p:cNvPr id="167" name="línea"/>
          <p:cNvGrpSpPr/>
          <p:nvPr/>
        </p:nvGrpSpPr>
        <p:grpSpPr bwMode="invGray">
          <a:xfrm>
            <a:off x="1522413" y="1514475"/>
            <a:ext cx="10569575" cy="64008"/>
            <a:chOff x="1522413" y="1514475"/>
            <a:chExt cx="10569575" cy="64008"/>
          </a:xfrm>
        </p:grpSpPr>
        <p:sp>
          <p:nvSpPr>
            <p:cNvPr id="16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lvl2pPr marL="548640" latinLnBrk="0">
              <a:defRPr lang="es-ES"/>
            </a:lvl2pPr>
            <a:lvl3pPr marL="777240" latinLnBrk="0">
              <a:defRPr lang="es-ES"/>
            </a:lvl3pPr>
            <a:lvl4pPr marL="1005840" latinLnBrk="0">
              <a:defRPr lang="es-ES"/>
            </a:lvl4pPr>
            <a:lvl5pPr marL="1234440" latinLnBrk="0">
              <a:defRPr lang="es-ES"/>
            </a:lvl5pPr>
            <a:lvl6pPr marL="1463040" latinLnBrk="0">
              <a:defRPr lang="es-ES" baseline="0"/>
            </a:lvl6pPr>
            <a:lvl7pPr marL="1691640" latinLnBrk="0">
              <a:defRPr lang="es-ES" baseline="0"/>
            </a:lvl7pPr>
            <a:lvl8pPr marL="1920240" latinLnBrk="0">
              <a:defRPr lang="es-ES" baseline="0"/>
            </a:lvl8pPr>
            <a:lvl9pPr marL="2148840"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14/6/2021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255" name="línea"/>
          <p:cNvGrpSpPr/>
          <p:nvPr/>
        </p:nvGrpSpPr>
        <p:grpSpPr bwMode="invGray">
          <a:xfrm>
            <a:off x="1584896" y="4724400"/>
            <a:ext cx="8631936" cy="64008"/>
            <a:chOff x="-4110038" y="2703513"/>
            <a:chExt cx="17394239" cy="160336"/>
          </a:xfrm>
          <a:solidFill>
            <a:schemeClr val="accent1"/>
          </a:solidFill>
        </p:grpSpPr>
        <p:sp>
          <p:nvSpPr>
            <p:cNvPr id="256" name="Forma lib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7" name="Forma lib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8" name="Forma lib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9" name="Forma lib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0" name="Forma lib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1" name="Forma lib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2" name="Forma lib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3" name="Forma lib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4" name="Forma lib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5" name="Forma lib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6" name="Forma lib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orma lib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orma lib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orma lib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orma lib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orma lib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orma lib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orma lib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orma lib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orma lib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orma lib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orma lib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orma lib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orma lib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Forma lib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Forma lib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orma lib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orma lib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orma lib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orma lib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orma lib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orma lib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orma lib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orma lib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orma lib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orma lib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orma lib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orma lib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orma lib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orma lib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orma lib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orma lib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orma lib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orma lib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orma lib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orma lib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orma lib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orma lib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orma lib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orma lib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orma lib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orma lib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orma lib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orma lib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orma lib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orma lib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orma lib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orma lib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orma lib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orma lib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orma lib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orma lib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orma lib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orma lib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orma lib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orma lib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orma lib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orma lib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orma lib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orma lib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orma lib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orma lib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orma lib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orma lib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orma lib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orma lib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orma lib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orma lib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orma lib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orma lib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orma lib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orma lib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orma lib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orma lib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orma lib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orma lib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orma lib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orma lib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orma lib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orma lib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orma lib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orma lib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orma lib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orma lib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orma lib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orma lib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orma lib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orma lib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orma lib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orma lib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orma lib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orma lib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orma lib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orma lib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orma lib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orma lib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orma lib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orma lib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orma lib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orma lib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orma lib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orma lib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orma lib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orma lib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orma lib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orma lib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orma lib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orma lib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orma lib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orma lib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orma lib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orma lib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orma lib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 name="Título 1"/>
          <p:cNvSpPr>
            <a:spLocks noGrp="1"/>
          </p:cNvSpPr>
          <p:nvPr>
            <p:ph type="title"/>
          </p:nvPr>
        </p:nvSpPr>
        <p:spPr>
          <a:xfrm>
            <a:off x="1522413" y="1905000"/>
            <a:ext cx="9144000" cy="2667000"/>
          </a:xfrm>
        </p:spPr>
        <p:txBody>
          <a:bodyPr anchor="b">
            <a:noAutofit/>
          </a:bodyPr>
          <a:lstStyle>
            <a:lvl1pPr algn="l" latinLnBrk="0">
              <a:defRPr lang="es-ES" sz="4400" b="0" cap="none" baseline="0"/>
            </a:lvl1pPr>
          </a:lstStyle>
          <a:p>
            <a:r>
              <a:rPr lang="es-ES"/>
              <a:t>Haga clic para modificar el estilo de título del patrón</a:t>
            </a:r>
          </a:p>
        </p:txBody>
      </p:sp>
      <p:sp>
        <p:nvSpPr>
          <p:cNvPr id="3" name="Marcador de texto 2"/>
          <p:cNvSpPr>
            <a:spLocks noGrp="1"/>
          </p:cNvSpPr>
          <p:nvPr>
            <p:ph type="body" idx="1"/>
          </p:nvPr>
        </p:nvSpPr>
        <p:spPr>
          <a:xfrm>
            <a:off x="1522413" y="5102525"/>
            <a:ext cx="9143999" cy="1069675"/>
          </a:xfrm>
        </p:spPr>
        <p:txBody>
          <a:bodyPr anchor="t">
            <a:normAutofit/>
          </a:bodyPr>
          <a:lstStyle>
            <a:lvl1pPr marL="0" indent="0" latinLnBrk="0">
              <a:spcBef>
                <a:spcPts val="0"/>
              </a:spcBef>
              <a:buNone/>
              <a:defRPr lang="es-ES" sz="2400">
                <a:solidFill>
                  <a:schemeClr val="tx1">
                    <a:tint val="75000"/>
                  </a:schemeClr>
                </a:solidFill>
              </a:defRPr>
            </a:lvl1pPr>
            <a:lvl2pPr marL="457200" indent="0" latinLnBrk="0">
              <a:buNone/>
              <a:defRPr lang="es-ES" sz="1800">
                <a:solidFill>
                  <a:schemeClr val="tx1">
                    <a:tint val="75000"/>
                  </a:schemeClr>
                </a:solidFill>
              </a:defRPr>
            </a:lvl2pPr>
            <a:lvl3pPr marL="914400" indent="0" latinLnBrk="0">
              <a:buNone/>
              <a:defRPr lang="es-ES" sz="1600">
                <a:solidFill>
                  <a:schemeClr val="tx1">
                    <a:tint val="75000"/>
                  </a:schemeClr>
                </a:solidFill>
              </a:defRPr>
            </a:lvl3pPr>
            <a:lvl4pPr marL="1371600" indent="0" latinLnBrk="0">
              <a:buNone/>
              <a:defRPr lang="es-ES" sz="1400">
                <a:solidFill>
                  <a:schemeClr val="tx1">
                    <a:tint val="75000"/>
                  </a:schemeClr>
                </a:solidFill>
              </a:defRPr>
            </a:lvl4pPr>
            <a:lvl5pPr marL="1828800" indent="0" latinLnBrk="0">
              <a:buNone/>
              <a:defRPr lang="es-ES" sz="1400">
                <a:solidFill>
                  <a:schemeClr val="tx1">
                    <a:tint val="75000"/>
                  </a:schemeClr>
                </a:solidFill>
              </a:defRPr>
            </a:lvl5pPr>
            <a:lvl6pPr marL="2286000" indent="0" latinLnBrk="0">
              <a:buNone/>
              <a:defRPr lang="es-ES" sz="1400">
                <a:solidFill>
                  <a:schemeClr val="tx1">
                    <a:tint val="75000"/>
                  </a:schemeClr>
                </a:solidFill>
              </a:defRPr>
            </a:lvl6pPr>
            <a:lvl7pPr marL="2743200" indent="0" latinLnBrk="0">
              <a:buNone/>
              <a:defRPr lang="es-ES" sz="1400">
                <a:solidFill>
                  <a:schemeClr val="tx1">
                    <a:tint val="75000"/>
                  </a:schemeClr>
                </a:solidFill>
              </a:defRPr>
            </a:lvl7pPr>
            <a:lvl8pPr marL="3200400" indent="0" latinLnBrk="0">
              <a:buNone/>
              <a:defRPr lang="es-ES" sz="1400">
                <a:solidFill>
                  <a:schemeClr val="tx1">
                    <a:tint val="75000"/>
                  </a:schemeClr>
                </a:solidFill>
              </a:defRPr>
            </a:lvl8pPr>
            <a:lvl9pPr marL="3657600" indent="0" latinLnBrk="0">
              <a:buNone/>
              <a:defRPr lang="es-ES" sz="14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9AFE8FB1-0A7A-443E-AAF7-31D4FA1AA312}" type="datetimeFigureOut">
              <a:t>14/6/2021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grpSp>
        <p:nvGrpSpPr>
          <p:cNvPr id="158" name="línea"/>
          <p:cNvGrpSpPr/>
          <p:nvPr/>
        </p:nvGrpSpPr>
        <p:grpSpPr bwMode="invGray">
          <a:xfrm>
            <a:off x="1522413" y="1514475"/>
            <a:ext cx="10569575" cy="64008"/>
            <a:chOff x="1522413" y="1514475"/>
            <a:chExt cx="10569575" cy="64008"/>
          </a:xfrm>
        </p:grpSpPr>
        <p:sp>
          <p:nvSpPr>
            <p:cNvPr id="159"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p>
            <a:r>
              <a:rPr lang="es-ES"/>
              <a:t>Haga clic para modificar el estilo de título del patrón</a:t>
            </a:r>
          </a:p>
        </p:txBody>
      </p:sp>
      <p:sp>
        <p:nvSpPr>
          <p:cNvPr id="3" name="Marcador de contenido 2"/>
          <p:cNvSpPr>
            <a:spLocks noGrp="1"/>
          </p:cNvSpPr>
          <p:nvPr>
            <p:ph sz="half" idx="1"/>
          </p:nvPr>
        </p:nvSpPr>
        <p:spPr>
          <a:xfrm>
            <a:off x="1522413" y="1905000"/>
            <a:ext cx="4419599"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46815" y="1905000"/>
            <a:ext cx="4419598" cy="42672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AFE8FB1-0A7A-443E-AAF7-31D4FA1AA312}" type="datetimeFigureOut">
              <a:t>14/6/2021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60" name="línea"/>
          <p:cNvGrpSpPr/>
          <p:nvPr/>
        </p:nvGrpSpPr>
        <p:grpSpPr bwMode="invGray">
          <a:xfrm>
            <a:off x="1522413" y="1514475"/>
            <a:ext cx="10569575" cy="64008"/>
            <a:chOff x="1522413" y="1514475"/>
            <a:chExt cx="10569575" cy="64008"/>
          </a:xfrm>
        </p:grpSpPr>
        <p:sp>
          <p:nvSpPr>
            <p:cNvPr id="161" name="Forma lib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1"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2"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3"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4"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14/6/2021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6" name="línea"/>
          <p:cNvGrpSpPr/>
          <p:nvPr/>
        </p:nvGrpSpPr>
        <p:grpSpPr bwMode="invGray">
          <a:xfrm>
            <a:off x="1522413" y="1514475"/>
            <a:ext cx="10569575" cy="64008"/>
            <a:chOff x="1522413" y="1514475"/>
            <a:chExt cx="10569575" cy="64008"/>
          </a:xfrm>
        </p:grpSpPr>
        <p:sp>
          <p:nvSpPr>
            <p:cNvPr id="157"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8"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9"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0"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1"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2"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3"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4"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5"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6"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7"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8"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9"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0"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1"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2"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3"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4"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5"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6"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7"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8"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9"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0"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1"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2"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3"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4"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5"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6"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7"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8"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9"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0"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1"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2"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3"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4"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5"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6"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7"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8"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9"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0"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1"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2"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3"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4"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5"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6"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7"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8"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9"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0"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1"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2"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3"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4"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5"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6"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7"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8"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9"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0"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1"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2"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3"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4"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5"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6"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7"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8"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9"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0"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AFE8FB1-0A7A-443E-AAF7-31D4FA1AA312}" type="datetimeFigureOut">
              <a:t>14/6/2021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FE8FB1-0A7A-443E-AAF7-31D4FA1AA312}" type="datetimeFigureOut">
              <a:t>14/6/2021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615" name="marco"/>
          <p:cNvGrpSpPr/>
          <p:nvPr/>
        </p:nvGrpSpPr>
        <p:grpSpPr bwMode="invGray">
          <a:xfrm>
            <a:off x="4417839" y="1630821"/>
            <a:ext cx="6291028"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b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b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b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7"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b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3"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contenido 2"/>
          <p:cNvSpPr>
            <a:spLocks noGrp="1"/>
          </p:cNvSpPr>
          <p:nvPr>
            <p:ph idx="1"/>
          </p:nvPr>
        </p:nvSpPr>
        <p:spPr>
          <a:xfrm>
            <a:off x="4710022" y="1905000"/>
            <a:ext cx="5669280" cy="4038600"/>
          </a:xfrm>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latinLnBrk="0">
              <a:defRPr lang="es-ES" sz="1600"/>
            </a:lvl6pPr>
            <a:lvl7pPr latinLnBrk="0">
              <a:defRPr lang="es-ES" sz="1600" baseline="0"/>
            </a:lvl7pPr>
            <a:lvl8pPr latinLnBrk="0">
              <a:defRPr lang="es-ES" sz="1600" baseline="0"/>
            </a:lvl8pPr>
            <a:lvl9pPr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1522413" y="3429000"/>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14/6/2021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614" name="marco"/>
          <p:cNvGrpSpPr/>
          <p:nvPr/>
        </p:nvGrpSpPr>
        <p:grpSpPr bwMode="invGray">
          <a:xfrm flipH="1">
            <a:off x="1447500" y="1630821"/>
            <a:ext cx="6291028"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b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4" name="Forma lib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5" name="Forma lib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5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6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7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8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9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0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1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b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0" name="Forma lib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1" name="Forma lib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2"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3"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4"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5"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6"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7"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8"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9"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0"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1"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2"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3"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4"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5"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6"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7"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8"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9"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0"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1"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2"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3"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4"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5"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6"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7"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8"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9"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0"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1"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2"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3"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4"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5"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6"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7"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8"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9"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0"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1"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2"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3"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4"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5"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6"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7"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8"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9"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0"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1"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2"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3"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4"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5"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6"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7"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8"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29"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0"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1"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2"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3"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4"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5"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6"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7"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8"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39"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0"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1"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42"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b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4" name="Forma lib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5" name="Forma lib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6"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7"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8"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9"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0"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1"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2"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3"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4"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5"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6"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7"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8"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9"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0"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1"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2"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3"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4"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5"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6"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7"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8"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9"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0"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1"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2"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3"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4"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5"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6"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7"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8"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9"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0"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1"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2"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3"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4"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5"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6"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7"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8"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9"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0"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1"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2"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3"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4"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5"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6"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7"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8"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9"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0"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1"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2"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3"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4"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5"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6"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7"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8"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9"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0"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1"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2"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3"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4"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5"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6"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b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0" name="Forma lib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1" name="Forma lib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2" name="Forma lib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3" name="Forma lib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4" name="Forma lib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5" name="Forma lib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6" name="Forma lib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7" name="Forma lib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8" name="Forma lib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9" name="Forma lib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0" name="Forma lib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1" name="Forma lib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2" name="Forma lib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3" name="Forma lib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4" name="Forma lib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5" name="Forma lib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6" name="Forma lib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7" name="Forma lib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8" name="Forma lib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9" name="Forma lib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0" name="Forma lib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1" name="Forma lib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2" name="Forma lib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3" name="Forma lib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4" name="Forma lib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5" name="Forma lib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6" name="Forma lib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7" name="Forma lib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8" name="Forma lib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9" name="Forma lib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0" name="Forma lib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1" name="Forma lib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2" name="Forma lib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3" name="Forma lib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4" name="Forma lib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5" name="Forma lib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6" name="Forma lib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7" name="Forma lib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8" name="Forma lib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9" name="Forma lib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0" name="Forma lib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1" name="Forma lib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2" name="Forma lib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3" name="Forma lib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4" name="Forma lib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5" name="Forma lib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6" name="Forma lib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7" name="Forma lib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8" name="Forma lib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9" name="Forma lib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0" name="Forma lib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1" name="Forma lib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2" name="Forma lib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3" name="Forma lib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4" name="Forma lib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5" name="Forma lib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6" name="Forma lib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7" name="Forma lib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8" name="Forma lib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9" name="Forma lib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0" name="Forma lib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1" name="Forma lib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2" name="Forma lib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3" name="Forma lib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4" name="Forma lib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5" name="Forma lib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6" name="Forma lib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7" name="Forma lib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8" name="Forma lib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9" name="Forma lib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0" name="Forma lib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1" name="Forma lib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2" name="Forma lib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grpSp>
      </p:grpSp>
      <p:sp>
        <p:nvSpPr>
          <p:cNvPr id="2" name="Título 1"/>
          <p:cNvSpPr>
            <a:spLocks noGrp="1"/>
          </p:cNvSpPr>
          <p:nvPr>
            <p:ph type="title"/>
          </p:nvPr>
        </p:nvSpPr>
        <p:spPr>
          <a:xfrm>
            <a:off x="1522414" y="274638"/>
            <a:ext cx="9143998" cy="1020762"/>
          </a:xfrm>
        </p:spPr>
        <p:txBody>
          <a:bodyPr anchor="b">
            <a:noAutofit/>
          </a:bodyPr>
          <a:lstStyle>
            <a:lvl1pPr algn="l" latinLnBrk="0">
              <a:defRPr lang="es-ES" sz="3200" b="0"/>
            </a:lvl1pPr>
          </a:lstStyle>
          <a:p>
            <a:r>
              <a:rPr lang="es-ES"/>
              <a:t>Haga clic para modificar el estilo de título del patrón</a:t>
            </a:r>
          </a:p>
        </p:txBody>
      </p:sp>
      <p:sp>
        <p:nvSpPr>
          <p:cNvPr id="3" name="Marcador de posición de imagen 2"/>
          <p:cNvSpPr>
            <a:spLocks noGrp="1"/>
          </p:cNvSpPr>
          <p:nvPr>
            <p:ph type="pic" idx="1"/>
          </p:nvPr>
        </p:nvSpPr>
        <p:spPr>
          <a:xfrm>
            <a:off x="1745838" y="1884311"/>
            <a:ext cx="5669280" cy="4041648"/>
          </a:xfrm>
          <a:solidFill>
            <a:schemeClr val="bg1"/>
          </a:solidFill>
        </p:spPr>
        <p:txBody>
          <a:bodyPr tIns="914400">
            <a:normAutofit/>
          </a:bodyPr>
          <a:lstStyle>
            <a:lvl1pPr marL="0" indent="0" algn="ctr" latinLnBrk="0">
              <a:buNone/>
              <a:defRPr lang="es-ES" sz="24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a:t>Haga clic en el icono para añadir una imagen</a:t>
            </a:r>
          </a:p>
        </p:txBody>
      </p:sp>
      <p:sp>
        <p:nvSpPr>
          <p:cNvPr id="4" name="Marcador de texto 3"/>
          <p:cNvSpPr>
            <a:spLocks noGrp="1"/>
          </p:cNvSpPr>
          <p:nvPr>
            <p:ph type="body" sz="half" idx="2"/>
          </p:nvPr>
        </p:nvSpPr>
        <p:spPr>
          <a:xfrm>
            <a:off x="7905959" y="3411748"/>
            <a:ext cx="2743200" cy="2743200"/>
          </a:xfrm>
        </p:spPr>
        <p:txBody>
          <a:bodyPr anchor="b">
            <a:normAutofit/>
          </a:bodyPr>
          <a:lstStyle>
            <a:lvl1pPr marL="0" indent="0" latinLnBrk="0">
              <a:spcBef>
                <a:spcPts val="1200"/>
              </a:spcBef>
              <a:buNone/>
              <a:defRPr lang="es-ES" sz="16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9AFE8FB1-0A7A-443E-AAF7-31D4FA1AA312}" type="datetimeFigureOut">
              <a:t>14/6/2021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línea"/>
          <p:cNvGrpSpPr/>
          <p:nvPr/>
        </p:nvGrpSpPr>
        <p:grpSpPr bwMode="invGray">
          <a:xfrm>
            <a:off x="1522413" y="1514475"/>
            <a:ext cx="10569575" cy="64008"/>
            <a:chOff x="1522413" y="1514475"/>
            <a:chExt cx="10569575" cy="64008"/>
          </a:xfrm>
        </p:grpSpPr>
        <p:sp>
          <p:nvSpPr>
            <p:cNvPr id="8" name="Forma lib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lvl5pPr latinLnBrk="0">
              <a:defRPr lang="es-ES"/>
            </a:lvl5pPr>
            <a:lvl6pPr marL="1956816" latinLnBrk="0">
              <a:defRPr lang="es-ES"/>
            </a:lvl6pPr>
            <a:lvl7pPr marL="1956816" latinLnBrk="0">
              <a:defRPr lang="es-ES"/>
            </a:lvl7pPr>
            <a:lvl8pPr marL="1956816" latinLnBrk="0">
              <a:defRPr lang="es-ES"/>
            </a:lvl8pPr>
            <a:lvl9pPr marL="1956816" latinLnBrk="0">
              <a:defRPr lang="es-ES"/>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14/6/2021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grpSp>
        <p:nvGrpSpPr>
          <p:cNvPr id="7" name="línea"/>
          <p:cNvGrpSpPr/>
          <p:nvPr/>
        </p:nvGrpSpPr>
        <p:grpSpPr bwMode="invGray">
          <a:xfrm rot="5400000">
            <a:off x="6864412" y="3472598"/>
            <a:ext cx="6492240" cy="64008"/>
            <a:chOff x="1522413" y="1514475"/>
            <a:chExt cx="10569575" cy="64008"/>
          </a:xfrm>
        </p:grpSpPr>
        <p:sp>
          <p:nvSpPr>
            <p:cNvPr id="8" name="Forma lib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9" name="Forma lib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0" name="Forma lib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1" name="Forma lib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2" name="Forma lib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3" name="Forma lib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4" name="Forma lib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5" name="Forma lib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6" name="Forma lib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7" name="Forma lib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8" name="Forma lib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19" name="Forma lib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0" name="Forma lib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1" name="Forma lib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2" name="Forma lib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3" name="Forma lib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4" name="Forma lib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5" name="Forma lib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6" name="Forma lib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7" name="Forma lib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8" name="Forma lib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29" name="Forma lib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0" name="Forma lib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1" name="Forma lib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2" name="Forma lib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3" name="Forma lib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4" name="Forma lib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5" name="Forma lib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6" name="Forma lib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7" name="Forma lib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8" name="Forma lib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39" name="Forma lib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0" name="Forma lib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1" name="Forma lib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2" name="Forma lib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3" name="Forma lib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4" name="Forma lib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5" name="Forma lib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6" name="Forma lib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7" name="Forma lib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8" name="Forma lib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49" name="Forma lib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0" name="Forma lib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1" name="Forma lib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2" name="Forma lib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3" name="Forma lib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4" name="Forma lib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5" name="Forma lib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6" name="Forma lib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7" name="Forma lib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8" name="Forma lib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59" name="Forma lib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0" name="Forma lib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1" name="Forma lib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2" name="Forma lib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3" name="Forma lib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4" name="Forma lib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5" name="Forma lib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6" name="Forma lib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7" name="Forma lib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8" name="Forma lib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69" name="Forma lib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0" name="Forma lib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1" name="Forma lib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2" name="Forma lib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3" name="Forma lib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4" name="Forma lib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5" name="Forma lib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6" name="Forma lib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7" name="Forma lib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8" name="Forma lib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79" name="Forma lib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0" name="Forma lib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sp>
          <p:nvSpPr>
            <p:cNvPr id="81" name="Forma lib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ln>
                  <a:noFill/>
                </a:ln>
              </a:endParaRPr>
            </a:p>
          </p:txBody>
        </p:sp>
      </p:grpSp>
      <p:sp>
        <p:nvSpPr>
          <p:cNvPr id="2" name="Título vertical 1"/>
          <p:cNvSpPr>
            <a:spLocks noGrp="1"/>
          </p:cNvSpPr>
          <p:nvPr>
            <p:ph type="title" orient="vert"/>
          </p:nvPr>
        </p:nvSpPr>
        <p:spPr>
          <a:xfrm>
            <a:off x="10361612" y="274639"/>
            <a:ext cx="1371600" cy="590174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8012" y="277813"/>
            <a:ext cx="9144001" cy="5898573"/>
          </a:xfrm>
        </p:spPr>
        <p:txBody>
          <a:bodyPr vert="eaVert"/>
          <a:lstStyle>
            <a:lvl5pPr latinLnBrk="0">
              <a:defRPr lang="es-ES"/>
            </a:lvl5pPr>
            <a:lvl6pPr latinLnBrk="0">
              <a:defRPr lang="es-ES"/>
            </a:lvl6pPr>
            <a:lvl7pPr latinLnBrk="0">
              <a:defRPr lang="es-ES"/>
            </a:lvl7pPr>
            <a:lvl8pPr latinLnBrk="0">
              <a:defRPr lang="es-ES" baseline="0"/>
            </a:lvl8pPr>
            <a:lvl9pPr latinLnBrk="0">
              <a:defRPr lang="es-ES"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AFE8FB1-0A7A-443E-AAF7-31D4FA1AA312}" type="datetimeFigureOut">
              <a:t>14/6/2021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s-ES"/>
              <a:t>Haga clic para modificar el estilo de título del patrón</a:t>
            </a:r>
          </a:p>
        </p:txBody>
      </p:sp>
      <p:sp>
        <p:nvSpPr>
          <p:cNvPr id="3" name="Marcador de tex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r>
              <a:rPr lang="es-ES" dirty="0"/>
              <a:t>26/07/2013</a:t>
            </a:r>
          </a:p>
        </p:txBody>
      </p:sp>
      <p:sp>
        <p:nvSpPr>
          <p:cNvPr id="5" name="Marcador de pie de pá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latinLnBrk="0">
              <a:defRPr lang="es-ES" sz="10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latinLnBrk="0">
              <a:defRPr lang="es-ES" sz="1000">
                <a:solidFill>
                  <a:schemeClr val="tx1">
                    <a:tint val="75000"/>
                  </a:schemeClr>
                </a:solidFill>
              </a:defRPr>
            </a:lvl1pPr>
          </a:lstStyle>
          <a:p>
            <a:fld id="{25BA54BD-C84D-46CE-8B72-31BFB26ABA43}" type="slidenum">
              <a:pPr/>
              <a:t>‹Nº›</a:t>
            </a:fld>
            <a:endParaRPr lang="es-E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xStyles>
    <p:title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sv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2412" y="1752600"/>
            <a:ext cx="9144000" cy="2667000"/>
          </a:xfrm>
        </p:spPr>
        <p:txBody>
          <a:bodyPr/>
          <a:lstStyle/>
          <a:p>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Computación de Altas Prestaciones (</a:t>
            </a:r>
            <a:r>
              <a:rPr lang="es-ES">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HPC)</a:t>
            </a:r>
            <a:b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br>
            <a:r>
              <a:rPr lang="es-ES" i="1"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Parte 1a </a:t>
            </a:r>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 </a:t>
            </a:r>
            <a:r>
              <a:rPr lang="es-ES" dirty="0" err="1">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OpenMP</a:t>
            </a:r>
            <a:r>
              <a:rPr lang="es-ES" dirty="0">
                <a:ln w="19050" cmpd="sng">
                  <a:solidFill>
                    <a:schemeClr val="accent1"/>
                  </a:solidFill>
                  <a:prstDash val="solid"/>
                </a:ln>
                <a:noFill/>
                <a:effectLst>
                  <a:glow rad="152400">
                    <a:schemeClr val="accent1">
                      <a:satMod val="175000"/>
                      <a:alpha val="40000"/>
                    </a:schemeClr>
                  </a:glow>
                  <a:reflection blurRad="228600" stA="84000" endPos="61000" dist="50800" dir="5400000" sy="-100000" algn="bl" rotWithShape="0"/>
                </a:effectLst>
              </a:rPr>
              <a:t> y MPI</a:t>
            </a:r>
          </a:p>
        </p:txBody>
      </p:sp>
      <p:sp>
        <p:nvSpPr>
          <p:cNvPr id="4" name="Subtítulo 2"/>
          <p:cNvSpPr txBox="1">
            <a:spLocks/>
          </p:cNvSpPr>
          <p:nvPr/>
        </p:nvSpPr>
        <p:spPr>
          <a:xfrm>
            <a:off x="1255713" y="5638800"/>
            <a:ext cx="9677399" cy="457200"/>
          </a:xfrm>
          <a:prstGeom prst="rect">
            <a:avLst/>
          </a:prstGeom>
          <a:noFill/>
          <a:ln>
            <a:noFill/>
          </a:ln>
          <a:effectLst>
            <a:glow rad="114300">
              <a:schemeClr val="accent1">
                <a:satMod val="175000"/>
                <a:alpha val="40000"/>
              </a:schemeClr>
            </a:glow>
          </a:effectLst>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r>
              <a:rPr lang="es-ES" i="1" dirty="0">
                <a:ln w="15875">
                  <a:solidFill>
                    <a:schemeClr val="accent2"/>
                  </a:solidFill>
                </a:ln>
                <a:solidFill>
                  <a:schemeClr val="accent2"/>
                </a:solidFill>
                <a:effectLst>
                  <a:glow rad="101600">
                    <a:schemeClr val="accent2">
                      <a:satMod val="175000"/>
                      <a:alpha val="40000"/>
                    </a:schemeClr>
                  </a:glow>
                </a:effectLst>
              </a:rPr>
              <a:t>Sistemas Operativos Avanzados				Waldo A. Valiente</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lstStyle/>
          <a:p>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Agenda Clase 1</a:t>
            </a:r>
          </a:p>
        </p:txBody>
      </p:sp>
      <p:sp>
        <p:nvSpPr>
          <p:cNvPr id="3" name="Marcador de contenido 2"/>
          <p:cNvSpPr>
            <a:spLocks noGrp="1"/>
          </p:cNvSpPr>
          <p:nvPr>
            <p:ph idx="1"/>
          </p:nvPr>
        </p:nvSpPr>
        <p:spPr/>
        <p:txBody>
          <a:bodyPr>
            <a:normAutofit/>
          </a:bodyPr>
          <a:lstStyle/>
          <a:p>
            <a:pPr>
              <a:buFont typeface="Arial" panose="020B0604020202020204" pitchFamily="34" charset="0"/>
              <a:buChar char="•"/>
            </a:pPr>
            <a:r>
              <a:rPr lang="es-ES" spc="300" dirty="0">
                <a:ln w="15875">
                  <a:solidFill>
                    <a:schemeClr val="tx1"/>
                  </a:solidFill>
                </a:ln>
                <a:effectLst>
                  <a:glow rad="114300">
                    <a:srgbClr val="FFFF00">
                      <a:alpha val="40000"/>
                    </a:srgbClr>
                  </a:glow>
                </a:effectLst>
              </a:rPr>
              <a:t>Arquitecturas. </a:t>
            </a:r>
            <a:r>
              <a:rPr lang="es-ES" spc="300" dirty="0">
                <a:ln w="15875">
                  <a:solidFill>
                    <a:schemeClr val="tx1"/>
                  </a:solidFill>
                </a:ln>
                <a:effectLst>
                  <a:glow rad="114300">
                    <a:srgbClr val="FFFF00">
                      <a:alpha val="40000"/>
                    </a:srgbClr>
                  </a:glow>
                </a:effectLst>
                <a:sym typeface="Wingdings" panose="05000000000000000000" pitchFamily="2" charset="2"/>
              </a:rPr>
              <a:t></a:t>
            </a:r>
            <a:endParaRPr lang="es-ES" spc="300" dirty="0">
              <a:ln w="15875">
                <a:solidFill>
                  <a:schemeClr val="tx1"/>
                </a:solidFill>
              </a:ln>
              <a:effectLst>
                <a:glow rad="114300">
                  <a:srgbClr val="FFFF00">
                    <a:alpha val="40000"/>
                  </a:srgbClr>
                </a:glow>
              </a:effectLst>
            </a:endParaRP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Open MP.</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MPI.</a:t>
            </a:r>
          </a:p>
          <a:p>
            <a:pPr>
              <a:buFont typeface="Arial" panose="020B0604020202020204" pitchFamily="34" charset="0"/>
              <a:buChar char="•"/>
            </a:pPr>
            <a:r>
              <a:rPr lang="es-ES" spc="300" dirty="0" err="1">
                <a:ln w="15875">
                  <a:solidFill>
                    <a:srgbClr val="00B050"/>
                  </a:solidFill>
                </a:ln>
                <a:solidFill>
                  <a:srgbClr val="00B050"/>
                </a:solidFill>
                <a:effectLst>
                  <a:glow rad="114300">
                    <a:srgbClr val="92D050">
                      <a:alpha val="40000"/>
                    </a:srgbClr>
                  </a:glow>
                </a:effectLst>
              </a:rPr>
              <a:t>Cluster</a:t>
            </a:r>
            <a:r>
              <a:rPr lang="es-ES" spc="300" dirty="0">
                <a:ln w="15875">
                  <a:solidFill>
                    <a:srgbClr val="00B050"/>
                  </a:solidFill>
                </a:ln>
                <a:solidFill>
                  <a:srgbClr val="00B050"/>
                </a:solidFill>
                <a:effectLst>
                  <a:glow rad="114300">
                    <a:srgbClr val="92D050">
                      <a:alpha val="40000"/>
                    </a:srgbClr>
                  </a:glow>
                </a:effectLst>
              </a:rPr>
              <a:t>.</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GRID.</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Computación en la Nube.</a:t>
            </a:r>
          </a:p>
          <a:p>
            <a:pPr>
              <a:buFont typeface="Arial" panose="020B0604020202020204" pitchFamily="34" charset="0"/>
              <a:buChar char="•"/>
            </a:pPr>
            <a:r>
              <a:rPr lang="es-ES" spc="300" dirty="0">
                <a:ln w="15875">
                  <a:solidFill>
                    <a:srgbClr val="00B050"/>
                  </a:solidFill>
                </a:ln>
                <a:solidFill>
                  <a:srgbClr val="00B050"/>
                </a:solidFill>
                <a:effectLst>
                  <a:glow rad="114300">
                    <a:srgbClr val="92D050">
                      <a:alpha val="40000"/>
                    </a:srgbClr>
                  </a:glow>
                </a:effectLst>
              </a:rPr>
              <a:t>Trabajo Práctico.</a:t>
            </a:r>
          </a:p>
        </p:txBody>
      </p:sp>
    </p:spTree>
    <p:extLst>
      <p:ext uri="{BB962C8B-B14F-4D97-AF65-F5344CB8AC3E}">
        <p14:creationId xmlns:p14="http://schemas.microsoft.com/office/powerpoint/2010/main" val="492398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Tipos de Arquitecturas</a:t>
            </a:r>
          </a:p>
        </p:txBody>
      </p:sp>
      <p:sp>
        <p:nvSpPr>
          <p:cNvPr id="6" name="Marcador de contenido 2"/>
          <p:cNvSpPr txBox="1">
            <a:spLocks/>
          </p:cNvSpPr>
          <p:nvPr/>
        </p:nvSpPr>
        <p:spPr>
          <a:xfrm>
            <a:off x="684212" y="1676400"/>
            <a:ext cx="7409090" cy="40386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No Configurables</a:t>
            </a:r>
            <a:r>
              <a:rPr lang="es-ES" sz="2400" spc="300" dirty="0">
                <a:ln w="15875">
                  <a:solidFill>
                    <a:srgbClr val="99CCFF"/>
                  </a:solidFill>
                </a:ln>
                <a:solidFill>
                  <a:srgbClr val="99CCFF"/>
                </a:solidFill>
                <a:effectLst>
                  <a:glow rad="114300">
                    <a:srgbClr val="99CCFF">
                      <a:alpha val="40000"/>
                    </a:srgbClr>
                  </a:glow>
                </a:effectLst>
              </a:rPr>
              <a:t> -</a:t>
            </a:r>
            <a:r>
              <a:rPr lang="es-ES" sz="3200" spc="300" dirty="0">
                <a:ln w="15875">
                  <a:solidFill>
                    <a:srgbClr val="99CCFF"/>
                  </a:solidFill>
                </a:ln>
                <a:solidFill>
                  <a:srgbClr val="99CCFF"/>
                </a:solidFill>
                <a:effectLst>
                  <a:glow rad="114300">
                    <a:srgbClr val="99CCFF">
                      <a:alpha val="40000"/>
                    </a:srgbClr>
                  </a:glow>
                </a:effectLst>
              </a:rPr>
              <a:t> </a:t>
            </a:r>
            <a:r>
              <a:rPr lang="es-ES" sz="2400" spc="300" dirty="0">
                <a:ln w="15875">
                  <a:solidFill>
                    <a:srgbClr val="00B050"/>
                  </a:solidFill>
                </a:ln>
                <a:solidFill>
                  <a:srgbClr val="00B050"/>
                </a:solidFill>
                <a:effectLst>
                  <a:glow rad="114300">
                    <a:srgbClr val="92D050">
                      <a:alpha val="40000"/>
                    </a:srgbClr>
                  </a:glow>
                </a:effectLst>
              </a:rPr>
              <a:t>(1ra clase)</a:t>
            </a:r>
          </a:p>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Configurables</a:t>
            </a:r>
            <a:r>
              <a:rPr lang="es-ES" sz="2400" spc="300" dirty="0">
                <a:ln w="15875">
                  <a:solidFill>
                    <a:srgbClr val="99CCFF"/>
                  </a:solidFill>
                </a:ln>
                <a:solidFill>
                  <a:srgbClr val="99CCFF"/>
                </a:solidFill>
                <a:effectLst>
                  <a:glow rad="114300">
                    <a:srgbClr val="99CCFF">
                      <a:alpha val="40000"/>
                    </a:srgbClr>
                  </a:glow>
                </a:effectLst>
              </a:rPr>
              <a:t> - </a:t>
            </a:r>
            <a:r>
              <a:rPr lang="es-ES" sz="2400" spc="300" dirty="0">
                <a:ln w="15875">
                  <a:solidFill>
                    <a:srgbClr val="00B050"/>
                  </a:solidFill>
                </a:ln>
                <a:solidFill>
                  <a:srgbClr val="00B050"/>
                </a:solidFill>
                <a:effectLst>
                  <a:glow rad="114300">
                    <a:srgbClr val="92D050">
                      <a:alpha val="40000"/>
                    </a:srgbClr>
                  </a:glow>
                </a:effectLst>
              </a:rPr>
              <a:t>(2da clase)</a:t>
            </a:r>
          </a:p>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Re Configurables</a:t>
            </a:r>
            <a:r>
              <a:rPr lang="es-ES" sz="2400" spc="300" dirty="0">
                <a:ln w="15875">
                  <a:solidFill>
                    <a:srgbClr val="99CCFF"/>
                  </a:solidFill>
                </a:ln>
                <a:solidFill>
                  <a:srgbClr val="99CCFF"/>
                </a:solidFill>
                <a:effectLst>
                  <a:glow rad="114300">
                    <a:srgbClr val="99CCFF">
                      <a:alpha val="40000"/>
                    </a:srgbClr>
                  </a:glow>
                </a:effectLst>
              </a:rPr>
              <a:t> - </a:t>
            </a:r>
            <a:r>
              <a:rPr lang="es-ES" sz="2400" spc="300" dirty="0">
                <a:ln w="15875">
                  <a:solidFill>
                    <a:srgbClr val="00B050"/>
                  </a:solidFill>
                </a:ln>
                <a:solidFill>
                  <a:srgbClr val="00B050"/>
                </a:solidFill>
                <a:effectLst>
                  <a:glow rad="114300">
                    <a:srgbClr val="92D050">
                      <a:alpha val="40000"/>
                    </a:srgbClr>
                  </a:glow>
                </a:effectLst>
              </a:rPr>
              <a:t>(3ra clase)</a:t>
            </a:r>
          </a:p>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Adaptables</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4"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Arquitectura no Configurable</a:t>
            </a:r>
          </a:p>
        </p:txBody>
      </p:sp>
      <p:pic>
        <p:nvPicPr>
          <p:cNvPr id="1026" name="Picture 2" descr="http://4.bp.blogspot.com/-3n-2M_oIyHY/UGm_cYtls9I/AAAAAAAAAJA/_EzKwR737HA/s640/600px-Diagrama_de_Arquitectura_de_von_Neumann%5B2%5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012" y="2316162"/>
            <a:ext cx="9755188" cy="4389438"/>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p:cNvSpPr txBox="1">
            <a:spLocks/>
          </p:cNvSpPr>
          <p:nvPr/>
        </p:nvSpPr>
        <p:spPr>
          <a:xfrm>
            <a:off x="1" y="1295400"/>
            <a:ext cx="12188824" cy="114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gn="ctr">
              <a:lnSpc>
                <a:spcPct val="200000"/>
              </a:lnSpc>
              <a:buNone/>
            </a:pPr>
            <a:r>
              <a:rPr lang="es-ES" sz="3200" spc="300" dirty="0">
                <a:ln w="15875">
                  <a:solidFill>
                    <a:srgbClr val="99CCFF"/>
                  </a:solidFill>
                </a:ln>
                <a:solidFill>
                  <a:srgbClr val="99CCFF"/>
                </a:solidFill>
                <a:effectLst>
                  <a:glow rad="114300">
                    <a:srgbClr val="99CCFF">
                      <a:alpha val="40000"/>
                    </a:srgbClr>
                  </a:glow>
                </a:effectLst>
              </a:rPr>
              <a:t>~-~ Modelo Von  Neumann ~-~</a:t>
            </a:r>
          </a:p>
        </p:txBody>
      </p:sp>
    </p:spTree>
    <p:extLst>
      <p:ext uri="{BB962C8B-B14F-4D97-AF65-F5344CB8AC3E}">
        <p14:creationId xmlns:p14="http://schemas.microsoft.com/office/powerpoint/2010/main" val="216905048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Arquitectura no Configurable</a:t>
            </a:r>
          </a:p>
        </p:txBody>
      </p:sp>
      <p:sp>
        <p:nvSpPr>
          <p:cNvPr id="6" name="Marcador de contenido 2"/>
          <p:cNvSpPr txBox="1">
            <a:spLocks/>
          </p:cNvSpPr>
          <p:nvPr/>
        </p:nvSpPr>
        <p:spPr>
          <a:xfrm>
            <a:off x="608012" y="2019299"/>
            <a:ext cx="11353800" cy="4038600"/>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indent="0">
              <a:buNone/>
            </a:pPr>
            <a:r>
              <a:rPr lang="es-ES" sz="2000" b="1" spc="300" dirty="0">
                <a:ln w="15875">
                  <a:solidFill>
                    <a:srgbClr val="00B050"/>
                  </a:solidFill>
                </a:ln>
                <a:solidFill>
                  <a:srgbClr val="00B050"/>
                </a:solidFill>
                <a:effectLst>
                  <a:glow rad="114300">
                    <a:srgbClr val="92D050">
                      <a:alpha val="40000"/>
                    </a:srgbClr>
                  </a:glow>
                </a:effectLst>
              </a:rPr>
              <a:t>Computación secuencial:</a:t>
            </a:r>
          </a:p>
          <a:p>
            <a:pPr marL="0" indent="0">
              <a:buNone/>
            </a:pPr>
            <a:r>
              <a:rPr lang="es-ES" sz="2000" b="1" spc="300" dirty="0">
                <a:ln w="15875">
                  <a:solidFill>
                    <a:srgbClr val="00B050"/>
                  </a:solidFill>
                </a:ln>
                <a:solidFill>
                  <a:srgbClr val="00B050"/>
                </a:solidFill>
                <a:effectLst>
                  <a:glow rad="114300">
                    <a:srgbClr val="92D050">
                      <a:alpha val="40000"/>
                    </a:srgbClr>
                  </a:glow>
                </a:effectLst>
              </a:rPr>
              <a:t>	VENTAJAS:</a:t>
            </a:r>
          </a:p>
          <a:p>
            <a:pPr marL="1074738" indent="0">
              <a:buNone/>
            </a:pPr>
            <a:r>
              <a:rPr lang="es-ES" sz="2000" b="1" spc="300" dirty="0">
                <a:ln w="15875">
                  <a:solidFill>
                    <a:srgbClr val="00B050"/>
                  </a:solidFill>
                </a:ln>
                <a:solidFill>
                  <a:srgbClr val="00B050"/>
                </a:solidFill>
                <a:effectLst>
                  <a:glow rad="114300">
                    <a:srgbClr val="92D050">
                      <a:alpha val="40000"/>
                    </a:srgbClr>
                  </a:glow>
                </a:effectLst>
              </a:rPr>
              <a:t>- </a:t>
            </a:r>
            <a:r>
              <a:rPr lang="es-ES" spc="300" dirty="0">
                <a:ln w="15875">
                  <a:solidFill>
                    <a:srgbClr val="00B050"/>
                  </a:solidFill>
                </a:ln>
                <a:solidFill>
                  <a:srgbClr val="00B050"/>
                </a:solidFill>
                <a:effectLst>
                  <a:glow rad="114300">
                    <a:srgbClr val="92D050">
                      <a:alpha val="40000"/>
                    </a:srgbClr>
                  </a:glow>
                </a:effectLst>
              </a:rPr>
              <a:t>Programación es más sencilla (!).</a:t>
            </a:r>
          </a:p>
          <a:p>
            <a:pPr marL="274320" lvl="1" indent="0">
              <a:buNone/>
            </a:pPr>
            <a:endParaRPr lang="es-ES" spc="300" dirty="0">
              <a:ln w="15875">
                <a:solidFill>
                  <a:srgbClr val="00B050"/>
                </a:solidFill>
              </a:ln>
              <a:solidFill>
                <a:srgbClr val="00B050"/>
              </a:solidFill>
              <a:effectLst>
                <a:glow rad="114300">
                  <a:srgbClr val="92D050">
                    <a:alpha val="40000"/>
                  </a:srgbClr>
                </a:glow>
              </a:effectLst>
            </a:endParaRPr>
          </a:p>
          <a:p>
            <a:pPr marL="0" indent="0">
              <a:buNone/>
            </a:pPr>
            <a:r>
              <a:rPr lang="es-ES" sz="2000" b="1" spc="300" dirty="0">
                <a:ln w="15875">
                  <a:solidFill>
                    <a:srgbClr val="00B050"/>
                  </a:solidFill>
                </a:ln>
                <a:solidFill>
                  <a:srgbClr val="00B050"/>
                </a:solidFill>
                <a:effectLst>
                  <a:glow rad="114300">
                    <a:srgbClr val="92D050">
                      <a:alpha val="40000"/>
                    </a:srgbClr>
                  </a:glow>
                </a:effectLst>
              </a:rPr>
              <a:t>	DESVENTAJAS:</a:t>
            </a:r>
          </a:p>
          <a:p>
            <a:pPr marL="1074738" indent="0" defTabSz="538163">
              <a:buNone/>
            </a:pPr>
            <a:r>
              <a:rPr lang="es-ES" spc="300" dirty="0">
                <a:ln w="15875">
                  <a:solidFill>
                    <a:srgbClr val="00B050"/>
                  </a:solidFill>
                </a:ln>
                <a:solidFill>
                  <a:srgbClr val="00B050"/>
                </a:solidFill>
                <a:effectLst>
                  <a:glow rad="114300">
                    <a:srgbClr val="92D050">
                      <a:alpha val="40000"/>
                    </a:srgbClr>
                  </a:glow>
                </a:effectLst>
              </a:rPr>
              <a:t>- Secuencialidad de trabajo.</a:t>
            </a:r>
          </a:p>
          <a:p>
            <a:pPr marL="1074738" indent="0" defTabSz="538163">
              <a:buNone/>
              <a:tabLst>
                <a:tab pos="1798638" algn="l"/>
              </a:tabLst>
            </a:pPr>
            <a:r>
              <a:rPr lang="es-ES" spc="300" dirty="0">
                <a:ln w="15875">
                  <a:solidFill>
                    <a:srgbClr val="00B050"/>
                  </a:solidFill>
                </a:ln>
                <a:solidFill>
                  <a:srgbClr val="00B050"/>
                </a:solidFill>
                <a:effectLst>
                  <a:glow rad="114300">
                    <a:srgbClr val="92D050">
                      <a:alpha val="40000"/>
                    </a:srgbClr>
                  </a:glow>
                </a:effectLst>
              </a:rPr>
              <a:t>- No se aprovechan todos los recursos de las computadoras actuales.</a:t>
            </a:r>
          </a:p>
        </p:txBody>
      </p:sp>
    </p:spTree>
    <p:extLst>
      <p:ext uri="{BB962C8B-B14F-4D97-AF65-F5344CB8AC3E}">
        <p14:creationId xmlns:p14="http://schemas.microsoft.com/office/powerpoint/2010/main" val="20414671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Arquitectura no Configurable</a:t>
            </a:r>
          </a:p>
        </p:txBody>
      </p:sp>
      <p:pic>
        <p:nvPicPr>
          <p:cNvPr id="3" name="CPU_Paralelism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01875" y="1905000"/>
            <a:ext cx="7586663" cy="4267200"/>
          </a:xfrm>
        </p:spPr>
      </p:pic>
      <p:sp>
        <p:nvSpPr>
          <p:cNvPr id="4" name="Abrir llave 3"/>
          <p:cNvSpPr/>
          <p:nvPr/>
        </p:nvSpPr>
        <p:spPr>
          <a:xfrm>
            <a:off x="1179514" y="2895600"/>
            <a:ext cx="685800" cy="2286000"/>
          </a:xfrm>
          <a:prstGeom prst="leftBrace">
            <a:avLst/>
          </a:prstGeom>
          <a:ln w="25400">
            <a:solidFill>
              <a:srgbClr val="FFC000"/>
            </a:solidFill>
            <a:miter lim="800000"/>
            <a:tailEnd type="none"/>
          </a:ln>
          <a:effectLst>
            <a:glow rad="101600">
              <a:srgbClr val="FFC000">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r"/>
            <a:endParaRPr lang="es-AR" dirty="0"/>
          </a:p>
        </p:txBody>
      </p:sp>
      <p:sp>
        <p:nvSpPr>
          <p:cNvPr id="8" name="Abrir llave 7"/>
          <p:cNvSpPr/>
          <p:nvPr/>
        </p:nvSpPr>
        <p:spPr>
          <a:xfrm rot="10800000">
            <a:off x="10325099" y="2895600"/>
            <a:ext cx="685800" cy="2286000"/>
          </a:xfrm>
          <a:prstGeom prst="leftBrace">
            <a:avLst/>
          </a:prstGeom>
          <a:ln w="25400">
            <a:solidFill>
              <a:srgbClr val="FFC000"/>
            </a:solidFill>
            <a:miter lim="800000"/>
            <a:tailEnd type="none"/>
          </a:ln>
          <a:effectLst>
            <a:glow rad="101600">
              <a:srgbClr val="FFC000">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r"/>
            <a:endParaRPr lang="es-AR" dirty="0"/>
          </a:p>
        </p:txBody>
      </p:sp>
      <p:pic>
        <p:nvPicPr>
          <p:cNvPr id="7" name="Picture 2" descr="Comienza la cuenta atrás para conocer a los finalistas del Premio ...">
            <a:extLst>
              <a:ext uri="{FF2B5EF4-FFF2-40B4-BE49-F238E27FC236}">
                <a16:creationId xmlns:a16="http://schemas.microsoft.com/office/drawing/2014/main" id="{E193F583-D843-40FF-9541-A76AE7CF8082}"/>
              </a:ext>
            </a:extLst>
          </p:cNvPr>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46859" y="96043"/>
            <a:ext cx="1241965" cy="719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21729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
        <p:nvSpPr>
          <p:cNvPr id="6" name="Marcador de contenido 2"/>
          <p:cNvSpPr txBox="1">
            <a:spLocks/>
          </p:cNvSpPr>
          <p:nvPr/>
        </p:nvSpPr>
        <p:spPr>
          <a:xfrm>
            <a:off x="227012" y="1676400"/>
            <a:ext cx="11201400" cy="457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Limitaciones físicas de la computación secuencial.</a:t>
            </a:r>
          </a:p>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Mayor complejidad que requieren los programas.</a:t>
            </a:r>
          </a:p>
        </p:txBody>
      </p:sp>
      <p:pic>
        <p:nvPicPr>
          <p:cNvPr id="4" name="Picture 2"/>
          <p:cNvPicPr>
            <a:picLocks noChangeAspect="1" noChangeArrowheads="1"/>
          </p:cNvPicPr>
          <p:nvPr/>
        </p:nvPicPr>
        <p:blipFill>
          <a:blip r:embed="rId3" cstate="print">
            <a:duotone>
              <a:prstClr val="black"/>
              <a:schemeClr val="tx2">
                <a:tint val="45000"/>
                <a:satMod val="400000"/>
              </a:schemeClr>
            </a:duotone>
          </a:blip>
          <a:srcRect l="7938" t="35083" r="11518" b="28324"/>
          <a:stretch>
            <a:fillRect/>
          </a:stretch>
        </p:blipFill>
        <p:spPr bwMode="auto">
          <a:xfrm>
            <a:off x="989012" y="4807373"/>
            <a:ext cx="5638800" cy="1441027"/>
          </a:xfrm>
          <a:prstGeom prst="rect">
            <a:avLst/>
          </a:prstGeom>
          <a:ln w="19050">
            <a:solidFill>
              <a:schemeClr val="tx1"/>
            </a:solidFill>
          </a:ln>
          <a:effectLst>
            <a:outerShdw blurRad="292100" dist="139700" dir="2700000" algn="tl" rotWithShape="0">
              <a:srgbClr val="333333">
                <a:alpha val="65000"/>
              </a:srgbClr>
            </a:outerShdw>
          </a:effectLst>
        </p:spPr>
      </p:pic>
      <p:sp>
        <p:nvSpPr>
          <p:cNvPr id="5" name="Title 3"/>
          <p:cNvSpPr txBox="1">
            <a:spLocks/>
          </p:cNvSpPr>
          <p:nvPr/>
        </p:nvSpPr>
        <p:spPr>
          <a:xfrm>
            <a:off x="1083944" y="4267200"/>
            <a:ext cx="5715000" cy="61637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algn="ctr"/>
            <a:r>
              <a:rPr lang="es-AR" dirty="0">
                <a:solidFill>
                  <a:schemeClr val="accent6">
                    <a:lumMod val="40000"/>
                    <a:lumOff val="60000"/>
                  </a:schemeClr>
                </a:solidFill>
              </a:rPr>
              <a:t>Parámetros de una tarea</a:t>
            </a:r>
            <a:endParaRPr lang="en-US" dirty="0">
              <a:solidFill>
                <a:schemeClr val="accent6">
                  <a:lumMod val="40000"/>
                  <a:lumOff val="60000"/>
                </a:schemeClr>
              </a:solidFill>
            </a:endParaRPr>
          </a:p>
        </p:txBody>
      </p:sp>
      <p:sp>
        <p:nvSpPr>
          <p:cNvPr id="2" name="Rectángulo redondeado 1"/>
          <p:cNvSpPr/>
          <p:nvPr/>
        </p:nvSpPr>
        <p:spPr>
          <a:xfrm>
            <a:off x="303212" y="4343400"/>
            <a:ext cx="7010400" cy="2057400"/>
          </a:xfrm>
          <a:prstGeom prst="roundRect">
            <a:avLst>
              <a:gd name="adj" fmla="val 49500"/>
            </a:avLst>
          </a:prstGeom>
          <a:noFill/>
          <a:ln w="38100">
            <a:solidFill>
              <a:srgbClr val="FFFF00"/>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redondeado 1">
            <a:extLst>
              <a:ext uri="{FF2B5EF4-FFF2-40B4-BE49-F238E27FC236}">
                <a16:creationId xmlns:a16="http://schemas.microsoft.com/office/drawing/2014/main" id="{081982A9-AB2C-42EA-B1AA-07602F403DE6}"/>
              </a:ext>
            </a:extLst>
          </p:cNvPr>
          <p:cNvSpPr/>
          <p:nvPr/>
        </p:nvSpPr>
        <p:spPr>
          <a:xfrm>
            <a:off x="2890625" y="5579535"/>
            <a:ext cx="1718730" cy="152400"/>
          </a:xfrm>
          <a:prstGeom prst="roundRect">
            <a:avLst>
              <a:gd name="adj" fmla="val 25081"/>
            </a:avLst>
          </a:prstGeom>
          <a:solidFill>
            <a:srgbClr val="FF732D"/>
          </a:solidFill>
          <a:ln w="38100">
            <a:solidFill>
              <a:srgbClr val="FF732D"/>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redondeado 1">
            <a:extLst>
              <a:ext uri="{FF2B5EF4-FFF2-40B4-BE49-F238E27FC236}">
                <a16:creationId xmlns:a16="http://schemas.microsoft.com/office/drawing/2014/main" id="{11F6B37B-9716-4A5F-A884-16EFA51EEDDE}"/>
              </a:ext>
            </a:extLst>
          </p:cNvPr>
          <p:cNvSpPr/>
          <p:nvPr/>
        </p:nvSpPr>
        <p:spPr>
          <a:xfrm>
            <a:off x="2890625" y="5562599"/>
            <a:ext cx="9071187" cy="198117"/>
          </a:xfrm>
          <a:prstGeom prst="roundRect">
            <a:avLst>
              <a:gd name="adj" fmla="val 25081"/>
            </a:avLst>
          </a:prstGeom>
          <a:solidFill>
            <a:srgbClr val="FDBD2F"/>
          </a:solidFill>
          <a:ln w="38100">
            <a:solidFill>
              <a:srgbClr val="FF732D"/>
            </a:solidFill>
            <a:miter lim="800000"/>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 name="Conector recto de flecha 7">
            <a:extLst>
              <a:ext uri="{FF2B5EF4-FFF2-40B4-BE49-F238E27FC236}">
                <a16:creationId xmlns:a16="http://schemas.microsoft.com/office/drawing/2014/main" id="{3B1A8E63-E791-41A4-A1E6-F64756C0BAA1}"/>
              </a:ext>
            </a:extLst>
          </p:cNvPr>
          <p:cNvCxnSpPr>
            <a:cxnSpLocks/>
          </p:cNvCxnSpPr>
          <p:nvPr/>
        </p:nvCxnSpPr>
        <p:spPr>
          <a:xfrm>
            <a:off x="5855651" y="5151117"/>
            <a:ext cx="0" cy="609600"/>
          </a:xfrm>
          <a:prstGeom prst="straightConnector1">
            <a:avLst/>
          </a:prstGeom>
          <a:ln w="38100">
            <a:solidFill>
              <a:srgbClr val="FFFF00"/>
            </a:solidFill>
            <a:miter lim="800000"/>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622663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7"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752600"/>
            <a:ext cx="11437749" cy="4847892"/>
          </a:xfrm>
        </p:spPr>
        <p:txBody>
          <a:bodyPr>
            <a:noAutofit/>
          </a:bodyPr>
          <a:lstStyle/>
          <a:p>
            <a:pPr marL="457200" lvl="1" indent="0">
              <a:lnSpc>
                <a:spcPct val="100000"/>
              </a:lnSpc>
              <a:buNone/>
            </a:pPr>
            <a:r>
              <a:rPr lang="es-AR" sz="3200" dirty="0">
                <a:solidFill>
                  <a:schemeClr val="accent6">
                    <a:lumMod val="20000"/>
                    <a:lumOff val="80000"/>
                  </a:schemeClr>
                </a:solidFill>
              </a:rPr>
              <a:t>  </a:t>
            </a:r>
            <a:r>
              <a:rPr lang="es-AR" sz="2400" b="1" spc="300" dirty="0">
                <a:ln w="15875">
                  <a:solidFill>
                    <a:srgbClr val="00B050"/>
                  </a:solidFill>
                </a:ln>
                <a:solidFill>
                  <a:srgbClr val="00B050"/>
                </a:solidFill>
                <a:effectLst>
                  <a:glow rad="114300">
                    <a:srgbClr val="92D050">
                      <a:alpha val="40000"/>
                    </a:srgbClr>
                  </a:glow>
                </a:effectLst>
              </a:rPr>
              <a:t>Volumen de los datos			   Complejidad del algoritmo</a:t>
            </a:r>
            <a:endParaRPr lang="es-AR" b="1" spc="300" dirty="0">
              <a:ln w="15875">
                <a:solidFill>
                  <a:srgbClr val="00B050"/>
                </a:solidFill>
              </a:ln>
              <a:solidFill>
                <a:srgbClr val="00B050"/>
              </a:solidFill>
              <a:effectLst>
                <a:glow rad="114300">
                  <a:srgbClr val="92D050">
                    <a:alpha val="40000"/>
                  </a:srgbClr>
                </a:glow>
              </a:effectLst>
            </a:endParaRPr>
          </a:p>
          <a:p>
            <a:pPr marL="914400" lvl="2" indent="0">
              <a:lnSpc>
                <a:spcPct val="100000"/>
              </a:lnSpc>
              <a:buNone/>
            </a:pPr>
            <a:endParaRPr lang="es-AR" sz="2800" dirty="0">
              <a:solidFill>
                <a:schemeClr val="accent6">
                  <a:lumMod val="20000"/>
                  <a:lumOff val="80000"/>
                </a:schemeClr>
              </a:solidFill>
            </a:endParaRPr>
          </a:p>
          <a:p>
            <a:pPr marL="914400" lvl="2" indent="0">
              <a:lnSpc>
                <a:spcPct val="100000"/>
              </a:lnSpc>
              <a:buNone/>
            </a:pPr>
            <a:endParaRPr lang="es-AR" sz="2800" dirty="0">
              <a:solidFill>
                <a:schemeClr val="accent6">
                  <a:lumMod val="20000"/>
                  <a:lumOff val="80000"/>
                </a:schemeClr>
              </a:solidFill>
            </a:endParaRPr>
          </a:p>
          <a:p>
            <a:pPr marL="914400" lvl="2" indent="0">
              <a:lnSpc>
                <a:spcPct val="100000"/>
              </a:lnSpc>
              <a:buNone/>
            </a:pPr>
            <a:endParaRPr lang="es-AR" sz="2800" dirty="0">
              <a:solidFill>
                <a:schemeClr val="accent6">
                  <a:lumMod val="20000"/>
                  <a:lumOff val="80000"/>
                </a:schemeClr>
              </a:solidFill>
            </a:endParaRPr>
          </a:p>
          <a:p>
            <a:pPr marL="914400" lvl="2" indent="0">
              <a:lnSpc>
                <a:spcPct val="100000"/>
              </a:lnSpc>
              <a:buNone/>
            </a:pPr>
            <a:endParaRPr lang="es-AR" sz="2800" dirty="0">
              <a:solidFill>
                <a:schemeClr val="accent6">
                  <a:lumMod val="20000"/>
                  <a:lumOff val="80000"/>
                </a:schemeClr>
              </a:solidFill>
            </a:endParaRPr>
          </a:p>
          <a:p>
            <a:pPr marL="914400" lvl="2" indent="0">
              <a:lnSpc>
                <a:spcPct val="100000"/>
              </a:lnSpc>
              <a:buNone/>
            </a:pPr>
            <a:endParaRPr lang="es-AR" sz="2800" dirty="0">
              <a:solidFill>
                <a:schemeClr val="accent6">
                  <a:lumMod val="20000"/>
                  <a:lumOff val="80000"/>
                </a:schemeClr>
              </a:solidFill>
            </a:endParaRPr>
          </a:p>
          <a:p>
            <a:pPr marL="914400" lvl="2" indent="0">
              <a:lnSpc>
                <a:spcPct val="100000"/>
              </a:lnSpc>
              <a:buNone/>
            </a:pPr>
            <a:endParaRPr lang="es-AR" sz="2400" dirty="0">
              <a:solidFill>
                <a:schemeClr val="accent6">
                  <a:lumMod val="20000"/>
                  <a:lumOff val="80000"/>
                </a:schemeClr>
              </a:solidFill>
            </a:endParaRPr>
          </a:p>
          <a:p>
            <a:pPr marL="457200" lvl="1" indent="0">
              <a:lnSpc>
                <a:spcPct val="100000"/>
              </a:lnSpc>
              <a:buNone/>
            </a:pPr>
            <a:r>
              <a:rPr lang="es-AR" sz="2400" spc="300" dirty="0">
                <a:ln w="15875">
                  <a:solidFill>
                    <a:srgbClr val="00B050"/>
                  </a:solidFill>
                </a:ln>
                <a:solidFill>
                  <a:srgbClr val="00B050"/>
                </a:solidFill>
                <a:effectLst>
                  <a:glow rad="114300">
                    <a:srgbClr val="92D050">
                      <a:alpha val="40000"/>
                    </a:srgbClr>
                  </a:glow>
                </a:effectLst>
              </a:rPr>
              <a:t>Por años la solución -</a:t>
            </a:r>
            <a:r>
              <a:rPr lang="es-AR" sz="2400" i="1" spc="300" dirty="0">
                <a:ln w="15875">
                  <a:solidFill>
                    <a:srgbClr val="00B050"/>
                  </a:solidFill>
                </a:ln>
                <a:solidFill>
                  <a:srgbClr val="00B050"/>
                </a:solidFill>
                <a:effectLst>
                  <a:glow rad="114300">
                    <a:srgbClr val="92D050">
                      <a:alpha val="40000"/>
                    </a:srgbClr>
                  </a:glow>
                </a:effectLst>
              </a:rPr>
              <a:t>transparente al programador</a:t>
            </a:r>
            <a:r>
              <a:rPr lang="es-AR" sz="2400" spc="300" dirty="0">
                <a:ln w="15875">
                  <a:solidFill>
                    <a:srgbClr val="00B050"/>
                  </a:solidFill>
                </a:ln>
                <a:solidFill>
                  <a:srgbClr val="00B050"/>
                </a:solidFill>
                <a:effectLst>
                  <a:glow rad="114300">
                    <a:srgbClr val="92D050">
                      <a:alpha val="40000"/>
                    </a:srgbClr>
                  </a:glow>
                </a:effectLst>
              </a:rPr>
              <a:t>- fue aumentar de la frecuencia del procesador, memoria cache, etc.</a:t>
            </a:r>
          </a:p>
        </p:txBody>
      </p:sp>
      <p:pic>
        <p:nvPicPr>
          <p:cNvPr id="15" name="Picture 2" descr="Resultado de imagen">
            <a:extLst>
              <a:ext uri="{FF2B5EF4-FFF2-40B4-BE49-F238E27FC236}">
                <a16:creationId xmlns:a16="http://schemas.microsoft.com/office/drawing/2014/main" id="{842EA935-DE34-4BDE-A5C8-FF87697E37D0}"/>
              </a:ext>
            </a:extLst>
          </p:cNvPr>
          <p:cNvPicPr>
            <a:picLocks noChangeAspect="1" noChangeArrowheads="1"/>
          </p:cNvPicPr>
          <p:nvPr/>
        </p:nvPicPr>
        <p:blipFill>
          <a:blip r:embed="rId3">
            <a:duotone>
              <a:prstClr val="black"/>
              <a:srgbClr val="4472C4">
                <a:tint val="45000"/>
                <a:satMod val="400000"/>
              </a:srgbClr>
            </a:duotone>
            <a:extLst>
              <a:ext uri="{28A0092B-C50C-407E-A947-70E740481C1C}">
                <a14:useLocalDpi xmlns:a14="http://schemas.microsoft.com/office/drawing/2010/main" val="0"/>
              </a:ext>
            </a:extLst>
          </a:blip>
          <a:srcRect/>
          <a:stretch>
            <a:fillRect/>
          </a:stretch>
        </p:blipFill>
        <p:spPr bwMode="auto">
          <a:xfrm>
            <a:off x="7161212" y="2669623"/>
            <a:ext cx="4261194" cy="240631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5F938868-9F19-41A6-A81E-C977C62FD6A1}"/>
              </a:ext>
            </a:extLst>
          </p:cNvPr>
          <p:cNvPicPr>
            <a:picLocks noChangeAspect="1"/>
          </p:cNvPicPr>
          <p:nvPr/>
        </p:nvPicPr>
        <p:blipFill>
          <a:blip r:embed="rId4">
            <a:duotone>
              <a:srgbClr val="4472C4">
                <a:shade val="45000"/>
                <a:satMod val="135000"/>
              </a:srgbClr>
              <a:prstClr val="white"/>
            </a:duotone>
          </a:blip>
          <a:stretch>
            <a:fillRect/>
          </a:stretch>
        </p:blipFill>
        <p:spPr>
          <a:xfrm>
            <a:off x="729161" y="2654383"/>
            <a:ext cx="4314775" cy="2406317"/>
          </a:xfrm>
          <a:prstGeom prst="rect">
            <a:avLst/>
          </a:prstGeom>
        </p:spPr>
      </p:pic>
    </p:spTree>
    <p:extLst>
      <p:ext uri="{BB962C8B-B14F-4D97-AF65-F5344CB8AC3E}">
        <p14:creationId xmlns:p14="http://schemas.microsoft.com/office/powerpoint/2010/main" val="255069999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p:cNvSpPr txBox="1">
            <a:spLocks/>
          </p:cNvSpPr>
          <p:nvPr/>
        </p:nvSpPr>
        <p:spPr>
          <a:xfrm>
            <a:off x="2611232" y="2905381"/>
            <a:ext cx="5408791" cy="879244"/>
          </a:xfrm>
          <a:prstGeom prst="rect">
            <a:avLst/>
          </a:prstGeom>
          <a:ln w="38100">
            <a:solidFill>
              <a:schemeClr val="bg1">
                <a:lumMod val="75000"/>
              </a:schemeClr>
            </a:solidFill>
          </a:ln>
          <a:effectLst>
            <a:glow rad="63500">
              <a:schemeClr val="accent3">
                <a:satMod val="175000"/>
                <a:alpha val="40000"/>
              </a:schemeClr>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gn="ctr">
              <a:lnSpc>
                <a:spcPct val="100000"/>
              </a:lnSpc>
              <a:buNone/>
            </a:pPr>
            <a:r>
              <a:rPr lang="es-ES" sz="4799" i="1" spc="300" dirty="0">
                <a:ln w="15875">
                  <a:solidFill>
                    <a:schemeClr val="accent5">
                      <a:lumMod val="60000"/>
                      <a:lumOff val="40000"/>
                    </a:schemeClr>
                  </a:solidFill>
                </a:ln>
                <a:solidFill>
                  <a:schemeClr val="bg1"/>
                </a:solidFill>
                <a:effectLst>
                  <a:glow rad="101600">
                    <a:schemeClr val="tx1">
                      <a:lumMod val="50000"/>
                      <a:lumOff val="50000"/>
                      <a:alpha val="60000"/>
                    </a:schemeClr>
                  </a:glow>
                </a:effectLst>
              </a:rPr>
              <a:t>T</a:t>
            </a:r>
            <a:r>
              <a:rPr lang="es-ES" sz="4799" i="1" spc="300" dirty="0">
                <a:ln w="15875">
                  <a:solidFill>
                    <a:srgbClr val="99CCFF"/>
                  </a:solidFill>
                </a:ln>
                <a:solidFill>
                  <a:srgbClr val="99CCFF"/>
                </a:solidFill>
                <a:effectLst>
                  <a:glow rad="101600">
                    <a:schemeClr val="bg1">
                      <a:alpha val="60000"/>
                    </a:schemeClr>
                  </a:glow>
                </a:effectLst>
              </a:rPr>
              <a:t> </a:t>
            </a:r>
            <a:r>
              <a:rPr lang="es-ES" sz="4799" i="1" spc="300" dirty="0">
                <a:ln w="15875">
                  <a:solidFill>
                    <a:srgbClr val="99CCFF"/>
                  </a:solidFill>
                </a:ln>
                <a:solidFill>
                  <a:schemeClr val="bg1">
                    <a:lumMod val="85000"/>
                  </a:schemeClr>
                </a:solidFill>
              </a:rPr>
              <a:t>=</a:t>
            </a:r>
            <a:r>
              <a:rPr lang="es-ES" sz="4799" i="1" spc="300" dirty="0">
                <a:ln w="15875">
                  <a:solidFill>
                    <a:srgbClr val="99CCFF"/>
                  </a:solidFill>
                </a:ln>
                <a:solidFill>
                  <a:srgbClr val="99CCFF"/>
                </a:solidFill>
              </a:rPr>
              <a:t> </a:t>
            </a:r>
            <a:r>
              <a:rPr lang="es-ES" sz="4799" i="1" spc="300" dirty="0">
                <a:ln w="15875">
                  <a:solidFill>
                    <a:srgbClr val="92D050"/>
                  </a:solidFill>
                </a:ln>
                <a:solidFill>
                  <a:srgbClr val="92D050"/>
                </a:solidFill>
                <a:effectLst>
                  <a:glow rad="101600">
                    <a:srgbClr val="00B050">
                      <a:alpha val="60000"/>
                    </a:srgbClr>
                  </a:glow>
                </a:effectLst>
              </a:rPr>
              <a:t>t</a:t>
            </a:r>
            <a:r>
              <a:rPr lang="es-ES" sz="4799" i="1" spc="300" baseline="-25000" dirty="0">
                <a:ln w="15875">
                  <a:solidFill>
                    <a:srgbClr val="92D050"/>
                  </a:solidFill>
                </a:ln>
                <a:solidFill>
                  <a:srgbClr val="92D050"/>
                </a:solidFill>
                <a:effectLst>
                  <a:glow rad="101600">
                    <a:srgbClr val="00B050">
                      <a:alpha val="60000"/>
                    </a:srgbClr>
                  </a:glow>
                </a:effectLst>
              </a:rPr>
              <a:t>i</a:t>
            </a:r>
            <a:r>
              <a:rPr lang="es-ES" sz="4799" i="1" spc="300" dirty="0">
                <a:ln w="15875">
                  <a:solidFill>
                    <a:srgbClr val="99CCFF"/>
                  </a:solidFill>
                </a:ln>
                <a:solidFill>
                  <a:srgbClr val="99CCFF"/>
                </a:solidFill>
              </a:rPr>
              <a:t> </a:t>
            </a:r>
            <a:r>
              <a:rPr lang="es-ES" sz="3999" spc="300" dirty="0">
                <a:ln w="15875">
                  <a:solidFill>
                    <a:srgbClr val="99CCFF"/>
                  </a:solidFill>
                </a:ln>
                <a:solidFill>
                  <a:schemeClr val="bg1">
                    <a:lumMod val="85000"/>
                  </a:schemeClr>
                </a:solidFill>
              </a:rPr>
              <a:t>x</a:t>
            </a:r>
            <a:r>
              <a:rPr lang="es-ES" sz="4799" i="1" spc="300" dirty="0">
                <a:ln w="15875">
                  <a:solidFill>
                    <a:srgbClr val="99CCFF"/>
                  </a:solidFill>
                </a:ln>
                <a:solidFill>
                  <a:schemeClr val="bg1">
                    <a:lumMod val="85000"/>
                  </a:schemeClr>
                </a:solidFill>
              </a:rPr>
              <a:t> [</a:t>
            </a:r>
            <a:r>
              <a:rPr lang="es-ES" sz="4799" i="1" spc="300" dirty="0">
                <a:ln w="15875">
                  <a:solidFill>
                    <a:srgbClr val="99CCFF"/>
                  </a:solidFill>
                </a:ln>
                <a:solidFill>
                  <a:srgbClr val="99CCFF"/>
                </a:solidFill>
              </a:rPr>
              <a:t> </a:t>
            </a:r>
            <a:r>
              <a:rPr lang="es-ES" sz="4799" i="1" spc="300" dirty="0">
                <a:ln w="15875">
                  <a:noFill/>
                </a:ln>
                <a:solidFill>
                  <a:schemeClr val="accent2">
                    <a:lumMod val="60000"/>
                    <a:lumOff val="40000"/>
                  </a:schemeClr>
                </a:solidFill>
                <a:effectLst>
                  <a:glow rad="101600">
                    <a:schemeClr val="accent2">
                      <a:satMod val="175000"/>
                      <a:alpha val="40000"/>
                    </a:schemeClr>
                  </a:glow>
                </a:effectLst>
              </a:rPr>
              <a:t>P(n)</a:t>
            </a:r>
            <a:r>
              <a:rPr lang="es-ES" sz="4799" i="1" spc="300" dirty="0">
                <a:ln w="15875">
                  <a:solidFill>
                    <a:srgbClr val="99CCFF"/>
                  </a:solidFill>
                </a:ln>
                <a:solidFill>
                  <a:srgbClr val="99CCFF"/>
                </a:solidFill>
              </a:rPr>
              <a:t> </a:t>
            </a:r>
            <a:r>
              <a:rPr lang="es-ES" sz="4799" i="1" spc="300" dirty="0">
                <a:ln w="15875">
                  <a:solidFill>
                    <a:srgbClr val="99CCFF"/>
                  </a:solidFill>
                </a:ln>
                <a:solidFill>
                  <a:schemeClr val="bg1">
                    <a:lumMod val="85000"/>
                  </a:schemeClr>
                </a:solidFill>
              </a:rPr>
              <a:t>]</a:t>
            </a:r>
            <a:r>
              <a:rPr lang="es-ES" sz="4799" i="1" spc="300" dirty="0">
                <a:ln w="15875">
                  <a:solidFill>
                    <a:srgbClr val="99CCFF"/>
                  </a:solidFill>
                </a:ln>
                <a:solidFill>
                  <a:srgbClr val="99CCFF"/>
                </a:solidFill>
              </a:rPr>
              <a:t> </a:t>
            </a:r>
            <a:r>
              <a:rPr lang="es-ES" sz="4799" i="1" spc="300" baseline="30000" dirty="0">
                <a:ln w="15875">
                  <a:noFill/>
                </a:ln>
                <a:solidFill>
                  <a:srgbClr val="FF0000"/>
                </a:solidFill>
                <a:effectLst>
                  <a:glow rad="101600">
                    <a:srgbClr val="C00000">
                      <a:alpha val="60000"/>
                    </a:srgbClr>
                  </a:glow>
                </a:effectLst>
              </a:rPr>
              <a:t>O</a:t>
            </a:r>
            <a:endParaRPr lang="es-ES" sz="4799" spc="300" dirty="0">
              <a:ln w="15875">
                <a:noFill/>
              </a:ln>
              <a:solidFill>
                <a:srgbClr val="FF0000"/>
              </a:solidFill>
              <a:effectLst>
                <a:glow rad="101600">
                  <a:srgbClr val="C00000">
                    <a:alpha val="60000"/>
                  </a:srgbClr>
                </a:glow>
              </a:effectLst>
            </a:endParaRPr>
          </a:p>
        </p:txBody>
      </p:sp>
      <p:sp>
        <p:nvSpPr>
          <p:cNvPr id="6" name="Marcador de contenido 2"/>
          <p:cNvSpPr txBox="1">
            <a:spLocks/>
          </p:cNvSpPr>
          <p:nvPr/>
        </p:nvSpPr>
        <p:spPr>
          <a:xfrm>
            <a:off x="631341" y="1690988"/>
            <a:ext cx="10720871" cy="685621"/>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Tiempo total de ejecución del programa secuencial.</a:t>
            </a:r>
          </a:p>
        </p:txBody>
      </p:sp>
      <p:sp>
        <p:nvSpPr>
          <p:cNvPr id="8" name="Marcador de contenido 2"/>
          <p:cNvSpPr txBox="1">
            <a:spLocks/>
          </p:cNvSpPr>
          <p:nvPr/>
        </p:nvSpPr>
        <p:spPr>
          <a:xfrm>
            <a:off x="674427" y="5093270"/>
            <a:ext cx="10131961" cy="685621"/>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Tiempo que ejecuta una instrucción promedio.</a:t>
            </a:r>
          </a:p>
        </p:txBody>
      </p:sp>
      <p:sp>
        <p:nvSpPr>
          <p:cNvPr id="9" name="Marcador de contenido 2"/>
          <p:cNvSpPr txBox="1">
            <a:spLocks/>
          </p:cNvSpPr>
          <p:nvPr/>
        </p:nvSpPr>
        <p:spPr>
          <a:xfrm>
            <a:off x="4548551" y="4313397"/>
            <a:ext cx="6942944" cy="685621"/>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Número operaciones del programa.</a:t>
            </a:r>
          </a:p>
        </p:txBody>
      </p:sp>
      <p:sp>
        <p:nvSpPr>
          <p:cNvPr id="10" name="Marcador de contenido 2"/>
          <p:cNvSpPr txBox="1">
            <a:spLocks/>
          </p:cNvSpPr>
          <p:nvPr/>
        </p:nvSpPr>
        <p:spPr>
          <a:xfrm>
            <a:off x="8959339" y="2420144"/>
            <a:ext cx="2918841" cy="685621"/>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Complejidad.</a:t>
            </a:r>
          </a:p>
        </p:txBody>
      </p:sp>
      <p:cxnSp>
        <p:nvCxnSpPr>
          <p:cNvPr id="11" name="Conector recto de flecha 10"/>
          <p:cNvCxnSpPr/>
          <p:nvPr/>
        </p:nvCxnSpPr>
        <p:spPr>
          <a:xfrm flipH="1">
            <a:off x="1369654" y="3851457"/>
            <a:ext cx="2658432" cy="1031023"/>
          </a:xfrm>
          <a:prstGeom prst="straightConnector1">
            <a:avLst/>
          </a:prstGeom>
          <a:ln w="57150">
            <a:solidFill>
              <a:srgbClr val="92D050"/>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a:cxnSpLocks/>
          </p:cNvCxnSpPr>
          <p:nvPr/>
        </p:nvCxnSpPr>
        <p:spPr>
          <a:xfrm flipH="1">
            <a:off x="5105133" y="3851457"/>
            <a:ext cx="608379" cy="461940"/>
          </a:xfrm>
          <a:prstGeom prst="straightConnector1">
            <a:avLst/>
          </a:prstGeom>
          <a:ln w="57150">
            <a:solidFill>
              <a:schemeClr val="accent2">
                <a:lumMod val="60000"/>
                <a:lumOff val="40000"/>
              </a:schemeClr>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a:cxnSpLocks/>
          </p:cNvCxnSpPr>
          <p:nvPr/>
        </p:nvCxnSpPr>
        <p:spPr>
          <a:xfrm flipV="1">
            <a:off x="8251747" y="2649232"/>
            <a:ext cx="707592" cy="456533"/>
          </a:xfrm>
          <a:prstGeom prst="straightConnector1">
            <a:avLst/>
          </a:prstGeom>
          <a:ln w="57150">
            <a:solidFill>
              <a:srgbClr val="FF0000"/>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a:cxnSpLocks/>
          </p:cNvCxnSpPr>
          <p:nvPr/>
        </p:nvCxnSpPr>
        <p:spPr>
          <a:xfrm>
            <a:off x="895505" y="2190000"/>
            <a:ext cx="1484003" cy="959982"/>
          </a:xfrm>
          <a:prstGeom prst="straightConnector1">
            <a:avLst/>
          </a:prstGeom>
          <a:ln w="57150">
            <a:solidFill>
              <a:schemeClr val="tx1">
                <a:lumMod val="85000"/>
              </a:schemeClr>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ítulo 12">
            <a:extLst>
              <a:ext uri="{FF2B5EF4-FFF2-40B4-BE49-F238E27FC236}">
                <a16:creationId xmlns:a16="http://schemas.microsoft.com/office/drawing/2014/main" id="{8E7271A2-1497-4820-9DA4-C7926EEBE735}"/>
              </a:ext>
            </a:extLst>
          </p:cNvPr>
          <p:cNvSpPr>
            <a:spLocks noGrp="1"/>
          </p:cNvSpPr>
          <p:nvPr>
            <p:ph type="title"/>
          </p:nvPr>
        </p:nvSpPr>
        <p:spPr>
          <a:xfrm>
            <a:off x="-1" y="304800"/>
            <a:ext cx="12188825" cy="1020762"/>
          </a:xfrm>
        </p:spPr>
        <p:txBody>
          <a:bodyPr>
            <a:noAutofit/>
          </a:bodyPr>
          <a:lstStyle/>
          <a:p>
            <a:pPr algn="ct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Ejemplo de</a:t>
            </a:r>
            <a:r>
              <a:rPr lang="es-AR"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 limitación </a:t>
            </a: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secuencial</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Tree>
    <p:extLst>
      <p:ext uri="{BB962C8B-B14F-4D97-AF65-F5344CB8AC3E}">
        <p14:creationId xmlns:p14="http://schemas.microsoft.com/office/powerpoint/2010/main" val="101210775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700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700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1400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400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170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1700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2100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2100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0" y="1676400"/>
            <a:ext cx="12188824"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99CCFF"/>
                  </a:solidFill>
                </a:ln>
                <a:solidFill>
                  <a:srgbClr val="99CCFF"/>
                </a:solidFill>
                <a:effectLst>
                  <a:glow rad="114300">
                    <a:srgbClr val="99CCFF">
                      <a:alpha val="40000"/>
                    </a:srgbClr>
                  </a:glow>
                </a:effectLst>
              </a:rPr>
              <a:t>Tiempo de ejecución secuencial para </a:t>
            </a:r>
            <a:r>
              <a:rPr lang="es-ES" sz="3200" spc="300" dirty="0">
                <a:ln w="15875">
                  <a:solidFill>
                    <a:schemeClr val="tx1"/>
                  </a:solidFill>
                </a:ln>
                <a:solidFill>
                  <a:srgbClr val="99CCFF"/>
                </a:solidFill>
                <a:effectLst>
                  <a:glow rad="114300">
                    <a:srgbClr val="99CCFF">
                      <a:alpha val="40000"/>
                    </a:srgbClr>
                  </a:glow>
                </a:effectLst>
              </a:rPr>
              <a:t>Arduino </a:t>
            </a:r>
            <a:r>
              <a:rPr lang="es-ES" sz="3200" spc="300" dirty="0" err="1">
                <a:ln w="15875">
                  <a:solidFill>
                    <a:schemeClr val="tx1"/>
                  </a:solidFill>
                </a:ln>
                <a:solidFill>
                  <a:srgbClr val="99CCFF"/>
                </a:solidFill>
                <a:effectLst>
                  <a:glow rad="114300">
                    <a:srgbClr val="99CCFF">
                      <a:alpha val="40000"/>
                    </a:srgbClr>
                  </a:glow>
                </a:effectLst>
              </a:rPr>
              <a:t>One</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150000"/>
              </a:lnSpc>
              <a:buNone/>
            </a:pPr>
            <a:r>
              <a:rPr lang="es-ES" sz="3200" i="1" spc="300" dirty="0">
                <a:ln w="15875">
                  <a:solidFill>
                    <a:srgbClr val="99CCFF"/>
                  </a:solidFill>
                </a:ln>
                <a:solidFill>
                  <a:srgbClr val="99CCFF"/>
                </a:solidFill>
                <a:effectLst>
                  <a:glow rad="114300">
                    <a:srgbClr val="99CCFF">
                      <a:alpha val="40000"/>
                    </a:srgbClr>
                  </a:glow>
                </a:effectLst>
              </a:rPr>
              <a:t>T = t</a:t>
            </a:r>
            <a:r>
              <a:rPr lang="es-ES" sz="3200" i="1" spc="300" baseline="-25000" dirty="0">
                <a:ln w="15875">
                  <a:solidFill>
                    <a:srgbClr val="99CCFF"/>
                  </a:solidFill>
                </a:ln>
                <a:solidFill>
                  <a:srgbClr val="99CCFF"/>
                </a:solidFill>
                <a:effectLst>
                  <a:glow rad="114300">
                    <a:srgbClr val="99CCFF">
                      <a:alpha val="40000"/>
                    </a:srgbClr>
                  </a:glow>
                </a:effectLst>
              </a:rPr>
              <a:t>i</a:t>
            </a:r>
            <a:r>
              <a:rPr lang="es-ES" sz="3200" i="1" spc="300" dirty="0">
                <a:ln w="15875">
                  <a:solidFill>
                    <a:srgbClr val="99CCFF"/>
                  </a:solidFill>
                </a:ln>
                <a:solidFill>
                  <a:srgbClr val="99CCFF"/>
                </a:solidFill>
                <a:effectLst>
                  <a:glow rad="114300">
                    <a:srgbClr val="99CCFF">
                      <a:alpha val="40000"/>
                    </a:srgbClr>
                  </a:glow>
                </a:effectLst>
              </a:rPr>
              <a:t> </a:t>
            </a:r>
            <a:r>
              <a:rPr lang="es-ES" sz="2400" spc="300" dirty="0">
                <a:ln w="15875">
                  <a:solidFill>
                    <a:srgbClr val="99CCFF"/>
                  </a:solidFill>
                </a:ln>
                <a:solidFill>
                  <a:srgbClr val="99CCFF"/>
                </a:solidFill>
                <a:effectLst>
                  <a:glow rad="114300">
                    <a:srgbClr val="99CCFF">
                      <a:alpha val="40000"/>
                    </a:srgbClr>
                  </a:glow>
                </a:effectLst>
              </a:rPr>
              <a:t>x</a:t>
            </a:r>
            <a:r>
              <a:rPr lang="es-ES" sz="3200" i="1" spc="300" dirty="0">
                <a:ln w="15875">
                  <a:solidFill>
                    <a:srgbClr val="99CCFF"/>
                  </a:solidFill>
                </a:ln>
                <a:solidFill>
                  <a:srgbClr val="99CCFF"/>
                </a:solidFill>
                <a:effectLst>
                  <a:glow rad="114300">
                    <a:srgbClr val="99CCFF">
                      <a:alpha val="40000"/>
                    </a:srgbClr>
                  </a:glow>
                </a:effectLst>
              </a:rPr>
              <a:t> [ P</a:t>
            </a:r>
            <a:r>
              <a:rPr lang="es-ES" sz="3200" i="1" spc="300" baseline="-25000" dirty="0">
                <a:ln w="15875">
                  <a:solidFill>
                    <a:srgbClr val="99CCFF"/>
                  </a:solidFill>
                </a:ln>
                <a:solidFill>
                  <a:srgbClr val="99CCFF"/>
                </a:solidFill>
                <a:effectLst>
                  <a:glow rad="114300">
                    <a:srgbClr val="99CCFF">
                      <a:alpha val="40000"/>
                    </a:srgbClr>
                  </a:glow>
                </a:effectLst>
              </a:rPr>
              <a:t>r</a:t>
            </a:r>
            <a:r>
              <a:rPr lang="es-ES" sz="3200" i="1" spc="300" dirty="0">
                <a:ln w="15875">
                  <a:solidFill>
                    <a:srgbClr val="99CCFF"/>
                  </a:solidFill>
                </a:ln>
                <a:solidFill>
                  <a:srgbClr val="99CCFF"/>
                </a:solidFill>
                <a:effectLst>
                  <a:glow rad="114300">
                    <a:srgbClr val="99CCFF">
                      <a:alpha val="40000"/>
                    </a:srgbClr>
                  </a:glow>
                </a:effectLst>
              </a:rPr>
              <a:t>(n) ] </a:t>
            </a:r>
            <a:r>
              <a:rPr lang="es-ES" sz="3200" i="1" spc="300" baseline="30000" dirty="0">
                <a:ln w="15875">
                  <a:solidFill>
                    <a:schemeClr val="tx1"/>
                  </a:solidFill>
                </a:ln>
                <a:solidFill>
                  <a:srgbClr val="99CCFF"/>
                </a:solidFill>
                <a:effectLst>
                  <a:glow rad="114300">
                    <a:srgbClr val="99CCFF">
                      <a:alpha val="40000"/>
                    </a:srgbClr>
                  </a:glow>
                </a:effectLst>
              </a:rPr>
              <a:t>O</a:t>
            </a:r>
            <a:endParaRPr lang="es-ES" sz="3200" i="1" spc="300" dirty="0">
              <a:ln w="15875">
                <a:solidFill>
                  <a:schemeClr val="tx1"/>
                </a:solidFill>
              </a:ln>
              <a:solidFill>
                <a:srgbClr val="99CCFF"/>
              </a:solidFill>
              <a:effectLst>
                <a:glow rad="114300">
                  <a:srgbClr val="99CCFF">
                    <a:alpha val="40000"/>
                  </a:srgbClr>
                </a:glow>
              </a:effectLst>
            </a:endParaRPr>
          </a:p>
          <a:p>
            <a:pPr marL="731520" lvl="3" indent="0">
              <a:lnSpc>
                <a:spcPct val="100000"/>
              </a:lnSpc>
              <a:buNone/>
            </a:pPr>
            <a:r>
              <a:rPr lang="es-ES" sz="2800" i="1" spc="300" dirty="0">
                <a:ln w="15875">
                  <a:solidFill>
                    <a:srgbClr val="99CCFF"/>
                  </a:solidFill>
                </a:ln>
                <a:solidFill>
                  <a:srgbClr val="99CCFF"/>
                </a:solidFill>
                <a:effectLst>
                  <a:glow rad="114300">
                    <a:srgbClr val="99CCFF">
                      <a:alpha val="40000"/>
                    </a:srgbClr>
                  </a:glow>
                </a:effectLst>
              </a:rPr>
              <a:t>t</a:t>
            </a:r>
            <a:r>
              <a:rPr lang="es-ES" sz="2800" i="1" spc="300" baseline="-25000" dirty="0">
                <a:ln w="15875">
                  <a:solidFill>
                    <a:srgbClr val="99CCFF"/>
                  </a:solidFill>
                </a:ln>
                <a:solidFill>
                  <a:srgbClr val="99CCFF"/>
                </a:solidFill>
                <a:effectLst>
                  <a:glow rad="114300">
                    <a:srgbClr val="99CCFF">
                      <a:alpha val="40000"/>
                    </a:srgbClr>
                  </a:glow>
                </a:effectLst>
              </a:rPr>
              <a:t>i </a:t>
            </a:r>
            <a:r>
              <a:rPr lang="es-ES" sz="2800" spc="300" dirty="0">
                <a:ln w="15875">
                  <a:solidFill>
                    <a:srgbClr val="99CCFF"/>
                  </a:solidFill>
                </a:ln>
                <a:solidFill>
                  <a:srgbClr val="99CCFF"/>
                </a:solidFill>
                <a:effectLst>
                  <a:glow rad="114300">
                    <a:srgbClr val="99CCFF">
                      <a:alpha val="40000"/>
                    </a:srgbClr>
                  </a:glow>
                </a:effectLst>
              </a:rPr>
              <a:t>≈</a:t>
            </a:r>
            <a:r>
              <a:rPr lang="es-ES" sz="2800" spc="300" dirty="0">
                <a:ln w="15875">
                  <a:solidFill>
                    <a:srgbClr val="99CCFF"/>
                  </a:solidFill>
                </a:ln>
                <a:effectLst>
                  <a:glow rad="114300">
                    <a:srgbClr val="99CCFF">
                      <a:alpha val="40000"/>
                    </a:srgbClr>
                  </a:glow>
                </a:effectLst>
              </a:rPr>
              <a:t> 1/5,3</a:t>
            </a:r>
            <a:r>
              <a:rPr lang="es-ES" sz="2800" spc="300" dirty="0">
                <a:ln w="15875">
                  <a:solidFill>
                    <a:srgbClr val="99CCFF"/>
                  </a:solidFill>
                </a:ln>
                <a:solidFill>
                  <a:srgbClr val="99CCFF"/>
                </a:solidFill>
                <a:effectLst>
                  <a:glow rad="114300">
                    <a:srgbClr val="99CCFF">
                      <a:alpha val="40000"/>
                    </a:srgbClr>
                  </a:glow>
                </a:effectLst>
              </a:rPr>
              <a:t> MIPS (Procesador Arduino </a:t>
            </a:r>
            <a:r>
              <a:rPr lang="es-ES" sz="2800" spc="300" dirty="0" err="1">
                <a:ln w="15875">
                  <a:solidFill>
                    <a:srgbClr val="99CCFF"/>
                  </a:solidFill>
                </a:ln>
                <a:solidFill>
                  <a:srgbClr val="99CCFF"/>
                </a:solidFill>
                <a:effectLst>
                  <a:glow rad="114300">
                    <a:srgbClr val="99CCFF">
                      <a:alpha val="40000"/>
                    </a:srgbClr>
                  </a:glow>
                </a:effectLst>
              </a:rPr>
              <a:t>One</a:t>
            </a:r>
            <a:r>
              <a:rPr lang="es-ES" sz="2800" spc="300" dirty="0">
                <a:ln w="15875">
                  <a:solidFill>
                    <a:srgbClr val="99CCFF"/>
                  </a:solidFill>
                </a:ln>
                <a:solidFill>
                  <a:srgbClr val="99CCFF"/>
                </a:solidFill>
                <a:effectLst>
                  <a:glow rad="114300">
                    <a:srgbClr val="99CCFF">
                      <a:alpha val="40000"/>
                    </a:srgbClr>
                  </a:glow>
                </a:effectLst>
              </a:rPr>
              <a:t> (16MHz)).</a:t>
            </a: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Suponiendo un problema con </a:t>
            </a:r>
            <a:r>
              <a:rPr lang="es-ES" sz="2800" spc="300" dirty="0">
                <a:ln w="15875">
                  <a:solidFill>
                    <a:schemeClr val="tx1"/>
                  </a:solidFill>
                </a:ln>
                <a:effectLst>
                  <a:glow rad="114300">
                    <a:srgbClr val="99CCFF">
                      <a:alpha val="40000"/>
                    </a:srgbClr>
                  </a:glow>
                </a:effectLst>
              </a:rPr>
              <a:t>100</a:t>
            </a:r>
            <a:r>
              <a:rPr lang="es-ES" sz="2800" spc="300" dirty="0">
                <a:ln w="15875">
                  <a:solidFill>
                    <a:srgbClr val="99CCFF"/>
                  </a:solidFill>
                </a:ln>
                <a:solidFill>
                  <a:srgbClr val="99CCFF"/>
                </a:solidFill>
                <a:effectLst>
                  <a:glow rad="114300">
                    <a:srgbClr val="99CCFF">
                      <a:alpha val="40000"/>
                    </a:srgbClr>
                  </a:glow>
                </a:effectLst>
              </a:rPr>
              <a:t> operaciones aritméticas:</a:t>
            </a:r>
          </a:p>
          <a:p>
            <a:pPr marL="731520" lvl="3" indent="0">
              <a:lnSpc>
                <a:spcPct val="100000"/>
              </a:lnSpc>
              <a:buNone/>
            </a:pPr>
            <a:endParaRPr lang="es-ES" sz="2800" spc="300" dirty="0">
              <a:ln w="15875">
                <a:solidFill>
                  <a:srgbClr val="99CCFF"/>
                </a:solidFill>
              </a:ln>
              <a:solidFill>
                <a:srgbClr val="99CCFF"/>
              </a:solidFill>
              <a:effectLst>
                <a:glow rad="114300">
                  <a:srgbClr val="99CCFF">
                    <a:alpha val="40000"/>
                  </a:srgbClr>
                </a:glow>
              </a:effectLst>
            </a:endParaRP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Para </a:t>
            </a:r>
            <a:r>
              <a:rPr lang="es-ES" sz="2800" spc="300" dirty="0">
                <a:ln w="15875">
                  <a:solidFill>
                    <a:schemeClr val="tx1"/>
                  </a:solidFill>
                </a:ln>
                <a:solidFill>
                  <a:srgbClr val="99CCFF"/>
                </a:solidFill>
                <a:effectLst>
                  <a:glow rad="114300">
                    <a:srgbClr val="99CCFF">
                      <a:alpha val="40000"/>
                    </a:srgbClr>
                  </a:glow>
                </a:effectLst>
              </a:rPr>
              <a:t>O = 1</a:t>
            </a:r>
            <a:r>
              <a:rPr lang="es-ES" sz="2800" spc="3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(1/5.3M) </a:t>
            </a:r>
            <a:r>
              <a:rPr lang="es-ES" sz="2000" spc="300" dirty="0">
                <a:ln w="15875">
                  <a:solidFill>
                    <a:srgbClr val="99CCFF"/>
                  </a:solidFill>
                </a:ln>
                <a:solidFill>
                  <a:srgbClr val="99CCFF"/>
                </a:solidFill>
                <a:effectLst>
                  <a:glow rad="114300">
                    <a:srgbClr val="99CCFF">
                      <a:alpha val="40000"/>
                    </a:srgbClr>
                  </a:glow>
                </a:effectLst>
              </a:rPr>
              <a:t>x</a:t>
            </a:r>
            <a:r>
              <a:rPr lang="es-ES" sz="2800" i="1" spc="300" dirty="0">
                <a:ln w="15875">
                  <a:solidFill>
                    <a:srgbClr val="99CCFF"/>
                  </a:solidFill>
                </a:ln>
                <a:solidFill>
                  <a:srgbClr val="99CCFF"/>
                </a:solidFill>
                <a:effectLst>
                  <a:glow rad="114300">
                    <a:srgbClr val="99CCFF">
                      <a:alpha val="40000"/>
                    </a:srgbClr>
                  </a:glow>
                </a:effectLst>
              </a:rPr>
              <a:t> [ 100 ]</a:t>
            </a:r>
            <a:r>
              <a:rPr lang="es-ES" sz="2000" i="1" spc="300" dirty="0">
                <a:ln w="15875">
                  <a:solidFill>
                    <a:srgbClr val="99CCFF"/>
                  </a:solidFill>
                </a:ln>
                <a:solidFill>
                  <a:srgbClr val="99CCFF"/>
                </a:solidFill>
                <a:effectLst>
                  <a:glow rad="114300">
                    <a:srgbClr val="99CCFF">
                      <a:alpha val="40000"/>
                    </a:srgbClr>
                  </a:glow>
                </a:effectLst>
              </a:rPr>
              <a:t> </a:t>
            </a:r>
            <a:r>
              <a:rPr lang="es-ES" sz="2800" i="1" spc="300" baseline="30000" dirty="0">
                <a:ln w="15875">
                  <a:solidFill>
                    <a:schemeClr val="tx1"/>
                  </a:solidFill>
                </a:ln>
                <a:solidFill>
                  <a:srgbClr val="99CCFF"/>
                </a:solidFill>
                <a:effectLst>
                  <a:glow rad="114300">
                    <a:srgbClr val="99CCFF">
                      <a:alpha val="40000"/>
                    </a:srgbClr>
                  </a:glow>
                </a:effectLst>
              </a:rPr>
              <a:t>1</a:t>
            </a:r>
            <a:r>
              <a:rPr lang="es-ES" sz="2800" i="1" spc="300" baseline="300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 18 ms.</a:t>
            </a: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Para </a:t>
            </a:r>
            <a:r>
              <a:rPr lang="es-ES" sz="2800" spc="300" dirty="0">
                <a:ln w="15875">
                  <a:solidFill>
                    <a:schemeClr val="tx1"/>
                  </a:solidFill>
                </a:ln>
                <a:solidFill>
                  <a:srgbClr val="99CCFF"/>
                </a:solidFill>
                <a:effectLst>
                  <a:glow rad="114300">
                    <a:srgbClr val="99CCFF">
                      <a:alpha val="40000"/>
                    </a:srgbClr>
                  </a:glow>
                </a:effectLst>
              </a:rPr>
              <a:t>O = 3</a:t>
            </a:r>
            <a:r>
              <a:rPr lang="es-ES" sz="2800" spc="3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(1/5.3M) </a:t>
            </a:r>
            <a:r>
              <a:rPr lang="es-ES" sz="2000" spc="300" dirty="0">
                <a:ln w="15875">
                  <a:solidFill>
                    <a:srgbClr val="99CCFF"/>
                  </a:solidFill>
                </a:ln>
                <a:solidFill>
                  <a:srgbClr val="99CCFF"/>
                </a:solidFill>
                <a:effectLst>
                  <a:glow rad="114300">
                    <a:srgbClr val="99CCFF">
                      <a:alpha val="40000"/>
                    </a:srgbClr>
                  </a:glow>
                </a:effectLst>
              </a:rPr>
              <a:t>x</a:t>
            </a:r>
            <a:r>
              <a:rPr lang="es-ES" sz="2800" i="1" spc="300" dirty="0">
                <a:ln w="15875">
                  <a:solidFill>
                    <a:srgbClr val="99CCFF"/>
                  </a:solidFill>
                </a:ln>
                <a:solidFill>
                  <a:srgbClr val="99CCFF"/>
                </a:solidFill>
                <a:effectLst>
                  <a:glow rad="114300">
                    <a:srgbClr val="99CCFF">
                      <a:alpha val="40000"/>
                    </a:srgbClr>
                  </a:glow>
                </a:effectLst>
              </a:rPr>
              <a:t> [ 100 ]</a:t>
            </a:r>
            <a:r>
              <a:rPr lang="es-ES" sz="2000" i="1" spc="300" dirty="0">
                <a:ln w="15875">
                  <a:solidFill>
                    <a:srgbClr val="99CCFF"/>
                  </a:solidFill>
                </a:ln>
                <a:solidFill>
                  <a:srgbClr val="99CCFF"/>
                </a:solidFill>
                <a:effectLst>
                  <a:glow rad="114300">
                    <a:srgbClr val="99CCFF">
                      <a:alpha val="40000"/>
                    </a:srgbClr>
                  </a:glow>
                </a:effectLst>
              </a:rPr>
              <a:t> </a:t>
            </a:r>
            <a:r>
              <a:rPr lang="es-ES" sz="2800" i="1" spc="300" baseline="30000" dirty="0">
                <a:ln w="15875">
                  <a:solidFill>
                    <a:schemeClr val="tx1"/>
                  </a:solidFill>
                </a:ln>
                <a:solidFill>
                  <a:srgbClr val="99CCFF"/>
                </a:solidFill>
                <a:effectLst>
                  <a:glow rad="114300">
                    <a:srgbClr val="99CCFF">
                      <a:alpha val="40000"/>
                    </a:srgbClr>
                  </a:glow>
                </a:effectLst>
              </a:rPr>
              <a:t>3</a:t>
            </a:r>
            <a:r>
              <a:rPr lang="es-ES" sz="2800" i="1" spc="300" baseline="300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 0,18</a:t>
            </a:r>
            <a:r>
              <a:rPr lang="es-ES" sz="2800" i="1" spc="300" baseline="300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s.</a:t>
            </a:r>
          </a:p>
        </p:txBody>
      </p:sp>
      <p:sp>
        <p:nvSpPr>
          <p:cNvPr id="2" name="CuadroTexto 1"/>
          <p:cNvSpPr txBox="1"/>
          <p:nvPr/>
        </p:nvSpPr>
        <p:spPr>
          <a:xfrm>
            <a:off x="9437077" y="4648200"/>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a:t>
            </a:r>
            <a:r>
              <a:rPr lang="es-AR" sz="2400" dirty="0">
                <a:solidFill>
                  <a:srgbClr val="92D050"/>
                </a:solidFill>
                <a:sym typeface="Wingdings" panose="05000000000000000000" pitchFamily="2" charset="2"/>
              </a:rPr>
              <a:t> </a:t>
            </a:r>
            <a:endParaRPr lang="es-AR" sz="2400" dirty="0">
              <a:solidFill>
                <a:srgbClr val="92D050"/>
              </a:solidFill>
            </a:endParaRPr>
          </a:p>
        </p:txBody>
      </p:sp>
      <p:sp>
        <p:nvSpPr>
          <p:cNvPr id="7" name="CuadroTexto 6"/>
          <p:cNvSpPr txBox="1"/>
          <p:nvPr/>
        </p:nvSpPr>
        <p:spPr>
          <a:xfrm>
            <a:off x="9447212" y="5152292"/>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a:t>
            </a:r>
            <a:r>
              <a:rPr lang="es-AR" sz="2400" dirty="0">
                <a:solidFill>
                  <a:srgbClr val="92D050"/>
                </a:solidFill>
                <a:sym typeface="Wingdings" panose="05000000000000000000" pitchFamily="2" charset="2"/>
              </a:rPr>
              <a:t></a:t>
            </a:r>
            <a:r>
              <a:rPr lang="es-AR" sz="2400" dirty="0">
                <a:ln>
                  <a:solidFill>
                    <a:schemeClr val="accent2">
                      <a:lumMod val="60000"/>
                      <a:lumOff val="40000"/>
                    </a:schemeClr>
                  </a:solidFill>
                </a:ln>
                <a:solidFill>
                  <a:srgbClr val="92D050"/>
                </a:solidFill>
                <a:sym typeface="Wingdings" panose="05000000000000000000" pitchFamily="2" charset="2"/>
              </a:rPr>
              <a:t> </a:t>
            </a:r>
            <a:r>
              <a:rPr lang="es-AR" sz="2400" dirty="0">
                <a:solidFill>
                  <a:srgbClr val="92D050"/>
                </a:solidFill>
                <a:sym typeface="Wingdings" panose="05000000000000000000" pitchFamily="2" charset="2"/>
              </a:rPr>
              <a:t> </a:t>
            </a:r>
            <a:endParaRPr lang="es-AR" sz="2400" dirty="0">
              <a:solidFill>
                <a:srgbClr val="92D050"/>
              </a:solidFill>
            </a:endParaRPr>
          </a:p>
        </p:txBody>
      </p:sp>
      <p:sp>
        <p:nvSpPr>
          <p:cNvPr id="9" name="Título 12">
            <a:extLst>
              <a:ext uri="{FF2B5EF4-FFF2-40B4-BE49-F238E27FC236}">
                <a16:creationId xmlns:a16="http://schemas.microsoft.com/office/drawing/2014/main" id="{8E7271A2-1497-4820-9DA4-C7926EEBE735}"/>
              </a:ext>
            </a:extLst>
          </p:cNvPr>
          <p:cNvSpPr>
            <a:spLocks noGrp="1"/>
          </p:cNvSpPr>
          <p:nvPr>
            <p:ph type="title"/>
          </p:nvPr>
        </p:nvSpPr>
        <p:spPr>
          <a:xfrm>
            <a:off x="-1" y="304800"/>
            <a:ext cx="12188825" cy="1020762"/>
          </a:xfrm>
        </p:spPr>
        <p:txBody>
          <a:bodyPr>
            <a:noAutofit/>
          </a:bodyPr>
          <a:lstStyle/>
          <a:p>
            <a:pPr algn="ct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Ejemplo de</a:t>
            </a:r>
            <a:r>
              <a:rPr lang="es-AR"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 limitación </a:t>
            </a: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secuencial</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Tree>
    <p:extLst>
      <p:ext uri="{BB962C8B-B14F-4D97-AF65-F5344CB8AC3E}">
        <p14:creationId xmlns:p14="http://schemas.microsoft.com/office/powerpoint/2010/main" val="399895174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0" y="1676400"/>
            <a:ext cx="12188824" cy="4953000"/>
          </a:xfrm>
          <a:prstGeom prst="rect">
            <a:avLst/>
          </a:prstGeom>
          <a:ln>
            <a:noFill/>
          </a:ln>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3200" spc="300" dirty="0">
                <a:ln w="15875">
                  <a:solidFill>
                    <a:srgbClr val="99CCFF"/>
                  </a:solidFill>
                </a:ln>
                <a:solidFill>
                  <a:srgbClr val="99CCFF"/>
                </a:solidFill>
                <a:effectLst>
                  <a:glow rad="114300">
                    <a:srgbClr val="99CCFF">
                      <a:alpha val="40000"/>
                    </a:srgbClr>
                  </a:glow>
                </a:effectLst>
              </a:rPr>
              <a:t>Tiempo de ejecución secuencial para </a:t>
            </a:r>
            <a:r>
              <a:rPr lang="es-ES" sz="3200" spc="300" dirty="0">
                <a:ln w="15875">
                  <a:solidFill>
                    <a:schemeClr val="tx1"/>
                  </a:solidFill>
                </a:ln>
                <a:solidFill>
                  <a:srgbClr val="99CCFF"/>
                </a:solidFill>
                <a:effectLst>
                  <a:glow rad="114300">
                    <a:srgbClr val="99CCFF">
                      <a:alpha val="40000"/>
                    </a:srgbClr>
                  </a:glow>
                </a:effectLst>
              </a:rPr>
              <a:t>Qualcomm SM8350</a:t>
            </a:r>
            <a:r>
              <a:rPr lang="es-ES" sz="3200" spc="300" dirty="0">
                <a:ln w="15875">
                  <a:solidFill>
                    <a:srgbClr val="99CCFF"/>
                  </a:solidFill>
                </a:ln>
                <a:solidFill>
                  <a:srgbClr val="99CCFF"/>
                </a:solidFill>
                <a:effectLst>
                  <a:glow rad="114300">
                    <a:srgbClr val="99CCFF">
                      <a:alpha val="40000"/>
                    </a:srgbClr>
                  </a:glow>
                </a:effectLst>
              </a:rPr>
              <a:t>:</a:t>
            </a:r>
          </a:p>
          <a:p>
            <a:pPr marL="274320" lvl="1" indent="0" algn="ctr">
              <a:lnSpc>
                <a:spcPct val="150000"/>
              </a:lnSpc>
              <a:buNone/>
            </a:pPr>
            <a:r>
              <a:rPr lang="es-ES" sz="3200" i="1" spc="300" dirty="0">
                <a:ln w="15875">
                  <a:solidFill>
                    <a:srgbClr val="99CCFF"/>
                  </a:solidFill>
                </a:ln>
                <a:solidFill>
                  <a:srgbClr val="99CCFF"/>
                </a:solidFill>
                <a:effectLst>
                  <a:glow rad="114300">
                    <a:srgbClr val="99CCFF">
                      <a:alpha val="40000"/>
                    </a:srgbClr>
                  </a:glow>
                </a:effectLst>
              </a:rPr>
              <a:t>T = t</a:t>
            </a:r>
            <a:r>
              <a:rPr lang="es-ES" sz="3200" i="1" spc="300" baseline="-25000" dirty="0">
                <a:ln w="15875">
                  <a:solidFill>
                    <a:srgbClr val="99CCFF"/>
                  </a:solidFill>
                </a:ln>
                <a:solidFill>
                  <a:srgbClr val="99CCFF"/>
                </a:solidFill>
                <a:effectLst>
                  <a:glow rad="114300">
                    <a:srgbClr val="99CCFF">
                      <a:alpha val="40000"/>
                    </a:srgbClr>
                  </a:glow>
                </a:effectLst>
              </a:rPr>
              <a:t>i</a:t>
            </a:r>
            <a:r>
              <a:rPr lang="es-ES" sz="3200" i="1" spc="300" dirty="0">
                <a:ln w="15875">
                  <a:solidFill>
                    <a:srgbClr val="99CCFF"/>
                  </a:solidFill>
                </a:ln>
                <a:solidFill>
                  <a:srgbClr val="99CCFF"/>
                </a:solidFill>
                <a:effectLst>
                  <a:glow rad="114300">
                    <a:srgbClr val="99CCFF">
                      <a:alpha val="40000"/>
                    </a:srgbClr>
                  </a:glow>
                </a:effectLst>
              </a:rPr>
              <a:t> </a:t>
            </a:r>
            <a:r>
              <a:rPr lang="es-ES" sz="2400" spc="300" dirty="0">
                <a:ln w="15875">
                  <a:solidFill>
                    <a:srgbClr val="99CCFF"/>
                  </a:solidFill>
                </a:ln>
                <a:solidFill>
                  <a:srgbClr val="99CCFF"/>
                </a:solidFill>
                <a:effectLst>
                  <a:glow rad="114300">
                    <a:srgbClr val="99CCFF">
                      <a:alpha val="40000"/>
                    </a:srgbClr>
                  </a:glow>
                </a:effectLst>
              </a:rPr>
              <a:t>x</a:t>
            </a:r>
            <a:r>
              <a:rPr lang="es-ES" sz="3200" spc="300" dirty="0">
                <a:ln w="15875">
                  <a:solidFill>
                    <a:srgbClr val="99CCFF"/>
                  </a:solidFill>
                </a:ln>
                <a:solidFill>
                  <a:srgbClr val="99CCFF"/>
                </a:solidFill>
                <a:effectLst>
                  <a:glow rad="114300">
                    <a:srgbClr val="99CCFF">
                      <a:alpha val="40000"/>
                    </a:srgbClr>
                  </a:glow>
                </a:effectLst>
              </a:rPr>
              <a:t> </a:t>
            </a:r>
            <a:r>
              <a:rPr lang="es-ES" sz="3200" i="1" spc="300" dirty="0">
                <a:ln w="15875">
                  <a:solidFill>
                    <a:srgbClr val="99CCFF"/>
                  </a:solidFill>
                </a:ln>
                <a:solidFill>
                  <a:srgbClr val="99CCFF"/>
                </a:solidFill>
                <a:effectLst>
                  <a:glow rad="114300">
                    <a:srgbClr val="99CCFF">
                      <a:alpha val="40000"/>
                    </a:srgbClr>
                  </a:glow>
                </a:effectLst>
              </a:rPr>
              <a:t>[ P</a:t>
            </a:r>
            <a:r>
              <a:rPr lang="es-ES" sz="3200" i="1" spc="300" baseline="-25000" dirty="0">
                <a:ln w="15875">
                  <a:solidFill>
                    <a:srgbClr val="99CCFF"/>
                  </a:solidFill>
                </a:ln>
                <a:solidFill>
                  <a:srgbClr val="99CCFF"/>
                </a:solidFill>
                <a:effectLst>
                  <a:glow rad="114300">
                    <a:srgbClr val="99CCFF">
                      <a:alpha val="40000"/>
                    </a:srgbClr>
                  </a:glow>
                </a:effectLst>
              </a:rPr>
              <a:t>r</a:t>
            </a:r>
            <a:r>
              <a:rPr lang="es-ES" sz="3200" i="1" spc="300" dirty="0">
                <a:ln w="15875">
                  <a:solidFill>
                    <a:srgbClr val="99CCFF"/>
                  </a:solidFill>
                </a:ln>
                <a:solidFill>
                  <a:srgbClr val="99CCFF"/>
                </a:solidFill>
                <a:effectLst>
                  <a:glow rad="114300">
                    <a:srgbClr val="99CCFF">
                      <a:alpha val="40000"/>
                    </a:srgbClr>
                  </a:glow>
                </a:effectLst>
              </a:rPr>
              <a:t>(n) ] </a:t>
            </a:r>
            <a:r>
              <a:rPr lang="es-ES" sz="3200" i="1" spc="300" baseline="30000" dirty="0">
                <a:ln w="15875">
                  <a:solidFill>
                    <a:schemeClr val="tx1"/>
                  </a:solidFill>
                </a:ln>
                <a:solidFill>
                  <a:srgbClr val="99CCFF"/>
                </a:solidFill>
                <a:effectLst>
                  <a:glow rad="114300">
                    <a:srgbClr val="99CCFF">
                      <a:alpha val="40000"/>
                    </a:srgbClr>
                  </a:glow>
                </a:effectLst>
              </a:rPr>
              <a:t>O</a:t>
            </a:r>
          </a:p>
          <a:p>
            <a:pPr marL="731520" lvl="3" indent="0">
              <a:lnSpc>
                <a:spcPct val="100000"/>
              </a:lnSpc>
              <a:buNone/>
            </a:pPr>
            <a:r>
              <a:rPr lang="es-ES" sz="2800" i="1" spc="300" dirty="0">
                <a:ln w="15875">
                  <a:solidFill>
                    <a:srgbClr val="99CCFF"/>
                  </a:solidFill>
                </a:ln>
                <a:solidFill>
                  <a:srgbClr val="99CCFF"/>
                </a:solidFill>
                <a:effectLst>
                  <a:glow rad="114300">
                    <a:srgbClr val="99CCFF">
                      <a:alpha val="40000"/>
                    </a:srgbClr>
                  </a:glow>
                </a:effectLst>
              </a:rPr>
              <a:t>t</a:t>
            </a:r>
            <a:r>
              <a:rPr lang="es-ES" sz="2800" i="1" spc="300" baseline="-25000" dirty="0">
                <a:ln w="15875">
                  <a:solidFill>
                    <a:srgbClr val="99CCFF"/>
                  </a:solidFill>
                </a:ln>
                <a:solidFill>
                  <a:srgbClr val="99CCFF"/>
                </a:solidFill>
                <a:effectLst>
                  <a:glow rad="114300">
                    <a:srgbClr val="99CCFF">
                      <a:alpha val="40000"/>
                    </a:srgbClr>
                  </a:glow>
                </a:effectLst>
              </a:rPr>
              <a:t>i </a:t>
            </a:r>
            <a:r>
              <a:rPr lang="es-ES" sz="2800" spc="300" dirty="0">
                <a:ln w="15875">
                  <a:solidFill>
                    <a:srgbClr val="99CCFF"/>
                  </a:solidFill>
                </a:ln>
                <a:solidFill>
                  <a:srgbClr val="99CCFF"/>
                </a:solidFill>
                <a:effectLst>
                  <a:glow rad="114300">
                    <a:srgbClr val="99CCFF">
                      <a:alpha val="40000"/>
                    </a:srgbClr>
                  </a:glow>
                </a:effectLst>
              </a:rPr>
              <a:t>≈</a:t>
            </a:r>
            <a:r>
              <a:rPr lang="es-ES" sz="2800" spc="300" baseline="-25000" dirty="0">
                <a:ln w="15875">
                  <a:solidFill>
                    <a:srgbClr val="99CCFF"/>
                  </a:solidFill>
                </a:ln>
                <a:solidFill>
                  <a:srgbClr val="99CCFF"/>
                </a:solidFill>
                <a:effectLst>
                  <a:glow rad="114300">
                    <a:srgbClr val="99CCFF">
                      <a:alpha val="40000"/>
                    </a:srgbClr>
                  </a:glow>
                </a:effectLst>
              </a:rPr>
              <a:t> </a:t>
            </a:r>
            <a:r>
              <a:rPr lang="es-ES" sz="2800" spc="300" dirty="0">
                <a:ln w="15875">
                  <a:solidFill>
                    <a:srgbClr val="99CCFF"/>
                  </a:solidFill>
                </a:ln>
                <a:effectLst>
                  <a:glow rad="114300">
                    <a:srgbClr val="99CCFF">
                      <a:alpha val="40000"/>
                    </a:srgbClr>
                  </a:glow>
                </a:effectLst>
              </a:rPr>
              <a:t>1/13000 </a:t>
            </a:r>
            <a:r>
              <a:rPr lang="es-ES" sz="2800" spc="300" dirty="0">
                <a:ln w="15875">
                  <a:solidFill>
                    <a:srgbClr val="99CCFF"/>
                  </a:solidFill>
                </a:ln>
                <a:solidFill>
                  <a:srgbClr val="99CCFF"/>
                </a:solidFill>
                <a:effectLst>
                  <a:glow rad="114300">
                    <a:srgbClr val="99CCFF">
                      <a:alpha val="40000"/>
                    </a:srgbClr>
                  </a:glow>
                </a:effectLst>
              </a:rPr>
              <a:t>MIPS (</a:t>
            </a:r>
            <a:r>
              <a:rPr lang="es-ES" sz="2800" spc="300" dirty="0">
                <a:ln w="15875">
                  <a:solidFill>
                    <a:schemeClr val="tx1"/>
                  </a:solidFill>
                </a:ln>
                <a:solidFill>
                  <a:srgbClr val="99CCFF"/>
                </a:solidFill>
                <a:effectLst>
                  <a:glow rad="114300">
                    <a:srgbClr val="99CCFF">
                      <a:alpha val="40000"/>
                    </a:srgbClr>
                  </a:glow>
                </a:effectLst>
              </a:rPr>
              <a:t>Samsung Galaxy S21  </a:t>
            </a:r>
            <a:r>
              <a:rPr lang="es-ES" sz="2800" spc="300" dirty="0">
                <a:ln w="15875">
                  <a:solidFill>
                    <a:srgbClr val="99CCFF"/>
                  </a:solidFill>
                </a:ln>
                <a:solidFill>
                  <a:srgbClr val="99CCFF"/>
                </a:solidFill>
                <a:effectLst>
                  <a:glow rad="114300">
                    <a:srgbClr val="99CCFF">
                      <a:alpha val="40000"/>
                    </a:srgbClr>
                  </a:glow>
                </a:effectLst>
              </a:rPr>
              <a:t>(2.9GHz)).</a:t>
            </a:r>
          </a:p>
          <a:p>
            <a:pPr marL="731520" lvl="3" indent="0">
              <a:lnSpc>
                <a:spcPct val="100000"/>
              </a:lnSpc>
              <a:buNone/>
            </a:pPr>
            <a:endParaRPr lang="es-ES" sz="2800" spc="300" dirty="0">
              <a:ln w="15875">
                <a:solidFill>
                  <a:srgbClr val="99CCFF"/>
                </a:solidFill>
              </a:ln>
              <a:solidFill>
                <a:srgbClr val="99CCFF"/>
              </a:solidFill>
              <a:effectLst>
                <a:glow rad="114300">
                  <a:srgbClr val="99CCFF">
                    <a:alpha val="40000"/>
                  </a:srgbClr>
                </a:glow>
              </a:effectLst>
            </a:endParaRP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Suponiendo un problema con </a:t>
            </a:r>
            <a:r>
              <a:rPr lang="es-ES" sz="2800" spc="300" dirty="0">
                <a:ln w="15875">
                  <a:solidFill>
                    <a:schemeClr val="tx1"/>
                  </a:solidFill>
                </a:ln>
                <a:solidFill>
                  <a:srgbClr val="99CCFF"/>
                </a:solidFill>
                <a:effectLst>
                  <a:glow rad="114300">
                    <a:srgbClr val="99CCFF">
                      <a:alpha val="40000"/>
                    </a:srgbClr>
                  </a:glow>
                </a:effectLst>
              </a:rPr>
              <a:t>100</a:t>
            </a:r>
            <a:r>
              <a:rPr lang="es-ES" sz="2800" spc="300" dirty="0">
                <a:ln w="15875">
                  <a:solidFill>
                    <a:srgbClr val="99CCFF"/>
                  </a:solidFill>
                </a:ln>
                <a:solidFill>
                  <a:srgbClr val="99CCFF"/>
                </a:solidFill>
                <a:effectLst>
                  <a:glow rad="114300">
                    <a:srgbClr val="99CCFF">
                      <a:alpha val="40000"/>
                    </a:srgbClr>
                  </a:glow>
                </a:effectLst>
              </a:rPr>
              <a:t> operaciones aritméticas:</a:t>
            </a:r>
          </a:p>
          <a:p>
            <a:pPr marL="731520" lvl="3" indent="0">
              <a:lnSpc>
                <a:spcPct val="100000"/>
              </a:lnSpc>
              <a:buNone/>
            </a:pPr>
            <a:endParaRPr lang="es-ES" sz="2800" i="1" spc="300" dirty="0">
              <a:ln w="15875">
                <a:solidFill>
                  <a:srgbClr val="99CCFF"/>
                </a:solidFill>
              </a:ln>
              <a:solidFill>
                <a:srgbClr val="99CCFF"/>
              </a:solidFill>
              <a:effectLst>
                <a:glow rad="114300">
                  <a:srgbClr val="99CCFF">
                    <a:alpha val="40000"/>
                  </a:srgbClr>
                </a:glow>
              </a:effectLst>
            </a:endParaRP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Para </a:t>
            </a:r>
            <a:r>
              <a:rPr lang="es-ES" sz="2800" spc="300" dirty="0">
                <a:ln w="15875">
                  <a:solidFill>
                    <a:schemeClr val="tx1"/>
                  </a:solidFill>
                </a:ln>
                <a:solidFill>
                  <a:srgbClr val="99CCFF"/>
                </a:solidFill>
                <a:effectLst>
                  <a:glow rad="114300">
                    <a:srgbClr val="99CCFF">
                      <a:alpha val="40000"/>
                    </a:srgbClr>
                  </a:glow>
                </a:effectLst>
              </a:rPr>
              <a:t>O = 1</a:t>
            </a:r>
            <a:r>
              <a:rPr lang="es-ES" sz="2800" spc="300" dirty="0">
                <a:ln w="15875">
                  <a:solidFill>
                    <a:srgbClr val="99CCFF"/>
                  </a:solidFill>
                </a:ln>
                <a:solidFill>
                  <a:srgbClr val="99CCFF"/>
                </a:solidFill>
                <a:effectLst>
                  <a:glow rad="114300">
                    <a:srgbClr val="99CCFF">
                      <a:alpha val="40000"/>
                    </a:srgbClr>
                  </a:glow>
                </a:effectLst>
              </a:rPr>
              <a:t>; (1/13</a:t>
            </a:r>
            <a:r>
              <a:rPr lang="es-ES" sz="2800" i="1" spc="300" dirty="0">
                <a:ln w="15875">
                  <a:solidFill>
                    <a:srgbClr val="99CCFF"/>
                  </a:solidFill>
                </a:ln>
                <a:solidFill>
                  <a:srgbClr val="99CCFF"/>
                </a:solidFill>
                <a:effectLst>
                  <a:glow rad="114300">
                    <a:srgbClr val="99CCFF">
                      <a:alpha val="40000"/>
                    </a:srgbClr>
                  </a:glow>
                </a:effectLst>
              </a:rPr>
              <a:t>G) </a:t>
            </a:r>
            <a:r>
              <a:rPr lang="es-ES" sz="2000" spc="300" dirty="0">
                <a:ln w="15875">
                  <a:solidFill>
                    <a:srgbClr val="99CCFF"/>
                  </a:solidFill>
                </a:ln>
                <a:solidFill>
                  <a:srgbClr val="99CCFF"/>
                </a:solidFill>
                <a:effectLst>
                  <a:glow rad="114300">
                    <a:srgbClr val="99CCFF">
                      <a:alpha val="40000"/>
                    </a:srgbClr>
                  </a:glow>
                </a:effectLst>
              </a:rPr>
              <a:t>x</a:t>
            </a:r>
            <a:r>
              <a:rPr lang="es-ES" sz="2800" i="1" spc="300" dirty="0">
                <a:ln w="15875">
                  <a:solidFill>
                    <a:srgbClr val="99CCFF"/>
                  </a:solidFill>
                </a:ln>
                <a:solidFill>
                  <a:srgbClr val="99CCFF"/>
                </a:solidFill>
                <a:effectLst>
                  <a:glow rad="114300">
                    <a:srgbClr val="99CCFF">
                      <a:alpha val="40000"/>
                    </a:srgbClr>
                  </a:glow>
                </a:effectLst>
              </a:rPr>
              <a:t> [ 100 ] </a:t>
            </a:r>
            <a:r>
              <a:rPr lang="es-ES" sz="2800" i="1" spc="300" baseline="30000" dirty="0">
                <a:ln w="15875">
                  <a:solidFill>
                    <a:schemeClr val="tx1"/>
                  </a:solidFill>
                </a:ln>
                <a:effectLst>
                  <a:glow rad="114300">
                    <a:srgbClr val="99CCFF">
                      <a:alpha val="40000"/>
                    </a:srgbClr>
                  </a:glow>
                </a:effectLst>
              </a:rPr>
              <a:t>1</a:t>
            </a:r>
            <a:r>
              <a:rPr lang="es-ES" sz="2800" i="1" spc="300" baseline="300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 7,69-</a:t>
            </a:r>
            <a:r>
              <a:rPr lang="es-ES" sz="2800" i="1" spc="300" baseline="30000" dirty="0">
                <a:ln w="15875">
                  <a:solidFill>
                    <a:srgbClr val="99CCFF"/>
                  </a:solidFill>
                </a:ln>
                <a:solidFill>
                  <a:srgbClr val="99CCFF"/>
                </a:solidFill>
                <a:effectLst>
                  <a:glow rad="114300">
                    <a:srgbClr val="99CCFF">
                      <a:alpha val="40000"/>
                    </a:srgbClr>
                  </a:glow>
                </a:effectLst>
              </a:rPr>
              <a:t>9  </a:t>
            </a:r>
            <a:r>
              <a:rPr lang="es-ES" sz="2800" i="1" spc="300" dirty="0">
                <a:ln w="15875">
                  <a:solidFill>
                    <a:srgbClr val="99CCFF"/>
                  </a:solidFill>
                </a:ln>
                <a:solidFill>
                  <a:srgbClr val="99CCFF"/>
                </a:solidFill>
                <a:effectLst>
                  <a:glow rad="114300">
                    <a:srgbClr val="99CCFF">
                      <a:alpha val="40000"/>
                    </a:srgbClr>
                  </a:glow>
                </a:effectLst>
              </a:rPr>
              <a:t>= 7,7 </a:t>
            </a:r>
            <a:r>
              <a:rPr lang="es-ES" sz="2800" i="1" spc="300" dirty="0" err="1">
                <a:ln w="15875">
                  <a:solidFill>
                    <a:srgbClr val="99CCFF"/>
                  </a:solidFill>
                </a:ln>
                <a:solidFill>
                  <a:srgbClr val="99CCFF"/>
                </a:solidFill>
                <a:effectLst>
                  <a:glow rad="114300">
                    <a:srgbClr val="99CCFF">
                      <a:alpha val="40000"/>
                    </a:srgbClr>
                  </a:glow>
                </a:effectLst>
              </a:rPr>
              <a:t>ns</a:t>
            </a:r>
            <a:r>
              <a:rPr lang="es-ES" sz="2800" i="1" spc="300" dirty="0">
                <a:ln w="15875">
                  <a:solidFill>
                    <a:srgbClr val="99CCFF"/>
                  </a:solidFill>
                </a:ln>
                <a:solidFill>
                  <a:srgbClr val="99CCFF"/>
                </a:solidFill>
                <a:effectLst>
                  <a:glow rad="114300">
                    <a:srgbClr val="99CCFF">
                      <a:alpha val="40000"/>
                    </a:srgbClr>
                  </a:glow>
                </a:effectLst>
              </a:rPr>
              <a:t>.</a:t>
            </a:r>
          </a:p>
          <a:p>
            <a:pPr marL="731520" lvl="3"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Para </a:t>
            </a:r>
            <a:r>
              <a:rPr lang="es-ES" sz="2800" spc="300" dirty="0">
                <a:ln w="15875">
                  <a:solidFill>
                    <a:schemeClr val="tx1"/>
                  </a:solidFill>
                </a:ln>
                <a:solidFill>
                  <a:srgbClr val="99CCFF"/>
                </a:solidFill>
                <a:effectLst>
                  <a:glow rad="114300">
                    <a:srgbClr val="99CCFF">
                      <a:alpha val="40000"/>
                    </a:srgbClr>
                  </a:glow>
                </a:effectLst>
              </a:rPr>
              <a:t>O = 3</a:t>
            </a:r>
            <a:r>
              <a:rPr lang="es-ES" sz="2800" spc="300" dirty="0">
                <a:ln w="15875">
                  <a:solidFill>
                    <a:srgbClr val="99CCFF"/>
                  </a:solidFill>
                </a:ln>
                <a:solidFill>
                  <a:srgbClr val="99CCFF"/>
                </a:solidFill>
                <a:effectLst>
                  <a:glow rad="114300">
                    <a:srgbClr val="99CCFF">
                      <a:alpha val="40000"/>
                    </a:srgbClr>
                  </a:glow>
                </a:effectLst>
              </a:rPr>
              <a:t>;</a:t>
            </a:r>
            <a:r>
              <a:rPr lang="es-ES" sz="2800" i="1" spc="300" dirty="0">
                <a:ln w="15875">
                  <a:solidFill>
                    <a:srgbClr val="99CCFF"/>
                  </a:solidFill>
                </a:ln>
                <a:solidFill>
                  <a:srgbClr val="99CCFF"/>
                </a:solidFill>
                <a:effectLst>
                  <a:glow rad="114300">
                    <a:srgbClr val="99CCFF">
                      <a:alpha val="40000"/>
                    </a:srgbClr>
                  </a:glow>
                </a:effectLst>
              </a:rPr>
              <a:t> (1/13G) </a:t>
            </a:r>
            <a:r>
              <a:rPr lang="es-ES" sz="2000" spc="300" dirty="0">
                <a:ln w="15875">
                  <a:solidFill>
                    <a:srgbClr val="99CCFF"/>
                  </a:solidFill>
                </a:ln>
                <a:solidFill>
                  <a:srgbClr val="99CCFF"/>
                </a:solidFill>
                <a:effectLst>
                  <a:glow rad="114300">
                    <a:srgbClr val="99CCFF">
                      <a:alpha val="40000"/>
                    </a:srgbClr>
                  </a:glow>
                </a:effectLst>
              </a:rPr>
              <a:t>x</a:t>
            </a:r>
            <a:r>
              <a:rPr lang="es-ES" sz="2800" i="1" spc="300" dirty="0">
                <a:ln w="15875">
                  <a:solidFill>
                    <a:srgbClr val="99CCFF"/>
                  </a:solidFill>
                </a:ln>
                <a:solidFill>
                  <a:srgbClr val="99CCFF"/>
                </a:solidFill>
                <a:effectLst>
                  <a:glow rad="114300">
                    <a:srgbClr val="99CCFF">
                      <a:alpha val="40000"/>
                    </a:srgbClr>
                  </a:glow>
                </a:effectLst>
              </a:rPr>
              <a:t> [ 100 ] </a:t>
            </a:r>
            <a:r>
              <a:rPr lang="es-ES" sz="2800" i="1" spc="300" baseline="30000" dirty="0">
                <a:ln w="15875">
                  <a:solidFill>
                    <a:schemeClr val="tx1"/>
                  </a:solidFill>
                </a:ln>
                <a:effectLst>
                  <a:glow rad="114300">
                    <a:srgbClr val="99CCFF">
                      <a:alpha val="40000"/>
                    </a:srgbClr>
                  </a:glow>
                </a:effectLst>
              </a:rPr>
              <a:t>3</a:t>
            </a:r>
            <a:r>
              <a:rPr lang="es-ES" sz="2800" i="1" spc="300" baseline="300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 7,69</a:t>
            </a:r>
            <a:r>
              <a:rPr lang="es-ES" sz="2800" i="1" spc="300" baseline="30000" dirty="0">
                <a:ln w="15875">
                  <a:solidFill>
                    <a:srgbClr val="99CCFF"/>
                  </a:solidFill>
                </a:ln>
                <a:solidFill>
                  <a:srgbClr val="99CCFF"/>
                </a:solidFill>
                <a:effectLst>
                  <a:glow rad="114300">
                    <a:srgbClr val="99CCFF">
                      <a:alpha val="40000"/>
                    </a:srgbClr>
                  </a:glow>
                </a:effectLst>
              </a:rPr>
              <a:t>-5 </a:t>
            </a:r>
            <a:r>
              <a:rPr lang="es-ES" sz="2800" i="1" spc="300" dirty="0">
                <a:ln w="15875">
                  <a:solidFill>
                    <a:srgbClr val="99CCFF"/>
                  </a:solidFill>
                </a:ln>
                <a:solidFill>
                  <a:srgbClr val="99CCFF"/>
                </a:solidFill>
                <a:effectLst>
                  <a:glow rad="114300">
                    <a:srgbClr val="99CCFF">
                      <a:alpha val="40000"/>
                    </a:srgbClr>
                  </a:glow>
                </a:effectLst>
              </a:rPr>
              <a:t>= 770 ms.</a:t>
            </a:r>
          </a:p>
        </p:txBody>
      </p:sp>
      <p:sp>
        <p:nvSpPr>
          <p:cNvPr id="4" name="CuadroTexto 3"/>
          <p:cNvSpPr txBox="1"/>
          <p:nvPr/>
        </p:nvSpPr>
        <p:spPr>
          <a:xfrm>
            <a:off x="9599612" y="5652406"/>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 </a:t>
            </a:r>
            <a:r>
              <a:rPr lang="es-AR" sz="2400" dirty="0">
                <a:solidFill>
                  <a:srgbClr val="92D050"/>
                </a:solidFill>
                <a:sym typeface="Wingdings" panose="05000000000000000000" pitchFamily="2" charset="2"/>
              </a:rPr>
              <a:t></a:t>
            </a:r>
            <a:r>
              <a:rPr lang="es-AR" sz="2400" dirty="0">
                <a:ln>
                  <a:solidFill>
                    <a:schemeClr val="accent2">
                      <a:lumMod val="60000"/>
                      <a:lumOff val="40000"/>
                    </a:schemeClr>
                  </a:solidFill>
                </a:ln>
                <a:solidFill>
                  <a:srgbClr val="92D050"/>
                </a:solidFill>
                <a:sym typeface="Wingdings" panose="05000000000000000000" pitchFamily="2" charset="2"/>
              </a:rPr>
              <a:t> </a:t>
            </a:r>
            <a:endParaRPr lang="es-AR" sz="2400" dirty="0">
              <a:solidFill>
                <a:srgbClr val="92D050"/>
              </a:solidFill>
            </a:endParaRPr>
          </a:p>
        </p:txBody>
      </p:sp>
      <p:sp>
        <p:nvSpPr>
          <p:cNvPr id="7" name="CuadroTexto 6"/>
          <p:cNvSpPr txBox="1"/>
          <p:nvPr/>
        </p:nvSpPr>
        <p:spPr>
          <a:xfrm>
            <a:off x="9599612" y="5151474"/>
            <a:ext cx="1600200" cy="424732"/>
          </a:xfrm>
          <a:prstGeom prst="rect">
            <a:avLst/>
          </a:prstGeom>
          <a:noFill/>
        </p:spPr>
        <p:txBody>
          <a:bodyPr wrap="square" rtlCol="0">
            <a:spAutoFit/>
          </a:bodyPr>
          <a:lstStyle/>
          <a:p>
            <a:pPr>
              <a:lnSpc>
                <a:spcPct val="90000"/>
              </a:lnSpc>
            </a:pPr>
            <a:r>
              <a:rPr lang="es-AR" sz="2400" dirty="0">
                <a:ln>
                  <a:solidFill>
                    <a:schemeClr val="accent2">
                      <a:lumMod val="60000"/>
                      <a:lumOff val="40000"/>
                    </a:schemeClr>
                  </a:solidFill>
                </a:ln>
                <a:solidFill>
                  <a:srgbClr val="92D050"/>
                </a:solidFill>
                <a:sym typeface="Wingdings" panose="05000000000000000000" pitchFamily="2" charset="2"/>
              </a:rPr>
              <a:t>    </a:t>
            </a:r>
            <a:endParaRPr lang="es-AR" sz="2400" dirty="0">
              <a:solidFill>
                <a:srgbClr val="92D050"/>
              </a:solidFill>
            </a:endParaRPr>
          </a:p>
        </p:txBody>
      </p:sp>
      <p:sp>
        <p:nvSpPr>
          <p:cNvPr id="8" name="Título 12">
            <a:extLst>
              <a:ext uri="{FF2B5EF4-FFF2-40B4-BE49-F238E27FC236}">
                <a16:creationId xmlns:a16="http://schemas.microsoft.com/office/drawing/2014/main" id="{8E7271A2-1497-4820-9DA4-C7926EEBE735}"/>
              </a:ext>
            </a:extLst>
          </p:cNvPr>
          <p:cNvSpPr>
            <a:spLocks noGrp="1"/>
          </p:cNvSpPr>
          <p:nvPr>
            <p:ph type="title"/>
          </p:nvPr>
        </p:nvSpPr>
        <p:spPr>
          <a:xfrm>
            <a:off x="-1" y="304800"/>
            <a:ext cx="12188825" cy="1020762"/>
          </a:xfrm>
        </p:spPr>
        <p:txBody>
          <a:bodyPr>
            <a:noAutofit/>
          </a:bodyPr>
          <a:lstStyle/>
          <a:p>
            <a:pPr algn="ct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Ejemplo de</a:t>
            </a:r>
            <a:r>
              <a:rPr lang="es-AR"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 limitación </a:t>
            </a: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secuencial</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Tree>
    <p:extLst>
      <p:ext uri="{BB962C8B-B14F-4D97-AF65-F5344CB8AC3E}">
        <p14:creationId xmlns:p14="http://schemas.microsoft.com/office/powerpoint/2010/main" val="284254813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0" y="1752600"/>
            <a:ext cx="11428412" cy="457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Problemas de gran dimensión.</a:t>
            </a:r>
          </a:p>
          <a:p>
            <a:pPr marL="731520" lvl="3" indent="0">
              <a:lnSpc>
                <a:spcPct val="200000"/>
              </a:lnSpc>
              <a:buNone/>
            </a:pPr>
            <a:r>
              <a:rPr lang="es-ES" sz="2400" i="1" spc="300" dirty="0">
                <a:ln w="15875">
                  <a:solidFill>
                    <a:srgbClr val="99CCFF"/>
                  </a:solidFill>
                </a:ln>
                <a:solidFill>
                  <a:srgbClr val="99CCFF"/>
                </a:solidFill>
                <a:effectLst>
                  <a:glow rad="114300">
                    <a:srgbClr val="99CCFF">
                      <a:alpha val="40000"/>
                    </a:srgbClr>
                  </a:glow>
                </a:effectLst>
              </a:rPr>
              <a:t>Del ejemplo anterior pero ahora cuando aumenta: </a:t>
            </a:r>
            <a:r>
              <a:rPr lang="es-ES" sz="2400" i="1" spc="300" dirty="0">
                <a:ln w="15875">
                  <a:solidFill>
                    <a:schemeClr val="tx1"/>
                  </a:solidFill>
                </a:ln>
                <a:solidFill>
                  <a:srgbClr val="99CCFF"/>
                </a:solidFill>
                <a:effectLst>
                  <a:glow rad="114300">
                    <a:srgbClr val="99CCFF">
                      <a:alpha val="40000"/>
                    </a:srgbClr>
                  </a:glow>
                </a:effectLst>
              </a:rPr>
              <a:t>O = 10</a:t>
            </a:r>
            <a:r>
              <a:rPr lang="es-ES" sz="2400" i="1" spc="300" dirty="0">
                <a:ln w="15875">
                  <a:solidFill>
                    <a:srgbClr val="99CCFF"/>
                  </a:solidFill>
                </a:ln>
                <a:solidFill>
                  <a:srgbClr val="99CCFF"/>
                </a:solidFill>
                <a:effectLst>
                  <a:glow rad="114300">
                    <a:srgbClr val="99CCFF">
                      <a:alpha val="40000"/>
                    </a:srgbClr>
                  </a:glow>
                </a:effectLst>
              </a:rPr>
              <a:t>:</a:t>
            </a:r>
          </a:p>
          <a:p>
            <a:pPr marL="960120" lvl="4" indent="0">
              <a:lnSpc>
                <a:spcPct val="200000"/>
              </a:lnSpc>
              <a:buNone/>
            </a:pPr>
            <a:r>
              <a:rPr lang="es-ES" sz="2400" i="1" spc="300" dirty="0">
                <a:ln w="15875">
                  <a:solidFill>
                    <a:schemeClr val="tx1"/>
                  </a:solidFill>
                </a:ln>
                <a:solidFill>
                  <a:srgbClr val="99CCFF"/>
                </a:solidFill>
                <a:effectLst>
                  <a:glow rad="114300">
                    <a:srgbClr val="99CCFF">
                      <a:alpha val="40000"/>
                    </a:srgbClr>
                  </a:glow>
                </a:effectLst>
              </a:rPr>
              <a:t>Arduino </a:t>
            </a:r>
            <a:r>
              <a:rPr lang="es-ES" sz="2400" i="1" spc="300" dirty="0" err="1">
                <a:ln w="15875">
                  <a:solidFill>
                    <a:schemeClr val="tx1"/>
                  </a:solidFill>
                </a:ln>
                <a:solidFill>
                  <a:srgbClr val="99CCFF"/>
                </a:solidFill>
                <a:effectLst>
                  <a:glow rad="114300">
                    <a:srgbClr val="99CCFF">
                      <a:alpha val="40000"/>
                    </a:srgbClr>
                  </a:glow>
                </a:effectLst>
              </a:rPr>
              <a:t>One</a:t>
            </a:r>
            <a:r>
              <a:rPr lang="es-ES" sz="2400" i="1" spc="300" dirty="0">
                <a:ln w="15875">
                  <a:solidFill>
                    <a:srgbClr val="99CCFF"/>
                  </a:solidFill>
                </a:ln>
                <a:solidFill>
                  <a:srgbClr val="99CCFF"/>
                </a:solidFill>
                <a:effectLst>
                  <a:glow rad="114300">
                    <a:srgbClr val="99CCFF">
                      <a:alpha val="40000"/>
                    </a:srgbClr>
                  </a:glow>
                </a:effectLst>
              </a:rPr>
              <a:t> : (1/5.3M) </a:t>
            </a:r>
            <a:r>
              <a:rPr lang="es-ES" sz="2000" spc="300" dirty="0">
                <a:ln w="15875">
                  <a:solidFill>
                    <a:srgbClr val="99CCFF"/>
                  </a:solidFill>
                </a:ln>
                <a:solidFill>
                  <a:srgbClr val="99CCFF"/>
                </a:solidFill>
                <a:effectLst>
                  <a:glow rad="114300">
                    <a:srgbClr val="99CCFF">
                      <a:alpha val="40000"/>
                    </a:srgbClr>
                  </a:glow>
                </a:effectLst>
              </a:rPr>
              <a:t>x</a:t>
            </a:r>
            <a:r>
              <a:rPr lang="es-ES" sz="2400" i="1" spc="300" dirty="0">
                <a:ln w="15875">
                  <a:solidFill>
                    <a:srgbClr val="99CCFF"/>
                  </a:solidFill>
                </a:ln>
                <a:solidFill>
                  <a:srgbClr val="99CCFF"/>
                </a:solidFill>
                <a:effectLst>
                  <a:glow rad="114300">
                    <a:srgbClr val="99CCFF">
                      <a:alpha val="40000"/>
                    </a:srgbClr>
                  </a:glow>
                </a:effectLst>
              </a:rPr>
              <a:t> [ 100 ] </a:t>
            </a:r>
            <a:r>
              <a:rPr lang="es-ES" sz="2400" i="1" spc="300" baseline="30000" dirty="0">
                <a:ln w="15875">
                  <a:solidFill>
                    <a:schemeClr val="tx1"/>
                  </a:solidFill>
                </a:ln>
                <a:solidFill>
                  <a:srgbClr val="99CCFF"/>
                </a:solidFill>
                <a:effectLst>
                  <a:glow rad="114300">
                    <a:srgbClr val="99CCFF">
                      <a:alpha val="40000"/>
                    </a:srgbClr>
                  </a:glow>
                </a:effectLst>
              </a:rPr>
              <a:t>10</a:t>
            </a:r>
            <a:r>
              <a:rPr lang="es-ES" sz="2400" i="1" spc="300" baseline="30000" dirty="0">
                <a:ln w="15875">
                  <a:solidFill>
                    <a:srgbClr val="99CCFF"/>
                  </a:solidFill>
                </a:ln>
                <a:solidFill>
                  <a:srgbClr val="99CCFF"/>
                </a:solidFill>
                <a:effectLst>
                  <a:glow rad="114300">
                    <a:srgbClr val="99CCFF">
                      <a:alpha val="40000"/>
                    </a:srgbClr>
                  </a:glow>
                </a:effectLst>
              </a:rPr>
              <a:t> </a:t>
            </a:r>
            <a:r>
              <a:rPr lang="es-ES" sz="2400" i="1" spc="300" dirty="0">
                <a:ln w="15875">
                  <a:solidFill>
                    <a:srgbClr val="99CCFF"/>
                  </a:solidFill>
                </a:ln>
                <a:solidFill>
                  <a:srgbClr val="99CCFF"/>
                </a:solidFill>
                <a:effectLst>
                  <a:glow rad="114300">
                    <a:srgbClr val="99CCFF">
                      <a:alpha val="40000"/>
                    </a:srgbClr>
                  </a:glow>
                </a:effectLst>
              </a:rPr>
              <a:t>= 5870 milenios.</a:t>
            </a:r>
          </a:p>
          <a:p>
            <a:pPr marL="960120" lvl="4" indent="0">
              <a:lnSpc>
                <a:spcPct val="200000"/>
              </a:lnSpc>
              <a:buNone/>
            </a:pPr>
            <a:r>
              <a:rPr lang="es-ES" sz="2400" i="1" spc="300" dirty="0">
                <a:ln w="15875">
                  <a:solidFill>
                    <a:schemeClr val="tx1"/>
                  </a:solidFill>
                </a:ln>
                <a:solidFill>
                  <a:srgbClr val="99CCFF"/>
                </a:solidFill>
                <a:effectLst>
                  <a:glow rad="114300">
                    <a:srgbClr val="99CCFF">
                      <a:alpha val="40000"/>
                    </a:srgbClr>
                  </a:glow>
                </a:effectLst>
              </a:rPr>
              <a:t>Qualcomm SM8350</a:t>
            </a:r>
            <a:r>
              <a:rPr lang="es-ES" sz="2400" i="1" spc="300" dirty="0">
                <a:ln w="15875">
                  <a:solidFill>
                    <a:srgbClr val="99CCFF"/>
                  </a:solidFill>
                </a:ln>
                <a:solidFill>
                  <a:srgbClr val="99CCFF"/>
                </a:solidFill>
                <a:effectLst>
                  <a:glow rad="114300">
                    <a:srgbClr val="99CCFF">
                      <a:alpha val="40000"/>
                    </a:srgbClr>
                  </a:glow>
                </a:effectLst>
              </a:rPr>
              <a:t>: (1/13G) </a:t>
            </a:r>
            <a:r>
              <a:rPr lang="es-ES" sz="2000" spc="300" dirty="0">
                <a:ln w="15875">
                  <a:solidFill>
                    <a:srgbClr val="99CCFF"/>
                  </a:solidFill>
                </a:ln>
                <a:solidFill>
                  <a:srgbClr val="99CCFF"/>
                </a:solidFill>
                <a:effectLst>
                  <a:glow rad="114300">
                    <a:srgbClr val="99CCFF">
                      <a:alpha val="40000"/>
                    </a:srgbClr>
                  </a:glow>
                </a:effectLst>
              </a:rPr>
              <a:t>x</a:t>
            </a:r>
            <a:r>
              <a:rPr lang="es-ES" sz="2400" spc="300" dirty="0">
                <a:ln w="15875">
                  <a:solidFill>
                    <a:srgbClr val="99CCFF"/>
                  </a:solidFill>
                </a:ln>
                <a:solidFill>
                  <a:srgbClr val="99CCFF"/>
                </a:solidFill>
                <a:effectLst>
                  <a:glow rad="114300">
                    <a:srgbClr val="99CCFF">
                      <a:alpha val="40000"/>
                    </a:srgbClr>
                  </a:glow>
                </a:effectLst>
              </a:rPr>
              <a:t> </a:t>
            </a:r>
            <a:r>
              <a:rPr lang="es-ES" sz="2400" i="1" spc="300" dirty="0">
                <a:ln w="15875">
                  <a:solidFill>
                    <a:srgbClr val="99CCFF"/>
                  </a:solidFill>
                </a:ln>
                <a:solidFill>
                  <a:srgbClr val="99CCFF"/>
                </a:solidFill>
                <a:effectLst>
                  <a:glow rad="114300">
                    <a:srgbClr val="99CCFF">
                      <a:alpha val="40000"/>
                    </a:srgbClr>
                  </a:glow>
                </a:effectLst>
              </a:rPr>
              <a:t>[ 100 ]</a:t>
            </a:r>
            <a:r>
              <a:rPr lang="es-ES" sz="2000" i="1" spc="300" dirty="0">
                <a:ln w="15875">
                  <a:solidFill>
                    <a:srgbClr val="99CCFF"/>
                  </a:solidFill>
                </a:ln>
                <a:solidFill>
                  <a:srgbClr val="99CCFF"/>
                </a:solidFill>
                <a:effectLst>
                  <a:glow rad="114300">
                    <a:srgbClr val="99CCFF">
                      <a:alpha val="40000"/>
                    </a:srgbClr>
                  </a:glow>
                </a:effectLst>
              </a:rPr>
              <a:t> </a:t>
            </a:r>
            <a:r>
              <a:rPr lang="es-ES" sz="2400" i="1" spc="300" baseline="30000" dirty="0">
                <a:ln w="15875">
                  <a:solidFill>
                    <a:schemeClr val="tx1"/>
                  </a:solidFill>
                </a:ln>
                <a:solidFill>
                  <a:srgbClr val="99CCFF"/>
                </a:solidFill>
                <a:effectLst>
                  <a:glow rad="114300">
                    <a:srgbClr val="99CCFF">
                      <a:alpha val="40000"/>
                    </a:srgbClr>
                  </a:glow>
                </a:effectLst>
              </a:rPr>
              <a:t>10</a:t>
            </a:r>
            <a:r>
              <a:rPr lang="es-ES" sz="2400" i="1" spc="300" baseline="30000" dirty="0">
                <a:ln w="15875">
                  <a:solidFill>
                    <a:srgbClr val="99CCFF"/>
                  </a:solidFill>
                </a:ln>
                <a:solidFill>
                  <a:srgbClr val="99CCFF"/>
                </a:solidFill>
                <a:effectLst>
                  <a:glow rad="114300">
                    <a:srgbClr val="99CCFF">
                      <a:alpha val="40000"/>
                    </a:srgbClr>
                  </a:glow>
                </a:effectLst>
              </a:rPr>
              <a:t> </a:t>
            </a:r>
            <a:r>
              <a:rPr lang="es-ES" sz="2400" i="1" spc="300" dirty="0">
                <a:ln w="15875">
                  <a:solidFill>
                    <a:srgbClr val="99CCFF"/>
                  </a:solidFill>
                </a:ln>
                <a:solidFill>
                  <a:srgbClr val="99CCFF"/>
                </a:solidFill>
                <a:effectLst>
                  <a:glow rad="114300">
                    <a:srgbClr val="99CCFF">
                      <a:alpha val="40000"/>
                    </a:srgbClr>
                  </a:glow>
                </a:effectLst>
              </a:rPr>
              <a:t>= 243 años.</a:t>
            </a:r>
          </a:p>
          <a:p>
            <a:pPr lvl="1">
              <a:lnSpc>
                <a:spcPct val="200000"/>
              </a:lnSpc>
              <a:buFont typeface="Arial" pitchFamily="34" charset="0"/>
              <a:buChar char="•"/>
            </a:pPr>
            <a:r>
              <a:rPr lang="es-ES" sz="3200" spc="300" dirty="0">
                <a:ln w="15875">
                  <a:solidFill>
                    <a:srgbClr val="99CCFF"/>
                  </a:solidFill>
                </a:ln>
                <a:solidFill>
                  <a:srgbClr val="99CCFF"/>
                </a:solidFill>
                <a:effectLst>
                  <a:glow rad="114300">
                    <a:srgbClr val="99CCFF">
                      <a:alpha val="40000"/>
                    </a:srgbClr>
                  </a:glow>
                </a:effectLst>
              </a:rPr>
              <a:t>¿Velocidad de respuesta (Tiempo Real)?.</a:t>
            </a:r>
          </a:p>
        </p:txBody>
      </p:sp>
      <p:sp>
        <p:nvSpPr>
          <p:cNvPr id="4" name="CuadroTexto 3"/>
          <p:cNvSpPr txBox="1"/>
          <p:nvPr/>
        </p:nvSpPr>
        <p:spPr>
          <a:xfrm>
            <a:off x="9371012" y="3842468"/>
            <a:ext cx="1981200" cy="424732"/>
          </a:xfrm>
          <a:prstGeom prst="rect">
            <a:avLst/>
          </a:prstGeom>
          <a:noFill/>
          <a:ln>
            <a:noFill/>
          </a:ln>
        </p:spPr>
        <p:txBody>
          <a:bodyPr wrap="square" rtlCol="0">
            <a:spAutoFit/>
          </a:bodyPr>
          <a:lstStyle/>
          <a:p>
            <a:pPr>
              <a:lnSpc>
                <a:spcPct val="90000"/>
              </a:lnSpc>
            </a:pPr>
            <a:r>
              <a:rPr lang="es-AR" sz="2400" dirty="0">
                <a:ln>
                  <a:solidFill>
                    <a:srgbClr val="FF0000"/>
                  </a:solidFill>
                </a:ln>
                <a:noFill/>
                <a:sym typeface="Wingdings" panose="05000000000000000000" pitchFamily="2" charset="2"/>
              </a:rPr>
              <a:t>💀 💀 💀 💀 </a:t>
            </a:r>
            <a:endParaRPr lang="es-AR" sz="2400" dirty="0">
              <a:ln>
                <a:solidFill>
                  <a:srgbClr val="FF0000"/>
                </a:solidFill>
              </a:ln>
              <a:noFill/>
            </a:endParaRPr>
          </a:p>
        </p:txBody>
      </p:sp>
      <p:sp>
        <p:nvSpPr>
          <p:cNvPr id="5" name="CuadroTexto 4"/>
          <p:cNvSpPr txBox="1"/>
          <p:nvPr/>
        </p:nvSpPr>
        <p:spPr>
          <a:xfrm>
            <a:off x="9371012" y="4756868"/>
            <a:ext cx="1841280" cy="424732"/>
          </a:xfrm>
          <a:prstGeom prst="rect">
            <a:avLst/>
          </a:prstGeom>
          <a:noFill/>
          <a:ln>
            <a:noFill/>
          </a:ln>
        </p:spPr>
        <p:txBody>
          <a:bodyPr wrap="square" rtlCol="0">
            <a:spAutoFit/>
          </a:bodyPr>
          <a:lstStyle/>
          <a:p>
            <a:pPr>
              <a:lnSpc>
                <a:spcPct val="90000"/>
              </a:lnSpc>
            </a:pPr>
            <a:r>
              <a:rPr lang="es-AR" sz="2400" dirty="0">
                <a:ln>
                  <a:solidFill>
                    <a:srgbClr val="FF0000"/>
                  </a:solidFill>
                </a:ln>
                <a:noFill/>
                <a:sym typeface="Wingdings" panose="05000000000000000000" pitchFamily="2" charset="2"/>
              </a:rPr>
              <a:t>💀 💀 💀  </a:t>
            </a:r>
            <a:endParaRPr lang="es-AR" sz="2400" dirty="0">
              <a:ln>
                <a:solidFill>
                  <a:srgbClr val="FF0000"/>
                </a:solidFill>
              </a:ln>
              <a:noFill/>
            </a:endParaRPr>
          </a:p>
        </p:txBody>
      </p:sp>
      <p:sp>
        <p:nvSpPr>
          <p:cNvPr id="7" name="Título 12">
            <a:extLst>
              <a:ext uri="{FF2B5EF4-FFF2-40B4-BE49-F238E27FC236}">
                <a16:creationId xmlns:a16="http://schemas.microsoft.com/office/drawing/2014/main" id="{8E7271A2-1497-4820-9DA4-C7926EEBE735}"/>
              </a:ext>
            </a:extLst>
          </p:cNvPr>
          <p:cNvSpPr>
            <a:spLocks noGrp="1"/>
          </p:cNvSpPr>
          <p:nvPr>
            <p:ph type="title"/>
          </p:nvPr>
        </p:nvSpPr>
        <p:spPr>
          <a:xfrm>
            <a:off x="-1" y="304800"/>
            <a:ext cx="12188825" cy="1020762"/>
          </a:xfrm>
        </p:spPr>
        <p:txBody>
          <a:bodyPr>
            <a:noAutofit/>
          </a:bodyPr>
          <a:lstStyle/>
          <a:p>
            <a:pPr algn="ct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Ejemplo de</a:t>
            </a:r>
            <a:r>
              <a:rPr lang="es-AR"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 limitación </a:t>
            </a:r>
            <a:r>
              <a:rPr lang="es-AR"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secuencial</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Tree>
    <p:extLst>
      <p:ext uri="{BB962C8B-B14F-4D97-AF65-F5344CB8AC3E}">
        <p14:creationId xmlns:p14="http://schemas.microsoft.com/office/powerpoint/2010/main" val="123510070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752600"/>
            <a:ext cx="11437749" cy="533400"/>
          </a:xfrm>
        </p:spPr>
        <p:txBody>
          <a:bodyPr>
            <a:noAutofit/>
          </a:bodyPr>
          <a:lstStyle/>
          <a:p>
            <a:pPr marL="457200" lvl="1" indent="0" algn="ctr">
              <a:lnSpc>
                <a:spcPct val="100000"/>
              </a:lnSpc>
              <a:buNone/>
            </a:pPr>
            <a:r>
              <a:rPr lang="es-AR" sz="2400" b="1" spc="300" dirty="0">
                <a:ln w="15875">
                  <a:solidFill>
                    <a:srgbClr val="00B050"/>
                  </a:solidFill>
                </a:ln>
                <a:solidFill>
                  <a:srgbClr val="00B050"/>
                </a:solidFill>
                <a:effectLst>
                  <a:glow rad="114300">
                    <a:srgbClr val="92D050">
                      <a:alpha val="40000"/>
                    </a:srgbClr>
                  </a:glow>
                </a:effectLst>
              </a:rPr>
              <a:t>Ejemplo de procesamiento por Volumen de los datos</a:t>
            </a:r>
            <a:endParaRPr lang="es-AR" sz="2800" dirty="0">
              <a:solidFill>
                <a:schemeClr val="accent6">
                  <a:lumMod val="20000"/>
                  <a:lumOff val="80000"/>
                </a:schemeClr>
              </a:solidFill>
            </a:endParaRPr>
          </a:p>
        </p:txBody>
      </p:sp>
      <p:pic>
        <p:nvPicPr>
          <p:cNvPr id="5122" name="Picture 2" descr="Resultado de imagen para katie hole disk">
            <a:extLst>
              <a:ext uri="{FF2B5EF4-FFF2-40B4-BE49-F238E27FC236}">
                <a16:creationId xmlns:a16="http://schemas.microsoft.com/office/drawing/2014/main" id="{815846C9-30E4-4094-BB00-7B1093A28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947" y="2195515"/>
            <a:ext cx="5105399" cy="2871787"/>
          </a:xfrm>
          <a:prstGeom prst="rect">
            <a:avLst/>
          </a:prstGeom>
          <a:noFill/>
          <a:extLst>
            <a:ext uri="{909E8E84-426E-40DD-AFC4-6F175D3DCCD1}">
              <a14:hiddenFill xmlns:a14="http://schemas.microsoft.com/office/drawing/2010/main">
                <a:solidFill>
                  <a:srgbClr val="FFFFFF"/>
                </a:solidFill>
              </a14:hiddenFill>
            </a:ext>
          </a:extLst>
        </p:spPr>
      </p:pic>
      <p:sp>
        <p:nvSpPr>
          <p:cNvPr id="7" name="Marcador de contenido 2">
            <a:extLst>
              <a:ext uri="{FF2B5EF4-FFF2-40B4-BE49-F238E27FC236}">
                <a16:creationId xmlns:a16="http://schemas.microsoft.com/office/drawing/2014/main" id="{8BDD3669-ECAB-43F9-AD21-A04FA3B4C5BB}"/>
              </a:ext>
            </a:extLst>
          </p:cNvPr>
          <p:cNvSpPr txBox="1">
            <a:spLocks/>
          </p:cNvSpPr>
          <p:nvPr/>
        </p:nvSpPr>
        <p:spPr>
          <a:xfrm>
            <a:off x="606970" y="5210437"/>
            <a:ext cx="10720871" cy="1342763"/>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(2019) Katie </a:t>
            </a:r>
            <a:r>
              <a:rPr lang="es-ES" sz="2800" spc="300" dirty="0" err="1">
                <a:ln w="15875">
                  <a:solidFill>
                    <a:srgbClr val="99CCFF"/>
                  </a:solidFill>
                </a:ln>
                <a:solidFill>
                  <a:srgbClr val="99CCFF"/>
                </a:solidFill>
                <a:effectLst>
                  <a:glow rad="114300">
                    <a:srgbClr val="99CCFF">
                      <a:alpha val="40000"/>
                    </a:srgbClr>
                  </a:glow>
                </a:effectLst>
              </a:rPr>
              <a:t>Bouman</a:t>
            </a:r>
            <a:r>
              <a:rPr lang="es-ES" sz="2800" spc="300" dirty="0">
                <a:ln w="15875">
                  <a:solidFill>
                    <a:srgbClr val="99CCFF"/>
                  </a:solidFill>
                </a:ln>
                <a:solidFill>
                  <a:srgbClr val="99CCFF"/>
                </a:solidFill>
                <a:effectLst>
                  <a:glow rad="114300">
                    <a:srgbClr val="99CCFF">
                      <a:alpha val="40000"/>
                    </a:srgbClr>
                  </a:glow>
                </a:effectLst>
              </a:rPr>
              <a:t>: con 5 </a:t>
            </a:r>
            <a:r>
              <a:rPr lang="es-ES" sz="2800" spc="300" dirty="0" err="1">
                <a:ln w="15875">
                  <a:solidFill>
                    <a:srgbClr val="99CCFF"/>
                  </a:solidFill>
                </a:ln>
                <a:solidFill>
                  <a:srgbClr val="99CCFF"/>
                </a:solidFill>
                <a:effectLst>
                  <a:glow rad="114300">
                    <a:srgbClr val="99CCFF">
                      <a:alpha val="40000"/>
                    </a:srgbClr>
                  </a:glow>
                </a:effectLst>
              </a:rPr>
              <a:t>petabytes</a:t>
            </a:r>
            <a:r>
              <a:rPr lang="es-ES" sz="2800" spc="300" dirty="0">
                <a:ln w="15875">
                  <a:solidFill>
                    <a:srgbClr val="99CCFF"/>
                  </a:solidFill>
                </a:ln>
                <a:solidFill>
                  <a:srgbClr val="99CCFF"/>
                </a:solidFill>
                <a:effectLst>
                  <a:glow rad="114300">
                    <a:srgbClr val="99CCFF">
                      <a:alpha val="40000"/>
                    </a:srgbClr>
                  </a:glow>
                </a:effectLst>
              </a:rPr>
              <a:t> necesarios parar componer la primera imagen del agujero negro (M87).</a:t>
            </a:r>
          </a:p>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Equivale: 5.000.000.000.000.000 bytes</a:t>
            </a:r>
          </a:p>
        </p:txBody>
      </p:sp>
      <p:sp>
        <p:nvSpPr>
          <p:cNvPr id="8" name="Marcador de contenido 2">
            <a:extLst>
              <a:ext uri="{FF2B5EF4-FFF2-40B4-BE49-F238E27FC236}">
                <a16:creationId xmlns:a16="http://schemas.microsoft.com/office/drawing/2014/main" id="{AF50D9DB-2483-461E-BEEE-2E730E89091D}"/>
              </a:ext>
            </a:extLst>
          </p:cNvPr>
          <p:cNvSpPr txBox="1">
            <a:spLocks/>
          </p:cNvSpPr>
          <p:nvPr/>
        </p:nvSpPr>
        <p:spPr>
          <a:xfrm>
            <a:off x="6076346" y="2617126"/>
            <a:ext cx="5642670" cy="2028563"/>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731438" lvl="1" indent="-457200">
              <a:lnSpc>
                <a:spcPct val="100000"/>
              </a:lnSpc>
              <a:buFont typeface="Arial" panose="020B0604020202020204" pitchFamily="34" charset="0"/>
              <a:buChar char="•"/>
            </a:pPr>
            <a:r>
              <a:rPr lang="es-ES" sz="2800" spc="300" dirty="0">
                <a:ln w="15875">
                  <a:solidFill>
                    <a:srgbClr val="99CCFF"/>
                  </a:solidFill>
                </a:ln>
                <a:solidFill>
                  <a:srgbClr val="99CCFF"/>
                </a:solidFill>
                <a:effectLst>
                  <a:glow rad="114300">
                    <a:srgbClr val="99CCFF">
                      <a:alpha val="40000"/>
                    </a:srgbClr>
                  </a:glow>
                </a:effectLst>
              </a:rPr>
              <a:t>8 Telescopios.</a:t>
            </a:r>
          </a:p>
          <a:p>
            <a:pPr marL="731438" lvl="1" indent="-457200">
              <a:lnSpc>
                <a:spcPct val="100000"/>
              </a:lnSpc>
              <a:buFont typeface="Arial" panose="020B0604020202020204" pitchFamily="34" charset="0"/>
              <a:buChar char="•"/>
            </a:pPr>
            <a:r>
              <a:rPr lang="es-ES" sz="2800" spc="300" dirty="0">
                <a:ln w="15875">
                  <a:solidFill>
                    <a:srgbClr val="99CCFF"/>
                  </a:solidFill>
                </a:ln>
                <a:solidFill>
                  <a:srgbClr val="99CCFF"/>
                </a:solidFill>
                <a:effectLst>
                  <a:glow rad="114300">
                    <a:srgbClr val="99CCFF">
                      <a:alpha val="40000"/>
                    </a:srgbClr>
                  </a:glow>
                </a:effectLst>
              </a:rPr>
              <a:t>4 noches de mediciones.</a:t>
            </a:r>
          </a:p>
          <a:p>
            <a:pPr marL="731438" lvl="1" indent="-457200">
              <a:lnSpc>
                <a:spcPct val="100000"/>
              </a:lnSpc>
              <a:buFont typeface="Arial" panose="020B0604020202020204" pitchFamily="34" charset="0"/>
              <a:buChar char="•"/>
            </a:pPr>
            <a:r>
              <a:rPr lang="es-ES" sz="2800" spc="300" dirty="0">
                <a:ln w="15875">
                  <a:solidFill>
                    <a:srgbClr val="99CCFF"/>
                  </a:solidFill>
                </a:ln>
                <a:solidFill>
                  <a:srgbClr val="99CCFF"/>
                </a:solidFill>
                <a:effectLst>
                  <a:glow rad="114300">
                    <a:srgbClr val="99CCFF">
                      <a:alpha val="40000"/>
                    </a:srgbClr>
                  </a:glow>
                </a:effectLst>
              </a:rPr>
              <a:t>2 años procesar y validar la información.</a:t>
            </a:r>
          </a:p>
        </p:txBody>
      </p:sp>
    </p:spTree>
    <p:extLst>
      <p:ext uri="{BB962C8B-B14F-4D97-AF65-F5344CB8AC3E}">
        <p14:creationId xmlns:p14="http://schemas.microsoft.com/office/powerpoint/2010/main" val="155656794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grpId="0" nodeType="withEffect">
                                  <p:stCondLst>
                                    <p:cond delay="1740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676400"/>
            <a:ext cx="11437749" cy="685800"/>
          </a:xfrm>
        </p:spPr>
        <p:txBody>
          <a:bodyPr>
            <a:noAutofit/>
          </a:bodyPr>
          <a:lstStyle/>
          <a:p>
            <a:pPr marL="457200" lvl="1" indent="0" algn="ctr">
              <a:lnSpc>
                <a:spcPct val="100000"/>
              </a:lnSpc>
              <a:buNone/>
            </a:pPr>
            <a:r>
              <a:rPr lang="es-AR" sz="2400" b="1" spc="300" dirty="0">
                <a:ln w="15875">
                  <a:solidFill>
                    <a:srgbClr val="00B050"/>
                  </a:solidFill>
                </a:ln>
                <a:solidFill>
                  <a:srgbClr val="00B050"/>
                </a:solidFill>
                <a:effectLst>
                  <a:glow rad="114300">
                    <a:srgbClr val="92D050">
                      <a:alpha val="40000"/>
                    </a:srgbClr>
                  </a:glow>
                </a:effectLst>
              </a:rPr>
              <a:t>Ejemplo sobre complejidad del algoritmo</a:t>
            </a:r>
            <a:endParaRPr lang="es-AR" sz="2800" dirty="0">
              <a:solidFill>
                <a:schemeClr val="accent6">
                  <a:lumMod val="20000"/>
                  <a:lumOff val="80000"/>
                </a:schemeClr>
              </a:solidFill>
            </a:endParaRPr>
          </a:p>
        </p:txBody>
      </p:sp>
      <p:pic>
        <p:nvPicPr>
          <p:cNvPr id="6146" name="Picture 2" descr="Imagen relacionada">
            <a:extLst>
              <a:ext uri="{FF2B5EF4-FFF2-40B4-BE49-F238E27FC236}">
                <a16:creationId xmlns:a16="http://schemas.microsoft.com/office/drawing/2014/main" id="{4149A1DB-F41C-46B6-B887-C03FDF6AFE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2" y="2931160"/>
            <a:ext cx="8610600" cy="3738881"/>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2">
            <a:extLst>
              <a:ext uri="{FF2B5EF4-FFF2-40B4-BE49-F238E27FC236}">
                <a16:creationId xmlns:a16="http://schemas.microsoft.com/office/drawing/2014/main" id="{C334C709-498C-4B28-9E43-B5125570A9D3}"/>
              </a:ext>
            </a:extLst>
          </p:cNvPr>
          <p:cNvSpPr txBox="1">
            <a:spLocks/>
          </p:cNvSpPr>
          <p:nvPr/>
        </p:nvSpPr>
        <p:spPr>
          <a:xfrm>
            <a:off x="608012" y="2138757"/>
            <a:ext cx="10720871" cy="833044"/>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Deep </a:t>
            </a:r>
            <a:r>
              <a:rPr lang="es-ES" sz="2800" spc="300" dirty="0" err="1">
                <a:ln w="15875">
                  <a:solidFill>
                    <a:srgbClr val="99CCFF"/>
                  </a:solidFill>
                </a:ln>
                <a:solidFill>
                  <a:srgbClr val="99CCFF"/>
                </a:solidFill>
                <a:effectLst>
                  <a:glow rad="114300">
                    <a:srgbClr val="99CCFF">
                      <a:alpha val="40000"/>
                    </a:srgbClr>
                  </a:glow>
                </a:effectLst>
              </a:rPr>
              <a:t>Learning</a:t>
            </a:r>
            <a:r>
              <a:rPr lang="es-ES" sz="2800" spc="300" dirty="0">
                <a:ln w="15875">
                  <a:solidFill>
                    <a:srgbClr val="99CCFF"/>
                  </a:solidFill>
                </a:ln>
                <a:solidFill>
                  <a:srgbClr val="99CCFF"/>
                </a:solidFill>
                <a:effectLst>
                  <a:glow rad="114300">
                    <a:srgbClr val="99CCFF">
                      <a:alpha val="40000"/>
                    </a:srgbClr>
                  </a:glow>
                </a:effectLst>
              </a:rPr>
              <a:t>, Neural Network, A.I.</a:t>
            </a:r>
          </a:p>
        </p:txBody>
      </p:sp>
      <p:pic>
        <p:nvPicPr>
          <p:cNvPr id="3" name="Imagen 2">
            <a:extLst>
              <a:ext uri="{FF2B5EF4-FFF2-40B4-BE49-F238E27FC236}">
                <a16:creationId xmlns:a16="http://schemas.microsoft.com/office/drawing/2014/main" id="{4D77B156-2796-4D03-AAEA-3AA8C1333C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2612" y="2680762"/>
            <a:ext cx="7086601" cy="3968497"/>
          </a:xfrm>
          <a:prstGeom prst="rect">
            <a:avLst/>
          </a:prstGeom>
        </p:spPr>
      </p:pic>
    </p:spTree>
    <p:extLst>
      <p:ext uri="{BB962C8B-B14F-4D97-AF65-F5344CB8AC3E}">
        <p14:creationId xmlns:p14="http://schemas.microsoft.com/office/powerpoint/2010/main" val="8994520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3000"/>
                                  </p:stCondLst>
                                  <p:childTnLst>
                                    <p:set>
                                      <p:cBhvr>
                                        <p:cTn id="6" dur="1" fill="hold">
                                          <p:stCondLst>
                                            <p:cond delay="0"/>
                                          </p:stCondLst>
                                        </p:cTn>
                                        <p:tgtEl>
                                          <p:spTgt spid="6146"/>
                                        </p:tgtEl>
                                        <p:attrNameLst>
                                          <p:attrName>style.visibility</p:attrName>
                                        </p:attrNameLst>
                                      </p:cBhvr>
                                      <p:to>
                                        <p:strVal val="visible"/>
                                      </p:to>
                                    </p:set>
                                  </p:childTnLst>
                                </p:cTn>
                              </p:par>
                              <p:par>
                                <p:cTn id="7" presetID="10" presetClass="exit" presetSubtype="0" fill="hold" nodeType="withEffect">
                                  <p:stCondLst>
                                    <p:cond delay="34000"/>
                                  </p:stCondLst>
                                  <p:childTnLst>
                                    <p:animEffect transition="out" filter="fade">
                                      <p:cBhvr>
                                        <p:cTn id="8" dur="500"/>
                                        <p:tgtEl>
                                          <p:spTgt spid="6146"/>
                                        </p:tgtEl>
                                      </p:cBhvr>
                                    </p:animEffect>
                                    <p:set>
                                      <p:cBhvr>
                                        <p:cTn id="9" dur="1" fill="hold">
                                          <p:stCondLst>
                                            <p:cond delay="499"/>
                                          </p:stCondLst>
                                        </p:cTn>
                                        <p:tgtEl>
                                          <p:spTgt spid="6146"/>
                                        </p:tgtEl>
                                        <p:attrNameLst>
                                          <p:attrName>style.visibility</p:attrName>
                                        </p:attrNameLst>
                                      </p:cBhvr>
                                      <p:to>
                                        <p:strVal val="hidden"/>
                                      </p:to>
                                    </p:set>
                                  </p:childTnLst>
                                </p:cTn>
                              </p:par>
                              <p:par>
                                <p:cTn id="10" presetID="1" presetClass="entr" presetSubtype="0" fill="hold" nodeType="withEffect">
                                  <p:stCondLst>
                                    <p:cond delay="3400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676400"/>
            <a:ext cx="11437749" cy="685800"/>
          </a:xfrm>
        </p:spPr>
        <p:txBody>
          <a:bodyPr>
            <a:noAutofit/>
          </a:bodyPr>
          <a:lstStyle/>
          <a:p>
            <a:pPr marL="457200" lvl="1" indent="0" algn="ctr">
              <a:lnSpc>
                <a:spcPct val="100000"/>
              </a:lnSpc>
              <a:buNone/>
            </a:pPr>
            <a:r>
              <a:rPr lang="es-AR" sz="2400" b="1" spc="300" dirty="0">
                <a:ln w="15875">
                  <a:solidFill>
                    <a:srgbClr val="00B050"/>
                  </a:solidFill>
                </a:ln>
                <a:solidFill>
                  <a:srgbClr val="00B050"/>
                </a:solidFill>
                <a:effectLst>
                  <a:glow rad="114300">
                    <a:srgbClr val="92D050">
                      <a:alpha val="40000"/>
                    </a:srgbClr>
                  </a:glow>
                </a:effectLst>
              </a:rPr>
              <a:t>Ejemplo sobre complejidad del algoritmo y volumen de datos</a:t>
            </a:r>
            <a:endParaRPr lang="es-AR" sz="2800" dirty="0">
              <a:solidFill>
                <a:schemeClr val="accent6">
                  <a:lumMod val="20000"/>
                  <a:lumOff val="80000"/>
                </a:schemeClr>
              </a:solidFill>
            </a:endParaRPr>
          </a:p>
        </p:txBody>
      </p:sp>
      <p:sp>
        <p:nvSpPr>
          <p:cNvPr id="8" name="Marcador de contenido 2">
            <a:extLst>
              <a:ext uri="{FF2B5EF4-FFF2-40B4-BE49-F238E27FC236}">
                <a16:creationId xmlns:a16="http://schemas.microsoft.com/office/drawing/2014/main" id="{C334C709-498C-4B28-9E43-B5125570A9D3}"/>
              </a:ext>
            </a:extLst>
          </p:cNvPr>
          <p:cNvSpPr txBox="1">
            <a:spLocks/>
          </p:cNvSpPr>
          <p:nvPr/>
        </p:nvSpPr>
        <p:spPr>
          <a:xfrm>
            <a:off x="608012" y="2138757"/>
            <a:ext cx="10720871" cy="833044"/>
          </a:xfrm>
          <a:prstGeom prst="rect">
            <a:avLst/>
          </a:prstGeom>
          <a:effectLst>
            <a:glow rad="127000">
              <a:srgbClr val="FF9966"/>
            </a:glow>
          </a:effectLst>
        </p:spPr>
        <p:txBody>
          <a:bodyPr vert="horz" lIns="91416" tIns="45708" rIns="91416" bIns="45708"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238" lvl="1" indent="0">
              <a:lnSpc>
                <a:spcPct val="100000"/>
              </a:lnSpc>
              <a:buNone/>
            </a:pPr>
            <a:r>
              <a:rPr lang="es-ES" sz="2800" spc="300" dirty="0">
                <a:ln w="15875">
                  <a:solidFill>
                    <a:srgbClr val="99CCFF"/>
                  </a:solidFill>
                </a:ln>
                <a:solidFill>
                  <a:srgbClr val="99CCFF"/>
                </a:solidFill>
                <a:effectLst>
                  <a:glow rad="114300">
                    <a:srgbClr val="99CCFF">
                      <a:alpha val="40000"/>
                    </a:srgbClr>
                  </a:glow>
                </a:effectLst>
              </a:rPr>
              <a:t>Detección de caras y temperatura corporal.</a:t>
            </a:r>
          </a:p>
        </p:txBody>
      </p:sp>
      <p:pic>
        <p:nvPicPr>
          <p:cNvPr id="2050" name="Picture 2" descr="Temperature and Face Detection Gateway">
            <a:extLst>
              <a:ext uri="{FF2B5EF4-FFF2-40B4-BE49-F238E27FC236}">
                <a16:creationId xmlns:a16="http://schemas.microsoft.com/office/drawing/2014/main" id="{4255B46D-567D-4B6A-8BDB-98132BA5BC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2612" y="2809317"/>
            <a:ext cx="5905499" cy="3927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0498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1728872" y="2514600"/>
            <a:ext cx="8731077" cy="3248025"/>
          </a:xfrm>
          <a:prstGeom prst="rect">
            <a:avLst/>
          </a:prstGeom>
        </p:spPr>
      </p:pic>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Necesidad de Paralelismo</a:t>
            </a:r>
          </a:p>
        </p:txBody>
      </p:sp>
    </p:spTree>
    <p:extLst>
      <p:ext uri="{BB962C8B-B14F-4D97-AF65-F5344CB8AC3E}">
        <p14:creationId xmlns:p14="http://schemas.microsoft.com/office/powerpoint/2010/main" val="43445157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6" y="495300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2" name="Llamada ovalada 1"/>
          <p:cNvSpPr/>
          <p:nvPr/>
        </p:nvSpPr>
        <p:spPr>
          <a:xfrm>
            <a:off x="1141412" y="1828800"/>
            <a:ext cx="11047412" cy="4038600"/>
          </a:xfrm>
          <a:prstGeom prst="wedgeEllipseCallout">
            <a:avLst>
              <a:gd name="adj1" fmla="val -48271"/>
              <a:gd name="adj2" fmla="val 46945"/>
            </a:avLst>
          </a:prstGeom>
          <a:solidFill>
            <a:schemeClr val="accent6">
              <a:lumMod val="20000"/>
              <a:lumOff val="80000"/>
            </a:schemeClr>
          </a:solidFill>
          <a:ln>
            <a:noFill/>
            <a:miter lim="800000"/>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marL="274320" lvl="1" indent="0">
              <a:lnSpc>
                <a:spcPct val="150000"/>
              </a:lnSpc>
              <a:buNone/>
            </a:pPr>
            <a:r>
              <a:rPr lang="es-ES" sz="3200" spc="300" dirty="0">
                <a:ln w="15875">
                  <a:solidFill>
                    <a:schemeClr val="bg1"/>
                  </a:solidFill>
                </a:ln>
                <a:solidFill>
                  <a:schemeClr val="bg1"/>
                </a:solidFill>
                <a:effectLst/>
                <a:latin typeface="Tahoma" panose="020B0604030504040204" pitchFamily="34" charset="0"/>
                <a:ea typeface="Tahoma" panose="020B0604030504040204" pitchFamily="34" charset="0"/>
                <a:cs typeface="Tahoma" panose="020B0604030504040204" pitchFamily="34" charset="0"/>
              </a:rPr>
              <a:t>Hace mucho… mucho tiempo que existe paralelismo a pesar de que físicamente el CPU tenga un solo “</a:t>
            </a:r>
            <a:r>
              <a:rPr lang="es-ES" sz="3200" b="1" spc="300" dirty="0">
                <a:ln w="15875">
                  <a:solidFill>
                    <a:schemeClr val="bg1"/>
                  </a:solidFill>
                </a:ln>
                <a:solidFill>
                  <a:schemeClr val="bg1"/>
                </a:solidFill>
                <a:effectLst/>
                <a:latin typeface="Tahoma" panose="020B0604030504040204" pitchFamily="34" charset="0"/>
                <a:ea typeface="Tahoma" panose="020B0604030504040204" pitchFamily="34" charset="0"/>
                <a:cs typeface="Tahoma" panose="020B0604030504040204" pitchFamily="34" charset="0"/>
              </a:rPr>
              <a:t>CORE</a:t>
            </a:r>
            <a:r>
              <a:rPr lang="es-ES" sz="3200" spc="300" dirty="0">
                <a:ln w="15875">
                  <a:solidFill>
                    <a:schemeClr val="bg1"/>
                  </a:solidFill>
                </a:ln>
                <a:solidFill>
                  <a:schemeClr val="bg1"/>
                </a:solidFill>
                <a:effectLst/>
                <a:latin typeface="Tahoma" panose="020B0604030504040204" pitchFamily="34" charset="0"/>
                <a:ea typeface="Tahoma" panose="020B0604030504040204" pitchFamily="34" charset="0"/>
                <a:cs typeface="Tahoma" panose="020B0604030504040204" pitchFamily="34" charset="0"/>
              </a:rPr>
              <a:t>” o “Unidad Funcional”.</a:t>
            </a:r>
            <a:endParaRPr lang="es-ES" sz="2800" i="1" spc="300" dirty="0">
              <a:ln w="15875">
                <a:solidFill>
                  <a:schemeClr val="bg1"/>
                </a:solid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318696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Procesador Vectorial (70’)</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2622549" y="2690812"/>
            <a:ext cx="6943725" cy="1476375"/>
          </a:xfrm>
          <a:prstGeom prst="rect">
            <a:avLst/>
          </a:prstGeom>
          <a:effectLst>
            <a:softEdge rad="38100"/>
          </a:effectLst>
        </p:spPr>
      </p:pic>
      <p:pic>
        <p:nvPicPr>
          <p:cNvPr id="4" name="Imagen 3"/>
          <p:cNvPicPr>
            <a:picLocks noChangeAspect="1"/>
          </p:cNvPicPr>
          <p:nvPr/>
        </p:nvPicPr>
        <p:blipFill>
          <a:blip r:embed="rId4"/>
          <a:stretch>
            <a:fillRect/>
          </a:stretch>
        </p:blipFill>
        <p:spPr>
          <a:xfrm>
            <a:off x="3051173" y="4876800"/>
            <a:ext cx="6086475" cy="1362075"/>
          </a:xfrm>
          <a:prstGeom prst="rect">
            <a:avLst/>
          </a:prstGeom>
          <a:effectLst>
            <a:softEdge rad="38100"/>
          </a:effectLst>
        </p:spPr>
      </p:pic>
    </p:spTree>
    <p:extLst>
      <p:ext uri="{BB962C8B-B14F-4D97-AF65-F5344CB8AC3E}">
        <p14:creationId xmlns:p14="http://schemas.microsoft.com/office/powerpoint/2010/main" val="52954881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Procesador Escalar Segmentado (80’)</a:t>
            </a:r>
            <a:endParaRPr lang="es-ES" sz="2800" i="1" spc="300" dirty="0">
              <a:ln w="15875">
                <a:solidFill>
                  <a:srgbClr val="99CCFF"/>
                </a:solidFill>
              </a:ln>
              <a:solidFill>
                <a:srgbClr val="99CCFF"/>
              </a:solidFill>
              <a:effectLst>
                <a:glow rad="114300">
                  <a:srgbClr val="99CCFF">
                    <a:alpha val="40000"/>
                  </a:srgbClr>
                </a:glow>
              </a:effectLst>
            </a:endParaRPr>
          </a:p>
        </p:txBody>
      </p:sp>
      <p:sp>
        <p:nvSpPr>
          <p:cNvPr id="2" name="Rectángulo 1"/>
          <p:cNvSpPr/>
          <p:nvPr/>
        </p:nvSpPr>
        <p:spPr>
          <a:xfrm>
            <a:off x="3198812" y="2590800"/>
            <a:ext cx="5793174" cy="2971800"/>
          </a:xfrm>
          <a:prstGeom prst="rect">
            <a:avLst/>
          </a:prstGeom>
          <a:solidFill>
            <a:schemeClr val="tx1">
              <a:lumMod val="95000"/>
            </a:schemeClr>
          </a:solidFill>
          <a:ln>
            <a:miter lim="800000"/>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5" name="Rectángulo 4"/>
          <p:cNvSpPr/>
          <p:nvPr/>
        </p:nvSpPr>
        <p:spPr>
          <a:xfrm>
            <a:off x="3884612" y="2971800"/>
            <a:ext cx="457200" cy="457200"/>
          </a:xfrm>
          <a:prstGeom prst="rect">
            <a:avLst/>
          </a:prstGeom>
          <a:solidFill>
            <a:schemeClr val="tx1">
              <a:lumMod val="50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B</a:t>
            </a:r>
          </a:p>
        </p:txBody>
      </p:sp>
      <p:sp>
        <p:nvSpPr>
          <p:cNvPr id="8" name="Rectángulo 7"/>
          <p:cNvSpPr/>
          <p:nvPr/>
        </p:nvSpPr>
        <p:spPr>
          <a:xfrm>
            <a:off x="4341812" y="2971800"/>
            <a:ext cx="457200" cy="457200"/>
          </a:xfrm>
          <a:prstGeom prst="rect">
            <a:avLst/>
          </a:prstGeom>
          <a:solidFill>
            <a:schemeClr val="tx1">
              <a:lumMod val="6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D</a:t>
            </a:r>
          </a:p>
        </p:txBody>
      </p:sp>
      <p:sp>
        <p:nvSpPr>
          <p:cNvPr id="9" name="Rectángulo 8"/>
          <p:cNvSpPr/>
          <p:nvPr/>
        </p:nvSpPr>
        <p:spPr>
          <a:xfrm>
            <a:off x="4799012" y="2971800"/>
            <a:ext cx="457200" cy="457200"/>
          </a:xfrm>
          <a:prstGeom prst="rect">
            <a:avLst/>
          </a:prstGeom>
          <a:solidFill>
            <a:schemeClr val="tx1">
              <a:lumMod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E</a:t>
            </a:r>
          </a:p>
        </p:txBody>
      </p:sp>
      <p:sp>
        <p:nvSpPr>
          <p:cNvPr id="10" name="Rectángulo 9"/>
          <p:cNvSpPr/>
          <p:nvPr/>
        </p:nvSpPr>
        <p:spPr>
          <a:xfrm>
            <a:off x="5256212" y="2971800"/>
            <a:ext cx="457200" cy="457200"/>
          </a:xfrm>
          <a:prstGeom prst="rect">
            <a:avLst/>
          </a:prstGeom>
          <a:solidFill>
            <a:schemeClr val="tx1">
              <a:lumMod val="8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A</a:t>
            </a:r>
          </a:p>
        </p:txBody>
      </p:sp>
      <p:sp>
        <p:nvSpPr>
          <p:cNvPr id="11" name="Rectángulo 10"/>
          <p:cNvSpPr/>
          <p:nvPr/>
        </p:nvSpPr>
        <p:spPr>
          <a:xfrm>
            <a:off x="4341812" y="3505200"/>
            <a:ext cx="457200" cy="457200"/>
          </a:xfrm>
          <a:prstGeom prst="rect">
            <a:avLst/>
          </a:prstGeom>
          <a:solidFill>
            <a:schemeClr val="tx1">
              <a:lumMod val="50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B</a:t>
            </a:r>
          </a:p>
        </p:txBody>
      </p:sp>
      <p:sp>
        <p:nvSpPr>
          <p:cNvPr id="12" name="Rectángulo 11"/>
          <p:cNvSpPr/>
          <p:nvPr/>
        </p:nvSpPr>
        <p:spPr>
          <a:xfrm>
            <a:off x="4799012" y="3505200"/>
            <a:ext cx="457200" cy="457200"/>
          </a:xfrm>
          <a:prstGeom prst="rect">
            <a:avLst/>
          </a:prstGeom>
          <a:solidFill>
            <a:schemeClr val="tx1">
              <a:lumMod val="6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D</a:t>
            </a:r>
          </a:p>
        </p:txBody>
      </p:sp>
      <p:sp>
        <p:nvSpPr>
          <p:cNvPr id="14" name="Rectángulo 13"/>
          <p:cNvSpPr/>
          <p:nvPr/>
        </p:nvSpPr>
        <p:spPr>
          <a:xfrm>
            <a:off x="5256212" y="3505200"/>
            <a:ext cx="457200" cy="457200"/>
          </a:xfrm>
          <a:prstGeom prst="rect">
            <a:avLst/>
          </a:prstGeom>
          <a:solidFill>
            <a:schemeClr val="tx1">
              <a:lumMod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E</a:t>
            </a:r>
          </a:p>
        </p:txBody>
      </p:sp>
      <p:sp>
        <p:nvSpPr>
          <p:cNvPr id="15" name="Rectángulo 14"/>
          <p:cNvSpPr/>
          <p:nvPr/>
        </p:nvSpPr>
        <p:spPr>
          <a:xfrm>
            <a:off x="5713412" y="3505200"/>
            <a:ext cx="457200" cy="457200"/>
          </a:xfrm>
          <a:prstGeom prst="rect">
            <a:avLst/>
          </a:prstGeom>
          <a:solidFill>
            <a:schemeClr val="tx1">
              <a:lumMod val="8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A</a:t>
            </a:r>
          </a:p>
        </p:txBody>
      </p:sp>
      <p:sp>
        <p:nvSpPr>
          <p:cNvPr id="16" name="Rectángulo 15"/>
          <p:cNvSpPr/>
          <p:nvPr/>
        </p:nvSpPr>
        <p:spPr>
          <a:xfrm>
            <a:off x="4799012" y="4038600"/>
            <a:ext cx="457200" cy="457200"/>
          </a:xfrm>
          <a:prstGeom prst="rect">
            <a:avLst/>
          </a:prstGeom>
          <a:solidFill>
            <a:schemeClr val="tx1">
              <a:lumMod val="50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B</a:t>
            </a:r>
          </a:p>
        </p:txBody>
      </p:sp>
      <p:sp>
        <p:nvSpPr>
          <p:cNvPr id="17" name="Rectángulo 16"/>
          <p:cNvSpPr/>
          <p:nvPr/>
        </p:nvSpPr>
        <p:spPr>
          <a:xfrm>
            <a:off x="5256212" y="4038600"/>
            <a:ext cx="457200" cy="457200"/>
          </a:xfrm>
          <a:prstGeom prst="rect">
            <a:avLst/>
          </a:prstGeom>
          <a:solidFill>
            <a:schemeClr val="tx1">
              <a:lumMod val="6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D</a:t>
            </a:r>
          </a:p>
        </p:txBody>
      </p:sp>
      <p:sp>
        <p:nvSpPr>
          <p:cNvPr id="18" name="Rectángulo 17"/>
          <p:cNvSpPr/>
          <p:nvPr/>
        </p:nvSpPr>
        <p:spPr>
          <a:xfrm>
            <a:off x="5713412" y="4038600"/>
            <a:ext cx="457200" cy="457200"/>
          </a:xfrm>
          <a:prstGeom prst="rect">
            <a:avLst/>
          </a:prstGeom>
          <a:solidFill>
            <a:schemeClr val="tx1">
              <a:lumMod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E</a:t>
            </a:r>
          </a:p>
        </p:txBody>
      </p:sp>
      <p:sp>
        <p:nvSpPr>
          <p:cNvPr id="19" name="Rectángulo 18"/>
          <p:cNvSpPr/>
          <p:nvPr/>
        </p:nvSpPr>
        <p:spPr>
          <a:xfrm>
            <a:off x="6170612" y="4038600"/>
            <a:ext cx="457200" cy="457200"/>
          </a:xfrm>
          <a:prstGeom prst="rect">
            <a:avLst/>
          </a:prstGeom>
          <a:solidFill>
            <a:schemeClr val="tx1">
              <a:lumMod val="8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ysClr val="windowText" lastClr="000000"/>
                </a:solidFill>
              </a:rPr>
              <a:t>A</a:t>
            </a:r>
          </a:p>
        </p:txBody>
      </p:sp>
      <p:sp>
        <p:nvSpPr>
          <p:cNvPr id="7" name="CuadroTexto 6"/>
          <p:cNvSpPr txBox="1"/>
          <p:nvPr/>
        </p:nvSpPr>
        <p:spPr>
          <a:xfrm>
            <a:off x="7125449" y="2993967"/>
            <a:ext cx="1866537" cy="424732"/>
          </a:xfrm>
          <a:prstGeom prst="rect">
            <a:avLst/>
          </a:prstGeom>
          <a:noFill/>
        </p:spPr>
        <p:txBody>
          <a:bodyPr wrap="none" rtlCol="0">
            <a:spAutoFit/>
          </a:bodyPr>
          <a:lstStyle/>
          <a:p>
            <a:pPr>
              <a:lnSpc>
                <a:spcPct val="90000"/>
              </a:lnSpc>
            </a:pPr>
            <a:r>
              <a:rPr lang="es-AR" sz="2400" b="1" dirty="0">
                <a:solidFill>
                  <a:schemeClr val="bg1">
                    <a:lumMod val="50000"/>
                    <a:lumOff val="50000"/>
                  </a:schemeClr>
                </a:solidFill>
              </a:rPr>
              <a:t>Instrucción 1</a:t>
            </a:r>
          </a:p>
        </p:txBody>
      </p:sp>
      <p:sp>
        <p:nvSpPr>
          <p:cNvPr id="20" name="CuadroTexto 19"/>
          <p:cNvSpPr txBox="1"/>
          <p:nvPr/>
        </p:nvSpPr>
        <p:spPr>
          <a:xfrm>
            <a:off x="7125449" y="3521434"/>
            <a:ext cx="1866537" cy="424732"/>
          </a:xfrm>
          <a:prstGeom prst="rect">
            <a:avLst/>
          </a:prstGeom>
          <a:noFill/>
        </p:spPr>
        <p:txBody>
          <a:bodyPr wrap="none" rtlCol="0">
            <a:spAutoFit/>
          </a:bodyPr>
          <a:lstStyle/>
          <a:p>
            <a:pPr>
              <a:lnSpc>
                <a:spcPct val="90000"/>
              </a:lnSpc>
            </a:pPr>
            <a:r>
              <a:rPr lang="es-AR" sz="2400" b="1" dirty="0">
                <a:solidFill>
                  <a:schemeClr val="bg1">
                    <a:lumMod val="50000"/>
                    <a:lumOff val="50000"/>
                  </a:schemeClr>
                </a:solidFill>
              </a:rPr>
              <a:t>Instrucción 2</a:t>
            </a:r>
          </a:p>
        </p:txBody>
      </p:sp>
      <p:sp>
        <p:nvSpPr>
          <p:cNvPr id="23" name="CuadroTexto 22"/>
          <p:cNvSpPr txBox="1"/>
          <p:nvPr/>
        </p:nvSpPr>
        <p:spPr>
          <a:xfrm>
            <a:off x="7125449" y="4054834"/>
            <a:ext cx="1866537" cy="424732"/>
          </a:xfrm>
          <a:prstGeom prst="rect">
            <a:avLst/>
          </a:prstGeom>
          <a:noFill/>
        </p:spPr>
        <p:txBody>
          <a:bodyPr wrap="none" rtlCol="0">
            <a:spAutoFit/>
          </a:bodyPr>
          <a:lstStyle/>
          <a:p>
            <a:pPr>
              <a:lnSpc>
                <a:spcPct val="90000"/>
              </a:lnSpc>
            </a:pPr>
            <a:r>
              <a:rPr lang="es-AR" sz="2400" b="1" dirty="0">
                <a:solidFill>
                  <a:schemeClr val="bg1">
                    <a:lumMod val="50000"/>
                    <a:lumOff val="50000"/>
                  </a:schemeClr>
                </a:solidFill>
              </a:rPr>
              <a:t>Instrucción 3</a:t>
            </a:r>
          </a:p>
        </p:txBody>
      </p:sp>
      <p:sp>
        <p:nvSpPr>
          <p:cNvPr id="24" name="CuadroTexto 23"/>
          <p:cNvSpPr txBox="1"/>
          <p:nvPr/>
        </p:nvSpPr>
        <p:spPr>
          <a:xfrm>
            <a:off x="3389675" y="4770438"/>
            <a:ext cx="4895892" cy="646331"/>
          </a:xfrm>
          <a:prstGeom prst="rect">
            <a:avLst/>
          </a:prstGeom>
          <a:noFill/>
        </p:spPr>
        <p:txBody>
          <a:bodyPr wrap="none" rtlCol="0">
            <a:spAutoFit/>
          </a:bodyPr>
          <a:lstStyle/>
          <a:p>
            <a:pPr>
              <a:lnSpc>
                <a:spcPct val="90000"/>
              </a:lnSpc>
            </a:pPr>
            <a:r>
              <a:rPr lang="es-AR" sz="2000" b="1" dirty="0">
                <a:solidFill>
                  <a:schemeClr val="bg1">
                    <a:lumMod val="75000"/>
                    <a:lumOff val="25000"/>
                  </a:schemeClr>
                </a:solidFill>
              </a:rPr>
              <a:t>1 </a:t>
            </a:r>
            <a:r>
              <a:rPr lang="es-AR" sz="2000" b="1" dirty="0" err="1">
                <a:solidFill>
                  <a:schemeClr val="bg1">
                    <a:lumMod val="75000"/>
                    <a:lumOff val="25000"/>
                  </a:schemeClr>
                </a:solidFill>
              </a:rPr>
              <a:t>core</a:t>
            </a:r>
            <a:r>
              <a:rPr lang="es-AR" sz="2000" b="1" dirty="0">
                <a:solidFill>
                  <a:schemeClr val="bg1">
                    <a:lumMod val="75000"/>
                    <a:lumOff val="25000"/>
                  </a:schemeClr>
                </a:solidFill>
              </a:rPr>
              <a:t> de 4 </a:t>
            </a:r>
            <a:r>
              <a:rPr lang="es-AR" sz="2000" b="1" dirty="0" err="1">
                <a:solidFill>
                  <a:schemeClr val="bg1">
                    <a:lumMod val="75000"/>
                    <a:lumOff val="25000"/>
                  </a:schemeClr>
                </a:solidFill>
              </a:rPr>
              <a:t>seg</a:t>
            </a:r>
            <a:r>
              <a:rPr lang="es-AR" sz="2000" b="1" dirty="0">
                <a:solidFill>
                  <a:schemeClr val="bg1">
                    <a:lumMod val="75000"/>
                    <a:lumOff val="25000"/>
                  </a:schemeClr>
                </a:solidFill>
              </a:rPr>
              <a:t>. (Búsqueda, Decodificación,</a:t>
            </a:r>
          </a:p>
          <a:p>
            <a:pPr>
              <a:lnSpc>
                <a:spcPct val="90000"/>
              </a:lnSpc>
            </a:pPr>
            <a:r>
              <a:rPr lang="es-AR" sz="2000" b="1" dirty="0">
                <a:solidFill>
                  <a:schemeClr val="bg1">
                    <a:lumMod val="75000"/>
                    <a:lumOff val="25000"/>
                  </a:schemeClr>
                </a:solidFill>
              </a:rPr>
              <a:t>Ejecución y Almacenamiento)</a:t>
            </a:r>
          </a:p>
        </p:txBody>
      </p:sp>
      <p:sp>
        <p:nvSpPr>
          <p:cNvPr id="3" name="Flecha abajo 2"/>
          <p:cNvSpPr/>
          <p:nvPr/>
        </p:nvSpPr>
        <p:spPr>
          <a:xfrm>
            <a:off x="3503612" y="2971800"/>
            <a:ext cx="228600" cy="1524000"/>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CuadroTexto 3"/>
          <p:cNvSpPr txBox="1"/>
          <p:nvPr/>
        </p:nvSpPr>
        <p:spPr>
          <a:xfrm>
            <a:off x="3465512" y="2646944"/>
            <a:ext cx="304800" cy="424732"/>
          </a:xfrm>
          <a:prstGeom prst="rect">
            <a:avLst/>
          </a:prstGeom>
          <a:noFill/>
        </p:spPr>
        <p:txBody>
          <a:bodyPr wrap="square" rtlCol="0">
            <a:spAutoFit/>
          </a:bodyPr>
          <a:lstStyle/>
          <a:p>
            <a:pPr>
              <a:lnSpc>
                <a:spcPct val="90000"/>
              </a:lnSpc>
            </a:pPr>
            <a:r>
              <a:rPr lang="es-AR" sz="2400" dirty="0">
                <a:solidFill>
                  <a:schemeClr val="bg1"/>
                </a:solidFill>
              </a:rPr>
              <a:t>t</a:t>
            </a:r>
          </a:p>
        </p:txBody>
      </p:sp>
    </p:spTree>
    <p:extLst>
      <p:ext uri="{BB962C8B-B14F-4D97-AF65-F5344CB8AC3E}">
        <p14:creationId xmlns:p14="http://schemas.microsoft.com/office/powerpoint/2010/main" val="84589027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Procesador Escalar </a:t>
            </a:r>
            <a:r>
              <a:rPr lang="es-ES" sz="3200" spc="300" dirty="0" err="1">
                <a:ln w="15875">
                  <a:solidFill>
                    <a:srgbClr val="99CCFF"/>
                  </a:solidFill>
                </a:ln>
                <a:solidFill>
                  <a:srgbClr val="99CCFF"/>
                </a:solidFill>
                <a:effectLst>
                  <a:glow rad="114300">
                    <a:srgbClr val="99CCFF">
                      <a:alpha val="40000"/>
                    </a:srgbClr>
                  </a:glow>
                </a:effectLst>
              </a:rPr>
              <a:t>Supersegmentado</a:t>
            </a:r>
            <a:r>
              <a:rPr lang="es-ES" sz="3200" spc="300" dirty="0">
                <a:ln w="15875">
                  <a:solidFill>
                    <a:srgbClr val="99CCFF"/>
                  </a:solidFill>
                </a:ln>
                <a:solidFill>
                  <a:srgbClr val="99CCFF"/>
                </a:solidFill>
                <a:effectLst>
                  <a:glow rad="114300">
                    <a:srgbClr val="99CCFF">
                      <a:alpha val="40000"/>
                    </a:srgbClr>
                  </a:glow>
                </a:effectLst>
              </a:rPr>
              <a:t> (80’)</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duotone>
              <a:schemeClr val="bg2">
                <a:shade val="45000"/>
                <a:satMod val="135000"/>
              </a:schemeClr>
              <a:prstClr val="white"/>
            </a:duotone>
          </a:blip>
          <a:stretch>
            <a:fillRect/>
          </a:stretch>
        </p:blipFill>
        <p:spPr>
          <a:xfrm>
            <a:off x="722312" y="2590800"/>
            <a:ext cx="10668000" cy="3810000"/>
          </a:xfrm>
          <a:prstGeom prst="rect">
            <a:avLst/>
          </a:prstGeom>
          <a:effectLst>
            <a:softEdge rad="63500"/>
          </a:effectLst>
        </p:spPr>
      </p:pic>
      <p:sp>
        <p:nvSpPr>
          <p:cNvPr id="5" name="Flecha abajo 4"/>
          <p:cNvSpPr/>
          <p:nvPr/>
        </p:nvSpPr>
        <p:spPr>
          <a:xfrm>
            <a:off x="1141412" y="3581400"/>
            <a:ext cx="228600" cy="2590800"/>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1103312" y="3256544"/>
            <a:ext cx="304800" cy="424732"/>
          </a:xfrm>
          <a:prstGeom prst="rect">
            <a:avLst/>
          </a:prstGeom>
          <a:noFill/>
        </p:spPr>
        <p:txBody>
          <a:bodyPr wrap="square" rtlCol="0">
            <a:spAutoFit/>
          </a:bodyPr>
          <a:lstStyle/>
          <a:p>
            <a:pPr>
              <a:lnSpc>
                <a:spcPct val="90000"/>
              </a:lnSpc>
            </a:pPr>
            <a:r>
              <a:rPr lang="es-AR" sz="2400" dirty="0">
                <a:solidFill>
                  <a:schemeClr val="bg1"/>
                </a:solidFill>
              </a:rPr>
              <a:t>t</a:t>
            </a:r>
          </a:p>
        </p:txBody>
      </p:sp>
    </p:spTree>
    <p:extLst>
      <p:ext uri="{BB962C8B-B14F-4D97-AF65-F5344CB8AC3E}">
        <p14:creationId xmlns:p14="http://schemas.microsoft.com/office/powerpoint/2010/main" val="4266933927"/>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Procesador Escalar </a:t>
            </a:r>
            <a:r>
              <a:rPr lang="es-ES" sz="3200" spc="300" dirty="0" err="1">
                <a:ln w="15875">
                  <a:solidFill>
                    <a:srgbClr val="99CCFF"/>
                  </a:solidFill>
                </a:ln>
                <a:solidFill>
                  <a:srgbClr val="99CCFF"/>
                </a:solidFill>
                <a:effectLst>
                  <a:glow rad="114300">
                    <a:srgbClr val="99CCFF">
                      <a:alpha val="40000"/>
                    </a:srgbClr>
                  </a:glow>
                </a:effectLst>
              </a:rPr>
              <a:t>Superescalar</a:t>
            </a:r>
            <a:r>
              <a:rPr lang="es-ES" sz="3200" spc="300" dirty="0">
                <a:ln w="15875">
                  <a:solidFill>
                    <a:srgbClr val="99CCFF"/>
                  </a:solidFill>
                </a:ln>
                <a:solidFill>
                  <a:srgbClr val="99CCFF"/>
                </a:solidFill>
                <a:effectLst>
                  <a:glow rad="114300">
                    <a:srgbClr val="99CCFF">
                      <a:alpha val="40000"/>
                    </a:srgbClr>
                  </a:glow>
                </a:effectLst>
              </a:rPr>
              <a:t> (90’)</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965435" y="2468299"/>
            <a:ext cx="10257952" cy="4161101"/>
          </a:xfrm>
          <a:prstGeom prst="rect">
            <a:avLst/>
          </a:prstGeom>
          <a:effectLst>
            <a:softEdge rad="63500"/>
          </a:effectLst>
        </p:spPr>
      </p:pic>
      <p:sp>
        <p:nvSpPr>
          <p:cNvPr id="5" name="Flecha abajo 4"/>
          <p:cNvSpPr/>
          <p:nvPr/>
        </p:nvSpPr>
        <p:spPr>
          <a:xfrm>
            <a:off x="1217612" y="3352800"/>
            <a:ext cx="228600" cy="3124200"/>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p:cNvSpPr txBox="1"/>
          <p:nvPr/>
        </p:nvSpPr>
        <p:spPr>
          <a:xfrm>
            <a:off x="1179512" y="3027944"/>
            <a:ext cx="304800" cy="424732"/>
          </a:xfrm>
          <a:prstGeom prst="rect">
            <a:avLst/>
          </a:prstGeom>
          <a:noFill/>
        </p:spPr>
        <p:txBody>
          <a:bodyPr wrap="square" rtlCol="0">
            <a:spAutoFit/>
          </a:bodyPr>
          <a:lstStyle/>
          <a:p>
            <a:pPr>
              <a:lnSpc>
                <a:spcPct val="90000"/>
              </a:lnSpc>
            </a:pPr>
            <a:r>
              <a:rPr lang="es-AR" sz="2400" dirty="0">
                <a:solidFill>
                  <a:schemeClr val="bg1"/>
                </a:solidFill>
              </a:rPr>
              <a:t>t</a:t>
            </a:r>
          </a:p>
        </p:txBody>
      </p:sp>
    </p:spTree>
    <p:extLst>
      <p:ext uri="{BB962C8B-B14F-4D97-AF65-F5344CB8AC3E}">
        <p14:creationId xmlns:p14="http://schemas.microsoft.com/office/powerpoint/2010/main" val="184785805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Técnicas multihilos (2000’)</a:t>
            </a:r>
            <a:endParaRPr lang="es-ES" sz="2800" i="1" spc="300" dirty="0">
              <a:ln w="15875">
                <a:solidFill>
                  <a:srgbClr val="99CCFF"/>
                </a:solidFill>
              </a:ln>
              <a:solidFill>
                <a:srgbClr val="99CCFF"/>
              </a:solidFill>
              <a:effectLst>
                <a:glow rad="114300">
                  <a:srgbClr val="99CCFF">
                    <a:alpha val="40000"/>
                  </a:srgbClr>
                </a:glow>
              </a:effectLst>
            </a:endParaRPr>
          </a:p>
        </p:txBody>
      </p:sp>
      <p:sp>
        <p:nvSpPr>
          <p:cNvPr id="4" name="Rectángulo 3"/>
          <p:cNvSpPr/>
          <p:nvPr/>
        </p:nvSpPr>
        <p:spPr>
          <a:xfrm>
            <a:off x="3751261" y="3009900"/>
            <a:ext cx="2209800"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Pentium 4</a:t>
            </a:r>
            <a:endParaRPr lang="es-AR" b="1" dirty="0">
              <a:solidFill>
                <a:schemeClr val="bg1"/>
              </a:solidFill>
              <a:latin typeface="Arial" panose="020B0604020202020204" pitchFamily="34" charset="0"/>
              <a:cs typeface="Arial" panose="020B0604020202020204" pitchFamily="34" charset="0"/>
            </a:endParaRPr>
          </a:p>
        </p:txBody>
      </p:sp>
      <p:sp>
        <p:nvSpPr>
          <p:cNvPr id="11" name="Rectángulo 10"/>
          <p:cNvSpPr/>
          <p:nvPr/>
        </p:nvSpPr>
        <p:spPr>
          <a:xfrm>
            <a:off x="4436266" y="3692326"/>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51" name="Rectángulo 50"/>
          <p:cNvSpPr/>
          <p:nvPr/>
        </p:nvSpPr>
        <p:spPr>
          <a:xfrm>
            <a:off x="4482520" y="3692326"/>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52" name="Rectángulo 51"/>
          <p:cNvSpPr/>
          <p:nvPr/>
        </p:nvSpPr>
        <p:spPr>
          <a:xfrm>
            <a:off x="4929401" y="3692326"/>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8" name="Llamada con línea 2 (sin borde) 1">
            <a:extLst>
              <a:ext uri="{FF2B5EF4-FFF2-40B4-BE49-F238E27FC236}">
                <a16:creationId xmlns:a16="http://schemas.microsoft.com/office/drawing/2014/main" id="{DFC77419-DC1D-4F7D-A246-95126F865E2E}"/>
              </a:ext>
            </a:extLst>
          </p:cNvPr>
          <p:cNvSpPr/>
          <p:nvPr/>
        </p:nvSpPr>
        <p:spPr>
          <a:xfrm>
            <a:off x="7313611" y="2209800"/>
            <a:ext cx="2835397" cy="1219200"/>
          </a:xfrm>
          <a:prstGeom prst="callout2">
            <a:avLst>
              <a:gd name="adj1" fmla="val 18750"/>
              <a:gd name="adj2" fmla="val -8333"/>
              <a:gd name="adj3" fmla="val 18750"/>
              <a:gd name="adj4" fmla="val -35602"/>
              <a:gd name="adj5" fmla="val 117610"/>
              <a:gd name="adj6" fmla="val -91961"/>
            </a:avLst>
          </a:prstGeom>
          <a:ln w="57150">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9" name="Llamada con línea 2 (sin borde) 8">
            <a:extLst>
              <a:ext uri="{FF2B5EF4-FFF2-40B4-BE49-F238E27FC236}">
                <a16:creationId xmlns:a16="http://schemas.microsoft.com/office/drawing/2014/main" id="{9DAB8550-95BB-45F7-B699-DC34081AC8AA}"/>
              </a:ext>
            </a:extLst>
          </p:cNvPr>
          <p:cNvSpPr/>
          <p:nvPr/>
        </p:nvSpPr>
        <p:spPr>
          <a:xfrm>
            <a:off x="7313944" y="2133600"/>
            <a:ext cx="2835397" cy="3276600"/>
          </a:xfrm>
          <a:prstGeom prst="callout2">
            <a:avLst>
              <a:gd name="adj1" fmla="val 18750"/>
              <a:gd name="adj2" fmla="val -8333"/>
              <a:gd name="adj3" fmla="val 18602"/>
              <a:gd name="adj4" fmla="val -32756"/>
              <a:gd name="adj5" fmla="val 46352"/>
              <a:gd name="adj6" fmla="val -75373"/>
            </a:avLst>
          </a:prstGeom>
          <a:ln w="57150">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AR" sz="2800" b="1" dirty="0" err="1">
                <a:solidFill>
                  <a:schemeClr val="bg1"/>
                </a:solidFill>
                <a:effectLst>
                  <a:outerShdw blurRad="38100" dist="38100" dir="2700000" algn="tl">
                    <a:srgbClr val="000000">
                      <a:alpha val="43137"/>
                    </a:srgbClr>
                  </a:outerShdw>
                </a:effectLst>
              </a:rPr>
              <a:t>Hiper</a:t>
            </a:r>
            <a:r>
              <a:rPr lang="es-AR" sz="2800" b="1" dirty="0">
                <a:solidFill>
                  <a:schemeClr val="bg1"/>
                </a:solidFill>
                <a:effectLst>
                  <a:outerShdw blurRad="38100" dist="38100" dir="2700000" algn="tl">
                    <a:srgbClr val="000000">
                      <a:alpha val="43137"/>
                    </a:srgbClr>
                  </a:outerShdw>
                </a:effectLst>
              </a:rPr>
              <a:t> </a:t>
            </a:r>
            <a:r>
              <a:rPr lang="es-AR" sz="2800" b="1" dirty="0" err="1">
                <a:solidFill>
                  <a:schemeClr val="bg1"/>
                </a:solidFill>
                <a:effectLst>
                  <a:outerShdw blurRad="38100" dist="38100" dir="2700000" algn="tl">
                    <a:srgbClr val="000000">
                      <a:alpha val="43137"/>
                    </a:srgbClr>
                  </a:outerShdw>
                </a:effectLst>
              </a:rPr>
              <a:t>Threading</a:t>
            </a:r>
            <a:endParaRPr lang="es-AR" b="1" dirty="0">
              <a:solidFill>
                <a:schemeClr val="bg1"/>
              </a:solidFill>
              <a:effectLst>
                <a:outerShdw blurRad="38100" dist="38100" dir="2700000" algn="tl">
                  <a:srgbClr val="000000">
                    <a:alpha val="43137"/>
                  </a:srgbClr>
                </a:outerShdw>
              </a:effectLst>
            </a:endParaRPr>
          </a:p>
        </p:txBody>
      </p:sp>
      <p:pic>
        <p:nvPicPr>
          <p:cNvPr id="3" name="Gráfico 2" descr="Descargar">
            <a:extLst>
              <a:ext uri="{FF2B5EF4-FFF2-40B4-BE49-F238E27FC236}">
                <a16:creationId xmlns:a16="http://schemas.microsoft.com/office/drawing/2014/main" id="{51284363-508C-4491-93C5-3A81F9962A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2212" y="2819400"/>
            <a:ext cx="914400" cy="914400"/>
          </a:xfrm>
          <a:prstGeom prst="rect">
            <a:avLst/>
          </a:prstGeom>
        </p:spPr>
      </p:pic>
      <p:pic>
        <p:nvPicPr>
          <p:cNvPr id="15" name="Gráfico 14" descr="Descargar">
            <a:extLst>
              <a:ext uri="{FF2B5EF4-FFF2-40B4-BE49-F238E27FC236}">
                <a16:creationId xmlns:a16="http://schemas.microsoft.com/office/drawing/2014/main" id="{1CCA7A4A-6DF6-4DF3-9339-85B04CD702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31308" y="2819400"/>
            <a:ext cx="914400" cy="914400"/>
          </a:xfrm>
          <a:prstGeom prst="rect">
            <a:avLst/>
          </a:prstGeom>
        </p:spPr>
      </p:pic>
      <p:sp>
        <p:nvSpPr>
          <p:cNvPr id="12" name="CuadroTexto 11">
            <a:extLst>
              <a:ext uri="{FF2B5EF4-FFF2-40B4-BE49-F238E27FC236}">
                <a16:creationId xmlns:a16="http://schemas.microsoft.com/office/drawing/2014/main" id="{A70B44B9-A02C-443A-8D16-E8146B870CEF}"/>
              </a:ext>
            </a:extLst>
          </p:cNvPr>
          <p:cNvSpPr txBox="1"/>
          <p:nvPr/>
        </p:nvSpPr>
        <p:spPr>
          <a:xfrm>
            <a:off x="7313610" y="5061668"/>
            <a:ext cx="2835397" cy="424732"/>
          </a:xfrm>
          <a:prstGeom prst="rect">
            <a:avLst/>
          </a:prstGeom>
          <a:noFill/>
        </p:spPr>
        <p:txBody>
          <a:bodyPr wrap="square" rtlCol="0">
            <a:spAutoFit/>
          </a:bodyPr>
          <a:lstStyle/>
          <a:p>
            <a:pPr algn="ctr">
              <a:lnSpc>
                <a:spcPct val="90000"/>
              </a:lnSpc>
            </a:pPr>
            <a:r>
              <a:rPr lang="es-AR" sz="2400" b="1" dirty="0">
                <a:solidFill>
                  <a:schemeClr val="bg1"/>
                </a:solidFill>
                <a:latin typeface="Arial Black" panose="020B0A04020102020204" pitchFamily="34" charset="0"/>
              </a:rPr>
              <a:t>1 Hilo</a:t>
            </a:r>
          </a:p>
        </p:txBody>
      </p:sp>
      <p:sp>
        <p:nvSpPr>
          <p:cNvPr id="17" name="CuadroTexto 16">
            <a:extLst>
              <a:ext uri="{FF2B5EF4-FFF2-40B4-BE49-F238E27FC236}">
                <a16:creationId xmlns:a16="http://schemas.microsoft.com/office/drawing/2014/main" id="{33118C0E-AB7D-47BA-82C1-1F8D6C181830}"/>
              </a:ext>
            </a:extLst>
          </p:cNvPr>
          <p:cNvSpPr txBox="1"/>
          <p:nvPr/>
        </p:nvSpPr>
        <p:spPr>
          <a:xfrm>
            <a:off x="7542209" y="3695507"/>
            <a:ext cx="914403" cy="424732"/>
          </a:xfrm>
          <a:prstGeom prst="rect">
            <a:avLst/>
          </a:prstGeom>
          <a:noFill/>
        </p:spPr>
        <p:txBody>
          <a:bodyPr wrap="square" rtlCol="0">
            <a:spAutoFit/>
          </a:bodyPr>
          <a:lstStyle/>
          <a:p>
            <a:pPr>
              <a:lnSpc>
                <a:spcPct val="90000"/>
              </a:lnSpc>
            </a:pPr>
            <a:r>
              <a:rPr lang="es-AR" sz="2400" b="1" dirty="0" err="1">
                <a:solidFill>
                  <a:schemeClr val="bg1"/>
                </a:solidFill>
                <a:latin typeface="Abadi" panose="020B0604020202020204" pitchFamily="34" charset="0"/>
              </a:rPr>
              <a:t>Stack</a:t>
            </a:r>
            <a:endParaRPr lang="es-AR" sz="2400" b="1" dirty="0">
              <a:solidFill>
                <a:schemeClr val="bg1"/>
              </a:solidFill>
              <a:latin typeface="Abadi" panose="020B0604020202020204" pitchFamily="34" charset="0"/>
            </a:endParaRPr>
          </a:p>
        </p:txBody>
      </p:sp>
      <p:sp>
        <p:nvSpPr>
          <p:cNvPr id="18" name="CuadroTexto 17">
            <a:extLst>
              <a:ext uri="{FF2B5EF4-FFF2-40B4-BE49-F238E27FC236}">
                <a16:creationId xmlns:a16="http://schemas.microsoft.com/office/drawing/2014/main" id="{CA45E498-C46D-4DC2-803D-47495F17C601}"/>
              </a:ext>
            </a:extLst>
          </p:cNvPr>
          <p:cNvSpPr txBox="1"/>
          <p:nvPr/>
        </p:nvSpPr>
        <p:spPr>
          <a:xfrm>
            <a:off x="8748142" y="3695507"/>
            <a:ext cx="914403" cy="424732"/>
          </a:xfrm>
          <a:prstGeom prst="rect">
            <a:avLst/>
          </a:prstGeom>
          <a:noFill/>
        </p:spPr>
        <p:txBody>
          <a:bodyPr wrap="square" rtlCol="0">
            <a:spAutoFit/>
          </a:bodyPr>
          <a:lstStyle/>
          <a:p>
            <a:pPr>
              <a:lnSpc>
                <a:spcPct val="90000"/>
              </a:lnSpc>
            </a:pPr>
            <a:r>
              <a:rPr lang="es-AR" sz="2400" b="1" dirty="0" err="1">
                <a:solidFill>
                  <a:schemeClr val="bg1"/>
                </a:solidFill>
                <a:latin typeface="Abadi" panose="020B0604020202020204" pitchFamily="34" charset="0"/>
              </a:rPr>
              <a:t>Stack</a:t>
            </a:r>
            <a:endParaRPr lang="es-AR" sz="2400" b="1" dirty="0">
              <a:solidFill>
                <a:schemeClr val="bg1"/>
              </a:solidFill>
              <a:latin typeface="Abadi" panose="020B0604020202020204" pitchFamily="34" charset="0"/>
            </a:endParaRPr>
          </a:p>
        </p:txBody>
      </p:sp>
      <p:pic>
        <p:nvPicPr>
          <p:cNvPr id="4098" name="Picture 2" descr="DIEGO TIC: gif engranaje">
            <a:extLst>
              <a:ext uri="{FF2B5EF4-FFF2-40B4-BE49-F238E27FC236}">
                <a16:creationId xmlns:a16="http://schemas.microsoft.com/office/drawing/2014/main" id="{F9E46BC7-4699-4D48-A24A-9D887E414D28}"/>
              </a:ext>
            </a:extLst>
          </p:cNvPr>
          <p:cNvPicPr>
            <a:picLocks noChangeAspect="1" noChangeArrowheads="1" noCrop="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29040" y="4249823"/>
            <a:ext cx="699070" cy="699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73058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5000"/>
                                  </p:stCondLst>
                                  <p:childTnLst>
                                    <p:set>
                                      <p:cBhvr>
                                        <p:cTn id="8" dur="1" fill="hold">
                                          <p:stCondLst>
                                            <p:cond delay="0"/>
                                          </p:stCondLst>
                                        </p:cTn>
                                        <p:tgtEl>
                                          <p:spTgt spid="15"/>
                                        </p:tgtEl>
                                        <p:attrNameLst>
                                          <p:attrName>style.visibility</p:attrName>
                                        </p:attrNameLst>
                                      </p:cBhvr>
                                      <p:to>
                                        <p:strVal val="visible"/>
                                      </p:to>
                                    </p:set>
                                  </p:childTnLst>
                                </p:cTn>
                              </p:par>
                              <p:par>
                                <p:cTn id="9" presetID="10" presetClass="exit" presetSubtype="0" fill="hold" nodeType="withEffect">
                                  <p:stCondLst>
                                    <p:cond delay="500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par>
                                <p:cTn id="12" presetID="10" presetClass="exit" presetSubtype="0" fill="hold" grpId="0" nodeType="withEffect">
                                  <p:stCondLst>
                                    <p:cond delay="5000"/>
                                  </p:stCondLst>
                                  <p:childTnLst>
                                    <p:animEffect transition="out" filter="fade">
                                      <p:cBhvr>
                                        <p:cTn id="13" dur="500"/>
                                        <p:tgtEl>
                                          <p:spTgt spid="17"/>
                                        </p:tgtEl>
                                      </p:cBhvr>
                                    </p:animEffect>
                                    <p:set>
                                      <p:cBhvr>
                                        <p:cTn id="14" dur="1" fill="hold">
                                          <p:stCondLst>
                                            <p:cond delay="499"/>
                                          </p:stCondLst>
                                        </p:cTn>
                                        <p:tgtEl>
                                          <p:spTgt spid="17"/>
                                        </p:tgtEl>
                                        <p:attrNameLst>
                                          <p:attrName>style.visibility</p:attrName>
                                        </p:attrNameLst>
                                      </p:cBhvr>
                                      <p:to>
                                        <p:strVal val="hidden"/>
                                      </p:to>
                                    </p:set>
                                  </p:childTnLst>
                                </p:cTn>
                              </p:par>
                              <p:par>
                                <p:cTn id="15" presetID="1" presetClass="entr" presetSubtype="0" fill="hold" nodeType="withEffect">
                                  <p:stCondLst>
                                    <p:cond delay="1000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1" nodeType="withEffect">
                                  <p:stCondLst>
                                    <p:cond delay="10000"/>
                                  </p:stCondLst>
                                  <p:childTnLst>
                                    <p:set>
                                      <p:cBhvr>
                                        <p:cTn id="18" dur="1" fill="hold">
                                          <p:stCondLst>
                                            <p:cond delay="0"/>
                                          </p:stCondLst>
                                        </p:cTn>
                                        <p:tgtEl>
                                          <p:spTgt spid="17"/>
                                        </p:tgtEl>
                                        <p:attrNameLst>
                                          <p:attrName>style.visibility</p:attrName>
                                        </p:attrNameLst>
                                      </p:cBhvr>
                                      <p:to>
                                        <p:strVal val="visible"/>
                                      </p:to>
                                    </p:set>
                                  </p:childTnLst>
                                </p:cTn>
                              </p:par>
                              <p:par>
                                <p:cTn id="19" presetID="10" presetClass="exit" presetSubtype="0" fill="hold" grpId="1" nodeType="withEffect">
                                  <p:stCondLst>
                                    <p:cond delay="10000"/>
                                  </p:stCondLst>
                                  <p:childTnLst>
                                    <p:animEffect transition="out" filter="fade">
                                      <p:cBhvr>
                                        <p:cTn id="20" dur="500"/>
                                        <p:tgtEl>
                                          <p:spTgt spid="18"/>
                                        </p:tgtEl>
                                      </p:cBhvr>
                                    </p:animEffect>
                                    <p:set>
                                      <p:cBhvr>
                                        <p:cTn id="21" dur="1" fill="hold">
                                          <p:stCondLst>
                                            <p:cond delay="499"/>
                                          </p:stCondLst>
                                        </p:cTn>
                                        <p:tgtEl>
                                          <p:spTgt spid="18"/>
                                        </p:tgtEl>
                                        <p:attrNameLst>
                                          <p:attrName>style.visibility</p:attrName>
                                        </p:attrNameLst>
                                      </p:cBhvr>
                                      <p:to>
                                        <p:strVal val="hidden"/>
                                      </p:to>
                                    </p:set>
                                  </p:childTnLst>
                                </p:cTn>
                              </p:par>
                              <p:par>
                                <p:cTn id="22" presetID="10" presetClass="exit" presetSubtype="0" fill="hold" nodeType="withEffect">
                                  <p:stCondLst>
                                    <p:cond delay="10000"/>
                                  </p:stCondLst>
                                  <p:childTnLst>
                                    <p:animEffect transition="out" filter="fade">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par>
                                <p:cTn id="25" presetID="1" presetClass="entr" presetSubtype="0" fill="hold" grpId="2" nodeType="withEffect">
                                  <p:stCondLst>
                                    <p:cond delay="1500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15000"/>
                                  </p:stCondLst>
                                  <p:childTnLst>
                                    <p:set>
                                      <p:cBhvr>
                                        <p:cTn id="28" dur="1" fill="hold">
                                          <p:stCondLst>
                                            <p:cond delay="0"/>
                                          </p:stCondLst>
                                        </p:cTn>
                                        <p:tgtEl>
                                          <p:spTgt spid="15"/>
                                        </p:tgtEl>
                                        <p:attrNameLst>
                                          <p:attrName>style.visibility</p:attrName>
                                        </p:attrNameLst>
                                      </p:cBhvr>
                                      <p:to>
                                        <p:strVal val="visible"/>
                                      </p:to>
                                    </p:set>
                                  </p:childTnLst>
                                </p:cTn>
                              </p:par>
                              <p:par>
                                <p:cTn id="29" presetID="10" presetClass="exit" presetSubtype="0" fill="hold" nodeType="withEffect">
                                  <p:stCondLst>
                                    <p:cond delay="15000"/>
                                  </p:stCondLst>
                                  <p:childTnLst>
                                    <p:animEffect transition="out" filter="fade">
                                      <p:cBhvr>
                                        <p:cTn id="30" dur="500"/>
                                        <p:tgtEl>
                                          <p:spTgt spid="3"/>
                                        </p:tgtEl>
                                      </p:cBhvr>
                                    </p:animEffect>
                                    <p:set>
                                      <p:cBhvr>
                                        <p:cTn id="31" dur="1" fill="hold">
                                          <p:stCondLst>
                                            <p:cond delay="499"/>
                                          </p:stCondLst>
                                        </p:cTn>
                                        <p:tgtEl>
                                          <p:spTgt spid="3"/>
                                        </p:tgtEl>
                                        <p:attrNameLst>
                                          <p:attrName>style.visibility</p:attrName>
                                        </p:attrNameLst>
                                      </p:cBhvr>
                                      <p:to>
                                        <p:strVal val="hidden"/>
                                      </p:to>
                                    </p:set>
                                  </p:childTnLst>
                                </p:cTn>
                              </p:par>
                              <p:par>
                                <p:cTn id="32" presetID="10" presetClass="exit" presetSubtype="0" fill="hold" grpId="2" nodeType="withEffect">
                                  <p:stCondLst>
                                    <p:cond delay="15000"/>
                                  </p:stCondLst>
                                  <p:childTnLst>
                                    <p:animEffect transition="out" filter="fade">
                                      <p:cBhvr>
                                        <p:cTn id="33" dur="500"/>
                                        <p:tgtEl>
                                          <p:spTgt spid="17"/>
                                        </p:tgtEl>
                                      </p:cBhvr>
                                    </p:animEffect>
                                    <p:set>
                                      <p:cBhvr>
                                        <p:cTn id="34"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7" grpId="2"/>
      <p:bldP spid="18" grpId="0"/>
      <p:bldP spid="18" grpId="1"/>
      <p:bldP spid="18"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8681" y="2862669"/>
            <a:ext cx="465531" cy="3375945"/>
          </a:xfrm>
          <a:prstGeom prst="rect">
            <a:avLst/>
          </a:prstGeom>
          <a:solidFill>
            <a:schemeClr val="tx1"/>
          </a:solidFill>
          <a:ln>
            <a:noFill/>
            <a:miter lim="800000"/>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Título 12"/>
          <p:cNvSpPr>
            <a:spLocks noGrp="1"/>
          </p:cNvSpPr>
          <p:nvPr>
            <p:ph type="title"/>
          </p:nvPr>
        </p:nvSpPr>
        <p:spPr>
          <a:xfrm>
            <a:off x="-1" y="304800"/>
            <a:ext cx="12188825" cy="1020762"/>
          </a:xfrm>
        </p:spPr>
        <p:txBody>
          <a:bodyPr>
            <a:noAutofit/>
          </a:bodyPr>
          <a:lstStyle/>
          <a:p>
            <a:pPr algn="ctr"/>
            <a:r>
              <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monoprocesador</a:t>
            </a: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Procesadores VLIW (2010’)</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4995464" y="2438399"/>
            <a:ext cx="2357723" cy="4186905"/>
          </a:xfrm>
          <a:prstGeom prst="rect">
            <a:avLst/>
          </a:prstGeom>
          <a:effectLst>
            <a:softEdge rad="50800"/>
          </a:effectLst>
        </p:spPr>
      </p:pic>
      <p:pic>
        <p:nvPicPr>
          <p:cNvPr id="7" name="Imagen 6"/>
          <p:cNvPicPr>
            <a:picLocks noChangeAspect="1"/>
          </p:cNvPicPr>
          <p:nvPr/>
        </p:nvPicPr>
        <p:blipFill>
          <a:blip r:embed="rId4"/>
          <a:stretch>
            <a:fillRect/>
          </a:stretch>
        </p:blipFill>
        <p:spPr>
          <a:xfrm>
            <a:off x="7923212" y="2438400"/>
            <a:ext cx="4057745" cy="4186904"/>
          </a:xfrm>
          <a:prstGeom prst="rect">
            <a:avLst/>
          </a:prstGeom>
          <a:effectLst>
            <a:softEdge rad="50800"/>
          </a:effectLst>
        </p:spPr>
      </p:pic>
      <p:pic>
        <p:nvPicPr>
          <p:cNvPr id="3074" name="Picture 2" descr="https://upload.wikimedia.org/wikipedia/commons/thumb/4/40/Vliwpipeline.png/600px-Vliwpipeline.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31812" y="2876290"/>
            <a:ext cx="4150521" cy="3362325"/>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8" name="Flecha abajo 7"/>
          <p:cNvSpPr/>
          <p:nvPr/>
        </p:nvSpPr>
        <p:spPr>
          <a:xfrm>
            <a:off x="341312" y="3217872"/>
            <a:ext cx="228600" cy="2801928"/>
          </a:xfrm>
          <a:prstGeom prst="downArrow">
            <a:avLst>
              <a:gd name="adj1" fmla="val 41228"/>
              <a:gd name="adj2" fmla="val 40789"/>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CuadroTexto 8"/>
          <p:cNvSpPr txBox="1"/>
          <p:nvPr/>
        </p:nvSpPr>
        <p:spPr>
          <a:xfrm>
            <a:off x="303212" y="2893016"/>
            <a:ext cx="304800" cy="424732"/>
          </a:xfrm>
          <a:prstGeom prst="rect">
            <a:avLst/>
          </a:prstGeom>
          <a:noFill/>
        </p:spPr>
        <p:txBody>
          <a:bodyPr wrap="square" rtlCol="0">
            <a:spAutoFit/>
          </a:bodyPr>
          <a:lstStyle/>
          <a:p>
            <a:pPr>
              <a:lnSpc>
                <a:spcPct val="90000"/>
              </a:lnSpc>
            </a:pPr>
            <a:r>
              <a:rPr lang="es-AR" sz="2400" dirty="0">
                <a:solidFill>
                  <a:schemeClr val="bg1"/>
                </a:solidFill>
              </a:rPr>
              <a:t>t</a:t>
            </a:r>
          </a:p>
        </p:txBody>
      </p:sp>
    </p:spTree>
    <p:extLst>
      <p:ext uri="{BB962C8B-B14F-4D97-AF65-F5344CB8AC3E}">
        <p14:creationId xmlns:p14="http://schemas.microsoft.com/office/powerpoint/2010/main" val="211506114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246812" y="3886200"/>
            <a:ext cx="5181600" cy="12192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 + es mejor…</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9218" name="Picture 2" descr="Resultado de imagen para gemelos 9gag"/>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21002033">
            <a:off x="912812" y="2371725"/>
            <a:ext cx="4381500" cy="35718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4131913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Taxonomía </a:t>
            </a:r>
            <a:r>
              <a:rPr lang="es-ES" sz="3200" spc="300" dirty="0" err="1">
                <a:ln w="15875">
                  <a:solidFill>
                    <a:srgbClr val="99CCFF"/>
                  </a:solidFill>
                </a:ln>
                <a:solidFill>
                  <a:srgbClr val="99CCFF"/>
                </a:solidFill>
                <a:effectLst>
                  <a:glow rad="114300">
                    <a:srgbClr val="99CCFF">
                      <a:alpha val="40000"/>
                    </a:srgbClr>
                  </a:glow>
                </a:effectLst>
              </a:rPr>
              <a:t>Flynn</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4" name="Imagen 3"/>
          <p:cNvPicPr>
            <a:picLocks noChangeAspect="1"/>
          </p:cNvPicPr>
          <p:nvPr/>
        </p:nvPicPr>
        <p:blipFill>
          <a:blip r:embed="rId3"/>
          <a:stretch>
            <a:fillRect/>
          </a:stretch>
        </p:blipFill>
        <p:spPr>
          <a:xfrm>
            <a:off x="2756425" y="2619375"/>
            <a:ext cx="6675972" cy="3982316"/>
          </a:xfrm>
          <a:prstGeom prst="rect">
            <a:avLst/>
          </a:prstGeom>
          <a:effectLst>
            <a:softEdge rad="63500"/>
          </a:effectLst>
        </p:spPr>
      </p:pic>
    </p:spTree>
    <p:extLst>
      <p:ext uri="{BB962C8B-B14F-4D97-AF65-F5344CB8AC3E}">
        <p14:creationId xmlns:p14="http://schemas.microsoft.com/office/powerpoint/2010/main" val="34426990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SISD</a:t>
            </a:r>
            <a:r>
              <a:rPr lang="es-ES" sz="2800" i="1" spc="300" dirty="0">
                <a:ln w="15875">
                  <a:solidFill>
                    <a:srgbClr val="99CCFF"/>
                  </a:solidFill>
                </a:ln>
                <a:solidFill>
                  <a:srgbClr val="99CCFF"/>
                </a:solidFill>
                <a:effectLst>
                  <a:glow rad="114300">
                    <a:srgbClr val="99CCFF">
                      <a:alpha val="40000"/>
                    </a:srgbClr>
                  </a:glow>
                </a:effectLst>
              </a:rPr>
              <a:t> ( 1 instrucción / 1 dato )</a:t>
            </a:r>
          </a:p>
        </p:txBody>
      </p:sp>
      <p:pic>
        <p:nvPicPr>
          <p:cNvPr id="3" name="Imagen 2"/>
          <p:cNvPicPr>
            <a:picLocks noChangeAspect="1"/>
          </p:cNvPicPr>
          <p:nvPr/>
        </p:nvPicPr>
        <p:blipFill>
          <a:blip r:embed="rId3"/>
          <a:stretch>
            <a:fillRect/>
          </a:stretch>
        </p:blipFill>
        <p:spPr>
          <a:xfrm>
            <a:off x="2936963" y="2468779"/>
            <a:ext cx="6314896" cy="4171507"/>
          </a:xfrm>
          <a:prstGeom prst="rect">
            <a:avLst/>
          </a:prstGeom>
          <a:effectLst>
            <a:softEdge rad="63500"/>
          </a:effectLst>
        </p:spPr>
      </p:pic>
    </p:spTree>
    <p:extLst>
      <p:ext uri="{BB962C8B-B14F-4D97-AF65-F5344CB8AC3E}">
        <p14:creationId xmlns:p14="http://schemas.microsoft.com/office/powerpoint/2010/main" val="54787074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SIMD</a:t>
            </a:r>
            <a:r>
              <a:rPr lang="es-ES" sz="2800" spc="300" dirty="0">
                <a:ln w="15875">
                  <a:solidFill>
                    <a:srgbClr val="99CCFF"/>
                  </a:solidFill>
                </a:ln>
                <a:solidFill>
                  <a:srgbClr val="99CCFF"/>
                </a:solidFill>
                <a:effectLst>
                  <a:glow rad="114300">
                    <a:srgbClr val="99CCFF">
                      <a:alpha val="40000"/>
                    </a:srgbClr>
                  </a:glow>
                </a:effectLst>
              </a:rPr>
              <a:t> </a:t>
            </a:r>
            <a:r>
              <a:rPr lang="es-ES" sz="2800" i="1" spc="300" dirty="0">
                <a:ln w="15875">
                  <a:solidFill>
                    <a:srgbClr val="99CCFF"/>
                  </a:solidFill>
                </a:ln>
                <a:solidFill>
                  <a:srgbClr val="99CCFF"/>
                </a:solidFill>
                <a:effectLst>
                  <a:glow rad="114300">
                    <a:srgbClr val="99CCFF">
                      <a:alpha val="40000"/>
                    </a:srgbClr>
                  </a:glow>
                </a:effectLst>
              </a:rPr>
              <a:t>( 1 instrucción / * datos )</a:t>
            </a:r>
          </a:p>
        </p:txBody>
      </p:sp>
      <p:pic>
        <p:nvPicPr>
          <p:cNvPr id="2" name="Imagen 1"/>
          <p:cNvPicPr>
            <a:picLocks noChangeAspect="1"/>
          </p:cNvPicPr>
          <p:nvPr/>
        </p:nvPicPr>
        <p:blipFill>
          <a:blip r:embed="rId3"/>
          <a:stretch>
            <a:fillRect/>
          </a:stretch>
        </p:blipFill>
        <p:spPr>
          <a:xfrm>
            <a:off x="2732236" y="2526464"/>
            <a:ext cx="6648152" cy="4102936"/>
          </a:xfrm>
          <a:prstGeom prst="rect">
            <a:avLst/>
          </a:prstGeom>
          <a:effectLst>
            <a:softEdge rad="63500"/>
          </a:effectLst>
        </p:spPr>
      </p:pic>
    </p:spTree>
    <p:extLst>
      <p:ext uri="{BB962C8B-B14F-4D97-AF65-F5344CB8AC3E}">
        <p14:creationId xmlns:p14="http://schemas.microsoft.com/office/powerpoint/2010/main" val="84484230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MISD</a:t>
            </a:r>
            <a:r>
              <a:rPr lang="es-ES" sz="2800" spc="300" dirty="0">
                <a:ln w="15875">
                  <a:solidFill>
                    <a:srgbClr val="99CCFF"/>
                  </a:solidFill>
                </a:ln>
                <a:solidFill>
                  <a:srgbClr val="99CCFF"/>
                </a:solidFill>
                <a:effectLst>
                  <a:glow rad="114300">
                    <a:srgbClr val="99CCFF">
                      <a:alpha val="40000"/>
                    </a:srgbClr>
                  </a:glow>
                </a:effectLst>
              </a:rPr>
              <a:t> ( </a:t>
            </a:r>
            <a:r>
              <a:rPr lang="es-ES" sz="2800" i="1" spc="300" dirty="0">
                <a:ln w="15875">
                  <a:solidFill>
                    <a:srgbClr val="99CCFF"/>
                  </a:solidFill>
                </a:ln>
                <a:solidFill>
                  <a:srgbClr val="99CCFF"/>
                </a:solidFill>
                <a:effectLst>
                  <a:glow rad="114300">
                    <a:srgbClr val="99CCFF">
                      <a:alpha val="40000"/>
                    </a:srgbClr>
                  </a:glow>
                </a:effectLst>
              </a:rPr>
              <a:t>* instrucciones / </a:t>
            </a:r>
            <a:r>
              <a:rPr lang="es-ES" sz="2400" i="1" spc="300" dirty="0">
                <a:ln w="15875">
                  <a:solidFill>
                    <a:srgbClr val="99CCFF"/>
                  </a:solidFill>
                </a:ln>
                <a:solidFill>
                  <a:srgbClr val="99CCFF"/>
                </a:solidFill>
                <a:effectLst>
                  <a:glow rad="114300">
                    <a:srgbClr val="99CCFF">
                      <a:alpha val="40000"/>
                    </a:srgbClr>
                  </a:glow>
                </a:effectLst>
              </a:rPr>
              <a:t>1 dato )</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2470221" y="3048000"/>
            <a:ext cx="6988340" cy="2424386"/>
          </a:xfrm>
          <a:prstGeom prst="rect">
            <a:avLst/>
          </a:prstGeom>
          <a:effectLst>
            <a:softEdge rad="63500"/>
          </a:effectLst>
        </p:spPr>
      </p:pic>
    </p:spTree>
    <p:extLst>
      <p:ext uri="{BB962C8B-B14F-4D97-AF65-F5344CB8AC3E}">
        <p14:creationId xmlns:p14="http://schemas.microsoft.com/office/powerpoint/2010/main" val="2134409459"/>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a:t>
            </a:r>
            <a:r>
              <a:rPr lang="es-ES" sz="2800" i="1" spc="300" dirty="0">
                <a:ln w="15875">
                  <a:solidFill>
                    <a:srgbClr val="99CCFF"/>
                  </a:solidFill>
                </a:ln>
                <a:solidFill>
                  <a:srgbClr val="99CCFF"/>
                </a:solidFill>
                <a:effectLst>
                  <a:glow rad="114300">
                    <a:srgbClr val="99CCFF">
                      <a:alpha val="40000"/>
                    </a:srgbClr>
                  </a:glow>
                </a:effectLst>
              </a:rPr>
              <a:t> ( * instrucciones / * datos )</a:t>
            </a:r>
          </a:p>
        </p:txBody>
      </p:sp>
      <p:pic>
        <p:nvPicPr>
          <p:cNvPr id="2" name="Imagen 1"/>
          <p:cNvPicPr>
            <a:picLocks noChangeAspect="1"/>
          </p:cNvPicPr>
          <p:nvPr/>
        </p:nvPicPr>
        <p:blipFill>
          <a:blip r:embed="rId3"/>
          <a:stretch>
            <a:fillRect/>
          </a:stretch>
        </p:blipFill>
        <p:spPr>
          <a:xfrm>
            <a:off x="2978867" y="2514600"/>
            <a:ext cx="6489863" cy="4177155"/>
          </a:xfrm>
          <a:prstGeom prst="rect">
            <a:avLst/>
          </a:prstGeom>
          <a:effectLst>
            <a:softEdge rad="63500"/>
          </a:effectLst>
        </p:spPr>
      </p:pic>
    </p:spTree>
    <p:extLst>
      <p:ext uri="{BB962C8B-B14F-4D97-AF65-F5344CB8AC3E}">
        <p14:creationId xmlns:p14="http://schemas.microsoft.com/office/powerpoint/2010/main" val="347118576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  </a:t>
            </a:r>
            <a:r>
              <a:rPr lang="es-ES" sz="3200" i="1" spc="300" dirty="0">
                <a:ln w="15875">
                  <a:solidFill>
                    <a:srgbClr val="99CCFF"/>
                  </a:solidFill>
                </a:ln>
                <a:solidFill>
                  <a:srgbClr val="99CCFF"/>
                </a:solidFill>
                <a:effectLst>
                  <a:glow rad="114300">
                    <a:srgbClr val="99CCFF">
                      <a:alpha val="40000"/>
                    </a:srgbClr>
                  </a:glow>
                </a:effectLst>
              </a:rPr>
              <a:t>Hardware</a:t>
            </a:r>
            <a:endParaRPr lang="es-ES" sz="2800" i="1" spc="300" dirty="0">
              <a:ln w="15875">
                <a:solidFill>
                  <a:srgbClr val="99CCFF"/>
                </a:solidFill>
              </a:ln>
              <a:solidFill>
                <a:srgbClr val="99CCFF"/>
              </a:solidFill>
              <a:effectLst>
                <a:glow rad="114300">
                  <a:srgbClr val="99CCFF">
                    <a:alpha val="40000"/>
                  </a:srgbClr>
                </a:glow>
              </a:effectLst>
            </a:endParaRPr>
          </a:p>
        </p:txBody>
      </p:sp>
      <p:sp>
        <p:nvSpPr>
          <p:cNvPr id="5" name="Rectángulo 4"/>
          <p:cNvSpPr/>
          <p:nvPr/>
        </p:nvSpPr>
        <p:spPr>
          <a:xfrm>
            <a:off x="608012" y="2895600"/>
            <a:ext cx="2209800"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i3</a:t>
            </a:r>
            <a:endParaRPr lang="es-AR" b="1" dirty="0">
              <a:solidFill>
                <a:schemeClr val="bg1"/>
              </a:solidFill>
              <a:latin typeface="Arial" panose="020B0604020202020204" pitchFamily="34" charset="0"/>
              <a:cs typeface="Arial" panose="020B0604020202020204" pitchFamily="34" charset="0"/>
            </a:endParaRPr>
          </a:p>
        </p:txBody>
      </p:sp>
      <p:sp>
        <p:nvSpPr>
          <p:cNvPr id="7" name="Rectángulo 6"/>
          <p:cNvSpPr/>
          <p:nvPr/>
        </p:nvSpPr>
        <p:spPr>
          <a:xfrm>
            <a:off x="758824" y="356453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8" name="Rectángulo 7"/>
          <p:cNvSpPr/>
          <p:nvPr/>
        </p:nvSpPr>
        <p:spPr>
          <a:xfrm>
            <a:off x="819147" y="35903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9" name="Rectángulo 8"/>
          <p:cNvSpPr/>
          <p:nvPr/>
        </p:nvSpPr>
        <p:spPr>
          <a:xfrm>
            <a:off x="1746248" y="356453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0" name="Rectángulo 9"/>
          <p:cNvSpPr/>
          <p:nvPr/>
        </p:nvSpPr>
        <p:spPr>
          <a:xfrm>
            <a:off x="3503612" y="2895600"/>
            <a:ext cx="2209800"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i5</a:t>
            </a:r>
            <a:endParaRPr lang="es-AR" b="1" dirty="0">
              <a:solidFill>
                <a:schemeClr val="bg1"/>
              </a:solidFill>
              <a:latin typeface="Arial" panose="020B0604020202020204" pitchFamily="34" charset="0"/>
              <a:cs typeface="Arial" panose="020B0604020202020204" pitchFamily="34" charset="0"/>
            </a:endParaRPr>
          </a:p>
        </p:txBody>
      </p:sp>
      <p:sp>
        <p:nvSpPr>
          <p:cNvPr id="11" name="Rectángulo 10"/>
          <p:cNvSpPr/>
          <p:nvPr/>
        </p:nvSpPr>
        <p:spPr>
          <a:xfrm>
            <a:off x="3576636" y="297180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2" name="Rectángulo 11"/>
          <p:cNvSpPr/>
          <p:nvPr/>
        </p:nvSpPr>
        <p:spPr>
          <a:xfrm>
            <a:off x="4645024" y="297180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4" name="Rectángulo 13"/>
          <p:cNvSpPr/>
          <p:nvPr/>
        </p:nvSpPr>
        <p:spPr>
          <a:xfrm>
            <a:off x="6399212" y="2895600"/>
            <a:ext cx="2209800"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i7</a:t>
            </a:r>
            <a:endParaRPr lang="es-AR" b="1" dirty="0">
              <a:solidFill>
                <a:schemeClr val="bg1"/>
              </a:solidFill>
              <a:latin typeface="Arial" panose="020B0604020202020204" pitchFamily="34" charset="0"/>
              <a:cs typeface="Arial" panose="020B0604020202020204" pitchFamily="34" charset="0"/>
            </a:endParaRPr>
          </a:p>
        </p:txBody>
      </p:sp>
      <p:sp>
        <p:nvSpPr>
          <p:cNvPr id="15" name="Rectángulo 14"/>
          <p:cNvSpPr/>
          <p:nvPr/>
        </p:nvSpPr>
        <p:spPr>
          <a:xfrm>
            <a:off x="6511924" y="297180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6" name="Rectángulo 15"/>
          <p:cNvSpPr/>
          <p:nvPr/>
        </p:nvSpPr>
        <p:spPr>
          <a:xfrm>
            <a:off x="7518398" y="2971800"/>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7" name="Rectángulo 16"/>
          <p:cNvSpPr/>
          <p:nvPr/>
        </p:nvSpPr>
        <p:spPr>
          <a:xfrm>
            <a:off x="3576636" y="4063204"/>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8" name="Rectángulo 17"/>
          <p:cNvSpPr/>
          <p:nvPr/>
        </p:nvSpPr>
        <p:spPr>
          <a:xfrm>
            <a:off x="4643436" y="4063204"/>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19" name="Rectángulo 18"/>
          <p:cNvSpPr/>
          <p:nvPr/>
        </p:nvSpPr>
        <p:spPr>
          <a:xfrm>
            <a:off x="6525419" y="4063204"/>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20" name="Rectángulo 19"/>
          <p:cNvSpPr/>
          <p:nvPr/>
        </p:nvSpPr>
        <p:spPr>
          <a:xfrm>
            <a:off x="7531893" y="4063204"/>
            <a:ext cx="91598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000" b="1" dirty="0"/>
              <a:t>CORE</a:t>
            </a:r>
            <a:endParaRPr lang="es-AR" b="1" dirty="0"/>
          </a:p>
        </p:txBody>
      </p:sp>
      <p:sp>
        <p:nvSpPr>
          <p:cNvPr id="21" name="Rectángulo 20"/>
          <p:cNvSpPr/>
          <p:nvPr/>
        </p:nvSpPr>
        <p:spPr>
          <a:xfrm>
            <a:off x="1266028" y="35903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2" name="Rectángulo 21"/>
          <p:cNvSpPr/>
          <p:nvPr/>
        </p:nvSpPr>
        <p:spPr>
          <a:xfrm>
            <a:off x="1806176" y="35903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3" name="Rectángulo 22"/>
          <p:cNvSpPr/>
          <p:nvPr/>
        </p:nvSpPr>
        <p:spPr>
          <a:xfrm>
            <a:off x="2253057" y="35903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4" name="Rectángulo 23"/>
          <p:cNvSpPr/>
          <p:nvPr/>
        </p:nvSpPr>
        <p:spPr>
          <a:xfrm>
            <a:off x="6567111" y="2971800"/>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5" name="Rectángulo 24"/>
          <p:cNvSpPr/>
          <p:nvPr/>
        </p:nvSpPr>
        <p:spPr>
          <a:xfrm>
            <a:off x="7013992" y="2971800"/>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6" name="Rectángulo 25"/>
          <p:cNvSpPr/>
          <p:nvPr/>
        </p:nvSpPr>
        <p:spPr>
          <a:xfrm>
            <a:off x="7559383" y="2971800"/>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7" name="Rectángulo 26"/>
          <p:cNvSpPr/>
          <p:nvPr/>
        </p:nvSpPr>
        <p:spPr>
          <a:xfrm>
            <a:off x="8006264" y="2971800"/>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8" name="Rectángulo 27"/>
          <p:cNvSpPr/>
          <p:nvPr/>
        </p:nvSpPr>
        <p:spPr>
          <a:xfrm>
            <a:off x="7579518" y="40656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29" name="Rectángulo 28"/>
          <p:cNvSpPr/>
          <p:nvPr/>
        </p:nvSpPr>
        <p:spPr>
          <a:xfrm>
            <a:off x="8026399" y="4065628"/>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30" name="Rectángulo 29"/>
          <p:cNvSpPr/>
          <p:nvPr/>
        </p:nvSpPr>
        <p:spPr>
          <a:xfrm>
            <a:off x="6572293" y="4063204"/>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31" name="Rectángulo 30"/>
          <p:cNvSpPr/>
          <p:nvPr/>
        </p:nvSpPr>
        <p:spPr>
          <a:xfrm>
            <a:off x="7002549" y="4063204"/>
            <a:ext cx="38655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dirty="0"/>
              <a:t>H</a:t>
            </a:r>
            <a:endParaRPr lang="es-AR" b="1" dirty="0"/>
          </a:p>
        </p:txBody>
      </p:sp>
      <p:sp>
        <p:nvSpPr>
          <p:cNvPr id="32" name="Rectángulo 31"/>
          <p:cNvSpPr/>
          <p:nvPr/>
        </p:nvSpPr>
        <p:spPr>
          <a:xfrm>
            <a:off x="9434674" y="2895600"/>
            <a:ext cx="2374737" cy="2743200"/>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2800" b="1" dirty="0">
                <a:solidFill>
                  <a:schemeClr val="bg1"/>
                </a:solidFill>
                <a:latin typeface="Arial" panose="020B0604020202020204" pitchFamily="34" charset="0"/>
                <a:cs typeface="Arial" panose="020B0604020202020204" pitchFamily="34" charset="0"/>
              </a:rPr>
              <a:t>i9</a:t>
            </a:r>
            <a:endParaRPr lang="es-AR" b="1" dirty="0">
              <a:solidFill>
                <a:schemeClr val="bg1"/>
              </a:solidFill>
              <a:latin typeface="Arial" panose="020B0604020202020204" pitchFamily="34" charset="0"/>
              <a:cs typeface="Arial" panose="020B0604020202020204" pitchFamily="34" charset="0"/>
            </a:endParaRPr>
          </a:p>
        </p:txBody>
      </p:sp>
      <p:sp>
        <p:nvSpPr>
          <p:cNvPr id="33" name="Rectángulo 32"/>
          <p:cNvSpPr/>
          <p:nvPr/>
        </p:nvSpPr>
        <p:spPr>
          <a:xfrm>
            <a:off x="9547388" y="2971800"/>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37" name="Rectángulo 36"/>
          <p:cNvSpPr/>
          <p:nvPr/>
        </p:nvSpPr>
        <p:spPr>
          <a:xfrm>
            <a:off x="9602574"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45" name="Rectángulo 44"/>
          <p:cNvSpPr/>
          <p:nvPr/>
        </p:nvSpPr>
        <p:spPr>
          <a:xfrm>
            <a:off x="9888579"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46" name="Rectángulo 45"/>
          <p:cNvSpPr/>
          <p:nvPr/>
        </p:nvSpPr>
        <p:spPr>
          <a:xfrm>
            <a:off x="10290692" y="2971800"/>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47" name="Rectángulo 46"/>
          <p:cNvSpPr/>
          <p:nvPr/>
        </p:nvSpPr>
        <p:spPr>
          <a:xfrm>
            <a:off x="10345878"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48" name="Rectángulo 47"/>
          <p:cNvSpPr/>
          <p:nvPr/>
        </p:nvSpPr>
        <p:spPr>
          <a:xfrm>
            <a:off x="10631883"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49" name="Rectángulo 48"/>
          <p:cNvSpPr/>
          <p:nvPr/>
        </p:nvSpPr>
        <p:spPr>
          <a:xfrm>
            <a:off x="11035576" y="2971800"/>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50" name="Rectángulo 49"/>
          <p:cNvSpPr/>
          <p:nvPr/>
        </p:nvSpPr>
        <p:spPr>
          <a:xfrm>
            <a:off x="11090762"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1" name="Rectángulo 50"/>
          <p:cNvSpPr/>
          <p:nvPr/>
        </p:nvSpPr>
        <p:spPr>
          <a:xfrm>
            <a:off x="11376767" y="2971800"/>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2" name="Rectángulo 51"/>
          <p:cNvSpPr/>
          <p:nvPr/>
        </p:nvSpPr>
        <p:spPr>
          <a:xfrm>
            <a:off x="9547388" y="4155084"/>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53" name="Rectángulo 52"/>
          <p:cNvSpPr/>
          <p:nvPr/>
        </p:nvSpPr>
        <p:spPr>
          <a:xfrm>
            <a:off x="9602574"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4" name="Rectángulo 53"/>
          <p:cNvSpPr/>
          <p:nvPr/>
        </p:nvSpPr>
        <p:spPr>
          <a:xfrm>
            <a:off x="9888579"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5" name="Rectángulo 54"/>
          <p:cNvSpPr/>
          <p:nvPr/>
        </p:nvSpPr>
        <p:spPr>
          <a:xfrm>
            <a:off x="10290692" y="4155084"/>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56" name="Rectángulo 55"/>
          <p:cNvSpPr/>
          <p:nvPr/>
        </p:nvSpPr>
        <p:spPr>
          <a:xfrm>
            <a:off x="10345878"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7" name="Rectángulo 56"/>
          <p:cNvSpPr/>
          <p:nvPr/>
        </p:nvSpPr>
        <p:spPr>
          <a:xfrm>
            <a:off x="10631883"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58" name="Rectángulo 57"/>
          <p:cNvSpPr/>
          <p:nvPr/>
        </p:nvSpPr>
        <p:spPr>
          <a:xfrm>
            <a:off x="11035576" y="4155084"/>
            <a:ext cx="648578" cy="997348"/>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s-AR" b="1" dirty="0"/>
              <a:t>CORE</a:t>
            </a:r>
          </a:p>
        </p:txBody>
      </p:sp>
      <p:sp>
        <p:nvSpPr>
          <p:cNvPr id="59" name="Rectángulo 58"/>
          <p:cNvSpPr/>
          <p:nvPr/>
        </p:nvSpPr>
        <p:spPr>
          <a:xfrm>
            <a:off x="11090762"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
        <p:nvSpPr>
          <p:cNvPr id="60" name="Rectángulo 59"/>
          <p:cNvSpPr/>
          <p:nvPr/>
        </p:nvSpPr>
        <p:spPr>
          <a:xfrm>
            <a:off x="11376767" y="4155084"/>
            <a:ext cx="230818" cy="386558"/>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a:t>H</a:t>
            </a:r>
            <a:endParaRPr lang="es-AR" b="1" dirty="0"/>
          </a:p>
        </p:txBody>
      </p:sp>
    </p:spTree>
    <p:extLst>
      <p:ext uri="{BB962C8B-B14F-4D97-AF65-F5344CB8AC3E}">
        <p14:creationId xmlns:p14="http://schemas.microsoft.com/office/powerpoint/2010/main" val="185732458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a:t>
            </a:r>
            <a:r>
              <a:rPr lang="es-ES" sz="2800" i="1" spc="300" dirty="0">
                <a:ln w="15875">
                  <a:solidFill>
                    <a:srgbClr val="99CCFF"/>
                  </a:solidFill>
                </a:ln>
                <a:solidFill>
                  <a:srgbClr val="99CCFF"/>
                </a:solidFill>
                <a:effectLst>
                  <a:glow rad="114300">
                    <a:srgbClr val="99CCFF">
                      <a:alpha val="40000"/>
                    </a:srgbClr>
                  </a:glow>
                </a:effectLst>
              </a:rPr>
              <a:t> Hardware 2017</a:t>
            </a:r>
          </a:p>
        </p:txBody>
      </p:sp>
      <p:sp>
        <p:nvSpPr>
          <p:cNvPr id="32" name="Rectángulo 31">
            <a:extLst>
              <a:ext uri="{FF2B5EF4-FFF2-40B4-BE49-F238E27FC236}">
                <a16:creationId xmlns:a16="http://schemas.microsoft.com/office/drawing/2014/main" id="{C6D05708-ED6C-4916-87EE-32AE6A555168}"/>
              </a:ext>
            </a:extLst>
          </p:cNvPr>
          <p:cNvSpPr/>
          <p:nvPr/>
        </p:nvSpPr>
        <p:spPr>
          <a:xfrm>
            <a:off x="7146990" y="2522659"/>
            <a:ext cx="1600200" cy="1758158"/>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s-AR" b="1" dirty="0">
              <a:solidFill>
                <a:schemeClr val="bg1"/>
              </a:solidFill>
              <a:latin typeface="Arial" panose="020B0604020202020204" pitchFamily="34" charset="0"/>
              <a:cs typeface="Arial" panose="020B0604020202020204" pitchFamily="34" charset="0"/>
            </a:endParaRPr>
          </a:p>
        </p:txBody>
      </p:sp>
      <p:sp>
        <p:nvSpPr>
          <p:cNvPr id="33" name="Rectángulo 32">
            <a:extLst>
              <a:ext uri="{FF2B5EF4-FFF2-40B4-BE49-F238E27FC236}">
                <a16:creationId xmlns:a16="http://schemas.microsoft.com/office/drawing/2014/main" id="{FDF67AEB-8C41-44EC-A13B-0847EA099A82}"/>
              </a:ext>
            </a:extLst>
          </p:cNvPr>
          <p:cNvSpPr/>
          <p:nvPr/>
        </p:nvSpPr>
        <p:spPr>
          <a:xfrm>
            <a:off x="7275038" y="2623269"/>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34" name="Rectángulo 33">
            <a:extLst>
              <a:ext uri="{FF2B5EF4-FFF2-40B4-BE49-F238E27FC236}">
                <a16:creationId xmlns:a16="http://schemas.microsoft.com/office/drawing/2014/main" id="{C6289CAF-9642-4644-87B8-16BC8BF7E175}"/>
              </a:ext>
            </a:extLst>
          </p:cNvPr>
          <p:cNvSpPr/>
          <p:nvPr/>
        </p:nvSpPr>
        <p:spPr>
          <a:xfrm>
            <a:off x="7999411" y="2623269"/>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35" name="Rectángulo 34">
            <a:extLst>
              <a:ext uri="{FF2B5EF4-FFF2-40B4-BE49-F238E27FC236}">
                <a16:creationId xmlns:a16="http://schemas.microsoft.com/office/drawing/2014/main" id="{0047A6B1-4856-4EF7-A028-0E0D3E14C08C}"/>
              </a:ext>
            </a:extLst>
          </p:cNvPr>
          <p:cNvSpPr/>
          <p:nvPr/>
        </p:nvSpPr>
        <p:spPr>
          <a:xfrm>
            <a:off x="7270112" y="343686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36" name="Rectángulo 35">
            <a:extLst>
              <a:ext uri="{FF2B5EF4-FFF2-40B4-BE49-F238E27FC236}">
                <a16:creationId xmlns:a16="http://schemas.microsoft.com/office/drawing/2014/main" id="{0684D474-9827-4356-8D1A-B0F23A06EE3F}"/>
              </a:ext>
            </a:extLst>
          </p:cNvPr>
          <p:cNvSpPr/>
          <p:nvPr/>
        </p:nvSpPr>
        <p:spPr>
          <a:xfrm>
            <a:off x="7994485" y="343686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37" name="Rectángulo 36">
            <a:extLst>
              <a:ext uri="{FF2B5EF4-FFF2-40B4-BE49-F238E27FC236}">
                <a16:creationId xmlns:a16="http://schemas.microsoft.com/office/drawing/2014/main" id="{B2607E5B-7A2E-45CC-B692-2C085A9F50DC}"/>
              </a:ext>
            </a:extLst>
          </p:cNvPr>
          <p:cNvSpPr/>
          <p:nvPr/>
        </p:nvSpPr>
        <p:spPr>
          <a:xfrm>
            <a:off x="7330682"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38" name="Rectángulo 37">
            <a:extLst>
              <a:ext uri="{FF2B5EF4-FFF2-40B4-BE49-F238E27FC236}">
                <a16:creationId xmlns:a16="http://schemas.microsoft.com/office/drawing/2014/main" id="{B54A1B3C-492D-4445-9092-61148E57517A}"/>
              </a:ext>
            </a:extLst>
          </p:cNvPr>
          <p:cNvSpPr/>
          <p:nvPr/>
        </p:nvSpPr>
        <p:spPr>
          <a:xfrm>
            <a:off x="7622618"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39" name="Rectángulo 38">
            <a:extLst>
              <a:ext uri="{FF2B5EF4-FFF2-40B4-BE49-F238E27FC236}">
                <a16:creationId xmlns:a16="http://schemas.microsoft.com/office/drawing/2014/main" id="{42F41E56-5E07-49A7-AA05-24980A67B44F}"/>
              </a:ext>
            </a:extLst>
          </p:cNvPr>
          <p:cNvSpPr/>
          <p:nvPr/>
        </p:nvSpPr>
        <p:spPr>
          <a:xfrm>
            <a:off x="8040853"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0" name="Rectángulo 39">
            <a:extLst>
              <a:ext uri="{FF2B5EF4-FFF2-40B4-BE49-F238E27FC236}">
                <a16:creationId xmlns:a16="http://schemas.microsoft.com/office/drawing/2014/main" id="{B4B38242-21D3-4E9A-B6D7-F5228416A8DF}"/>
              </a:ext>
            </a:extLst>
          </p:cNvPr>
          <p:cNvSpPr/>
          <p:nvPr/>
        </p:nvSpPr>
        <p:spPr>
          <a:xfrm>
            <a:off x="8332789"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1" name="Rectángulo 40">
            <a:extLst>
              <a:ext uri="{FF2B5EF4-FFF2-40B4-BE49-F238E27FC236}">
                <a16:creationId xmlns:a16="http://schemas.microsoft.com/office/drawing/2014/main" id="{634BE448-0402-442D-87B6-3D28AF3C9C8D}"/>
              </a:ext>
            </a:extLst>
          </p:cNvPr>
          <p:cNvSpPr/>
          <p:nvPr/>
        </p:nvSpPr>
        <p:spPr>
          <a:xfrm>
            <a:off x="8042567" y="343928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2" name="Rectángulo 41">
            <a:extLst>
              <a:ext uri="{FF2B5EF4-FFF2-40B4-BE49-F238E27FC236}">
                <a16:creationId xmlns:a16="http://schemas.microsoft.com/office/drawing/2014/main" id="{3C320EE9-956F-4C50-9639-EFE0425CAED4}"/>
              </a:ext>
            </a:extLst>
          </p:cNvPr>
          <p:cNvSpPr/>
          <p:nvPr/>
        </p:nvSpPr>
        <p:spPr>
          <a:xfrm>
            <a:off x="8334503" y="343928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3" name="Rectángulo 42">
            <a:extLst>
              <a:ext uri="{FF2B5EF4-FFF2-40B4-BE49-F238E27FC236}">
                <a16:creationId xmlns:a16="http://schemas.microsoft.com/office/drawing/2014/main" id="{8018443F-FF21-4A6E-9A3F-668B1AEC3B73}"/>
              </a:ext>
            </a:extLst>
          </p:cNvPr>
          <p:cNvSpPr/>
          <p:nvPr/>
        </p:nvSpPr>
        <p:spPr>
          <a:xfrm>
            <a:off x="7317443" y="343686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4" name="Rectángulo 43">
            <a:extLst>
              <a:ext uri="{FF2B5EF4-FFF2-40B4-BE49-F238E27FC236}">
                <a16:creationId xmlns:a16="http://schemas.microsoft.com/office/drawing/2014/main" id="{E8FE4BF0-B29A-4073-BB36-640B000F471D}"/>
              </a:ext>
            </a:extLst>
          </p:cNvPr>
          <p:cNvSpPr/>
          <p:nvPr/>
        </p:nvSpPr>
        <p:spPr>
          <a:xfrm>
            <a:off x="7592754" y="343686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45" name="Rectángulo 44">
            <a:extLst>
              <a:ext uri="{FF2B5EF4-FFF2-40B4-BE49-F238E27FC236}">
                <a16:creationId xmlns:a16="http://schemas.microsoft.com/office/drawing/2014/main" id="{8A9846AE-6D42-41C9-8B2D-C25807553AA9}"/>
              </a:ext>
            </a:extLst>
          </p:cNvPr>
          <p:cNvSpPr/>
          <p:nvPr/>
        </p:nvSpPr>
        <p:spPr>
          <a:xfrm>
            <a:off x="8833241" y="2522659"/>
            <a:ext cx="1600200" cy="1758158"/>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s-AR" b="1" dirty="0">
              <a:solidFill>
                <a:schemeClr val="bg1"/>
              </a:solidFill>
              <a:latin typeface="Arial" panose="020B0604020202020204" pitchFamily="34" charset="0"/>
              <a:cs typeface="Arial" panose="020B0604020202020204" pitchFamily="34" charset="0"/>
            </a:endParaRPr>
          </a:p>
        </p:txBody>
      </p:sp>
      <p:sp>
        <p:nvSpPr>
          <p:cNvPr id="46" name="Rectángulo 45">
            <a:extLst>
              <a:ext uri="{FF2B5EF4-FFF2-40B4-BE49-F238E27FC236}">
                <a16:creationId xmlns:a16="http://schemas.microsoft.com/office/drawing/2014/main" id="{355481D5-D607-4371-AE70-5702DDF58B40}"/>
              </a:ext>
            </a:extLst>
          </p:cNvPr>
          <p:cNvSpPr/>
          <p:nvPr/>
        </p:nvSpPr>
        <p:spPr>
          <a:xfrm>
            <a:off x="8951437" y="2623269"/>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47" name="Rectángulo 46">
            <a:extLst>
              <a:ext uri="{FF2B5EF4-FFF2-40B4-BE49-F238E27FC236}">
                <a16:creationId xmlns:a16="http://schemas.microsoft.com/office/drawing/2014/main" id="{2FE35755-673C-4629-8235-A6193A8FE66F}"/>
              </a:ext>
            </a:extLst>
          </p:cNvPr>
          <p:cNvSpPr/>
          <p:nvPr/>
        </p:nvSpPr>
        <p:spPr>
          <a:xfrm>
            <a:off x="9675810" y="2623269"/>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48" name="Rectángulo 47">
            <a:extLst>
              <a:ext uri="{FF2B5EF4-FFF2-40B4-BE49-F238E27FC236}">
                <a16:creationId xmlns:a16="http://schemas.microsoft.com/office/drawing/2014/main" id="{F55FBCFC-AF01-45B6-9A3B-37C6C6BCC126}"/>
              </a:ext>
            </a:extLst>
          </p:cNvPr>
          <p:cNvSpPr/>
          <p:nvPr/>
        </p:nvSpPr>
        <p:spPr>
          <a:xfrm>
            <a:off x="8951437" y="343686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49" name="Rectángulo 48">
            <a:extLst>
              <a:ext uri="{FF2B5EF4-FFF2-40B4-BE49-F238E27FC236}">
                <a16:creationId xmlns:a16="http://schemas.microsoft.com/office/drawing/2014/main" id="{3FDC186E-BDC6-4751-8D16-64FAD4669125}"/>
              </a:ext>
            </a:extLst>
          </p:cNvPr>
          <p:cNvSpPr/>
          <p:nvPr/>
        </p:nvSpPr>
        <p:spPr>
          <a:xfrm>
            <a:off x="9675810" y="343686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50" name="Rectángulo 49">
            <a:extLst>
              <a:ext uri="{FF2B5EF4-FFF2-40B4-BE49-F238E27FC236}">
                <a16:creationId xmlns:a16="http://schemas.microsoft.com/office/drawing/2014/main" id="{820C6641-4212-4EC1-8BC4-8A329EB786BC}"/>
              </a:ext>
            </a:extLst>
          </p:cNvPr>
          <p:cNvSpPr/>
          <p:nvPr/>
        </p:nvSpPr>
        <p:spPr>
          <a:xfrm>
            <a:off x="9007081"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1" name="Rectángulo 50">
            <a:extLst>
              <a:ext uri="{FF2B5EF4-FFF2-40B4-BE49-F238E27FC236}">
                <a16:creationId xmlns:a16="http://schemas.microsoft.com/office/drawing/2014/main" id="{1CB21BFF-8C2A-4C3C-8F2B-684D8328087D}"/>
              </a:ext>
            </a:extLst>
          </p:cNvPr>
          <p:cNvSpPr/>
          <p:nvPr/>
        </p:nvSpPr>
        <p:spPr>
          <a:xfrm>
            <a:off x="9299017"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2" name="Rectángulo 51">
            <a:extLst>
              <a:ext uri="{FF2B5EF4-FFF2-40B4-BE49-F238E27FC236}">
                <a16:creationId xmlns:a16="http://schemas.microsoft.com/office/drawing/2014/main" id="{40767EEA-A113-4D42-B908-AB20BEB7F958}"/>
              </a:ext>
            </a:extLst>
          </p:cNvPr>
          <p:cNvSpPr/>
          <p:nvPr/>
        </p:nvSpPr>
        <p:spPr>
          <a:xfrm>
            <a:off x="9717252"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3" name="Rectángulo 52">
            <a:extLst>
              <a:ext uri="{FF2B5EF4-FFF2-40B4-BE49-F238E27FC236}">
                <a16:creationId xmlns:a16="http://schemas.microsoft.com/office/drawing/2014/main" id="{CA30601E-881B-4D91-899F-DC4078BD2E21}"/>
              </a:ext>
            </a:extLst>
          </p:cNvPr>
          <p:cNvSpPr/>
          <p:nvPr/>
        </p:nvSpPr>
        <p:spPr>
          <a:xfrm>
            <a:off x="10009188" y="262326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4" name="Rectángulo 53">
            <a:extLst>
              <a:ext uri="{FF2B5EF4-FFF2-40B4-BE49-F238E27FC236}">
                <a16:creationId xmlns:a16="http://schemas.microsoft.com/office/drawing/2014/main" id="{771F0BFA-0076-4E99-B999-590FA3CCF7CF}"/>
              </a:ext>
            </a:extLst>
          </p:cNvPr>
          <p:cNvSpPr/>
          <p:nvPr/>
        </p:nvSpPr>
        <p:spPr>
          <a:xfrm>
            <a:off x="9723892" y="343928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5" name="Rectángulo 54">
            <a:extLst>
              <a:ext uri="{FF2B5EF4-FFF2-40B4-BE49-F238E27FC236}">
                <a16:creationId xmlns:a16="http://schemas.microsoft.com/office/drawing/2014/main" id="{A60AD716-B182-401A-AFA3-7F089A9DF979}"/>
              </a:ext>
            </a:extLst>
          </p:cNvPr>
          <p:cNvSpPr/>
          <p:nvPr/>
        </p:nvSpPr>
        <p:spPr>
          <a:xfrm>
            <a:off x="10015828" y="343928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6" name="Rectángulo 55">
            <a:extLst>
              <a:ext uri="{FF2B5EF4-FFF2-40B4-BE49-F238E27FC236}">
                <a16:creationId xmlns:a16="http://schemas.microsoft.com/office/drawing/2014/main" id="{4205F4EA-BCE1-4264-8207-5F2DE946B3C3}"/>
              </a:ext>
            </a:extLst>
          </p:cNvPr>
          <p:cNvSpPr/>
          <p:nvPr/>
        </p:nvSpPr>
        <p:spPr>
          <a:xfrm>
            <a:off x="8998768" y="343686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7" name="Rectángulo 56">
            <a:extLst>
              <a:ext uri="{FF2B5EF4-FFF2-40B4-BE49-F238E27FC236}">
                <a16:creationId xmlns:a16="http://schemas.microsoft.com/office/drawing/2014/main" id="{CB80D638-76A3-4DFA-B733-1C18DB250990}"/>
              </a:ext>
            </a:extLst>
          </p:cNvPr>
          <p:cNvSpPr/>
          <p:nvPr/>
        </p:nvSpPr>
        <p:spPr>
          <a:xfrm>
            <a:off x="9274079" y="343686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58" name="Rectángulo 57">
            <a:extLst>
              <a:ext uri="{FF2B5EF4-FFF2-40B4-BE49-F238E27FC236}">
                <a16:creationId xmlns:a16="http://schemas.microsoft.com/office/drawing/2014/main" id="{32A09CB1-8D19-46CE-9D75-EB67C6417D1E}"/>
              </a:ext>
            </a:extLst>
          </p:cNvPr>
          <p:cNvSpPr/>
          <p:nvPr/>
        </p:nvSpPr>
        <p:spPr>
          <a:xfrm>
            <a:off x="7143691" y="4357017"/>
            <a:ext cx="1600200" cy="1758158"/>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s-AR" b="1" dirty="0">
              <a:solidFill>
                <a:schemeClr val="bg1"/>
              </a:solidFill>
              <a:latin typeface="Arial" panose="020B0604020202020204" pitchFamily="34" charset="0"/>
              <a:cs typeface="Arial" panose="020B0604020202020204" pitchFamily="34" charset="0"/>
            </a:endParaRPr>
          </a:p>
        </p:txBody>
      </p:sp>
      <p:sp>
        <p:nvSpPr>
          <p:cNvPr id="59" name="Rectángulo 58">
            <a:extLst>
              <a:ext uri="{FF2B5EF4-FFF2-40B4-BE49-F238E27FC236}">
                <a16:creationId xmlns:a16="http://schemas.microsoft.com/office/drawing/2014/main" id="{071F3C87-33F9-446A-9185-CBCCE214A63B}"/>
              </a:ext>
            </a:extLst>
          </p:cNvPr>
          <p:cNvSpPr/>
          <p:nvPr/>
        </p:nvSpPr>
        <p:spPr>
          <a:xfrm>
            <a:off x="7273080" y="446849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60" name="Rectángulo 59">
            <a:extLst>
              <a:ext uri="{FF2B5EF4-FFF2-40B4-BE49-F238E27FC236}">
                <a16:creationId xmlns:a16="http://schemas.microsoft.com/office/drawing/2014/main" id="{37C9514F-2EE4-43B8-89BE-2175A864E3A3}"/>
              </a:ext>
            </a:extLst>
          </p:cNvPr>
          <p:cNvSpPr/>
          <p:nvPr/>
        </p:nvSpPr>
        <p:spPr>
          <a:xfrm>
            <a:off x="7997453" y="446849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61" name="Rectángulo 60">
            <a:extLst>
              <a:ext uri="{FF2B5EF4-FFF2-40B4-BE49-F238E27FC236}">
                <a16:creationId xmlns:a16="http://schemas.microsoft.com/office/drawing/2014/main" id="{6F804D01-F39B-4A5D-8A1F-8DF7F6A47481}"/>
              </a:ext>
            </a:extLst>
          </p:cNvPr>
          <p:cNvSpPr/>
          <p:nvPr/>
        </p:nvSpPr>
        <p:spPr>
          <a:xfrm>
            <a:off x="7269350" y="527403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62" name="Rectángulo 61">
            <a:extLst>
              <a:ext uri="{FF2B5EF4-FFF2-40B4-BE49-F238E27FC236}">
                <a16:creationId xmlns:a16="http://schemas.microsoft.com/office/drawing/2014/main" id="{74A22E76-52C7-425F-82ED-FC235A7A0996}"/>
              </a:ext>
            </a:extLst>
          </p:cNvPr>
          <p:cNvSpPr/>
          <p:nvPr/>
        </p:nvSpPr>
        <p:spPr>
          <a:xfrm>
            <a:off x="7993723" y="527403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63" name="Rectángulo 62">
            <a:extLst>
              <a:ext uri="{FF2B5EF4-FFF2-40B4-BE49-F238E27FC236}">
                <a16:creationId xmlns:a16="http://schemas.microsoft.com/office/drawing/2014/main" id="{EA65BC43-83DD-4A4D-8C26-3F4F6EF7CA90}"/>
              </a:ext>
            </a:extLst>
          </p:cNvPr>
          <p:cNvSpPr/>
          <p:nvPr/>
        </p:nvSpPr>
        <p:spPr>
          <a:xfrm>
            <a:off x="7328724"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4" name="Rectángulo 63">
            <a:extLst>
              <a:ext uri="{FF2B5EF4-FFF2-40B4-BE49-F238E27FC236}">
                <a16:creationId xmlns:a16="http://schemas.microsoft.com/office/drawing/2014/main" id="{392159B7-E577-48BA-B751-8B61DB3ED2DB}"/>
              </a:ext>
            </a:extLst>
          </p:cNvPr>
          <p:cNvSpPr/>
          <p:nvPr/>
        </p:nvSpPr>
        <p:spPr>
          <a:xfrm>
            <a:off x="7620660"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5" name="Rectángulo 64">
            <a:extLst>
              <a:ext uri="{FF2B5EF4-FFF2-40B4-BE49-F238E27FC236}">
                <a16:creationId xmlns:a16="http://schemas.microsoft.com/office/drawing/2014/main" id="{9C487CA2-59D9-43C5-BC77-04EA72FCC50B}"/>
              </a:ext>
            </a:extLst>
          </p:cNvPr>
          <p:cNvSpPr/>
          <p:nvPr/>
        </p:nvSpPr>
        <p:spPr>
          <a:xfrm>
            <a:off x="8038895"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6" name="Rectángulo 65">
            <a:extLst>
              <a:ext uri="{FF2B5EF4-FFF2-40B4-BE49-F238E27FC236}">
                <a16:creationId xmlns:a16="http://schemas.microsoft.com/office/drawing/2014/main" id="{653BA931-7A1B-457D-AE69-AA5CC5AADDE2}"/>
              </a:ext>
            </a:extLst>
          </p:cNvPr>
          <p:cNvSpPr/>
          <p:nvPr/>
        </p:nvSpPr>
        <p:spPr>
          <a:xfrm>
            <a:off x="8330831"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7" name="Rectángulo 66">
            <a:extLst>
              <a:ext uri="{FF2B5EF4-FFF2-40B4-BE49-F238E27FC236}">
                <a16:creationId xmlns:a16="http://schemas.microsoft.com/office/drawing/2014/main" id="{B1CEDD85-2913-40C3-AB7F-6D01F1BD0CAB}"/>
              </a:ext>
            </a:extLst>
          </p:cNvPr>
          <p:cNvSpPr/>
          <p:nvPr/>
        </p:nvSpPr>
        <p:spPr>
          <a:xfrm>
            <a:off x="8041805" y="527645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8" name="Rectángulo 67">
            <a:extLst>
              <a:ext uri="{FF2B5EF4-FFF2-40B4-BE49-F238E27FC236}">
                <a16:creationId xmlns:a16="http://schemas.microsoft.com/office/drawing/2014/main" id="{4B622788-F0E6-4EA5-BE79-980C051E6976}"/>
              </a:ext>
            </a:extLst>
          </p:cNvPr>
          <p:cNvSpPr/>
          <p:nvPr/>
        </p:nvSpPr>
        <p:spPr>
          <a:xfrm>
            <a:off x="8333741" y="527645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69" name="Rectángulo 68">
            <a:extLst>
              <a:ext uri="{FF2B5EF4-FFF2-40B4-BE49-F238E27FC236}">
                <a16:creationId xmlns:a16="http://schemas.microsoft.com/office/drawing/2014/main" id="{06D596B3-91CA-41F6-9A36-A2FBE09AB950}"/>
              </a:ext>
            </a:extLst>
          </p:cNvPr>
          <p:cNvSpPr/>
          <p:nvPr/>
        </p:nvSpPr>
        <p:spPr>
          <a:xfrm>
            <a:off x="7316681" y="527403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70" name="Rectángulo 69">
            <a:extLst>
              <a:ext uri="{FF2B5EF4-FFF2-40B4-BE49-F238E27FC236}">
                <a16:creationId xmlns:a16="http://schemas.microsoft.com/office/drawing/2014/main" id="{AE7CD628-887F-48C3-8110-17BBDE5A2891}"/>
              </a:ext>
            </a:extLst>
          </p:cNvPr>
          <p:cNvSpPr/>
          <p:nvPr/>
        </p:nvSpPr>
        <p:spPr>
          <a:xfrm>
            <a:off x="7591992" y="527403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71" name="Rectángulo 70">
            <a:extLst>
              <a:ext uri="{FF2B5EF4-FFF2-40B4-BE49-F238E27FC236}">
                <a16:creationId xmlns:a16="http://schemas.microsoft.com/office/drawing/2014/main" id="{2529BF4B-AA43-4995-A80E-DCC9B0120185}"/>
              </a:ext>
            </a:extLst>
          </p:cNvPr>
          <p:cNvSpPr/>
          <p:nvPr/>
        </p:nvSpPr>
        <p:spPr>
          <a:xfrm>
            <a:off x="8833241" y="4357017"/>
            <a:ext cx="1600200" cy="1758158"/>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s-AR" b="1" dirty="0">
              <a:solidFill>
                <a:schemeClr val="bg1"/>
              </a:solidFill>
              <a:latin typeface="Arial" panose="020B0604020202020204" pitchFamily="34" charset="0"/>
              <a:cs typeface="Arial" panose="020B0604020202020204" pitchFamily="34" charset="0"/>
            </a:endParaRPr>
          </a:p>
        </p:txBody>
      </p:sp>
      <p:sp>
        <p:nvSpPr>
          <p:cNvPr id="72" name="Rectángulo 71">
            <a:extLst>
              <a:ext uri="{FF2B5EF4-FFF2-40B4-BE49-F238E27FC236}">
                <a16:creationId xmlns:a16="http://schemas.microsoft.com/office/drawing/2014/main" id="{02B08AF8-A207-470D-907A-B4C26B8A3A24}"/>
              </a:ext>
            </a:extLst>
          </p:cNvPr>
          <p:cNvSpPr/>
          <p:nvPr/>
        </p:nvSpPr>
        <p:spPr>
          <a:xfrm>
            <a:off x="8951437" y="446849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73" name="Rectángulo 72">
            <a:extLst>
              <a:ext uri="{FF2B5EF4-FFF2-40B4-BE49-F238E27FC236}">
                <a16:creationId xmlns:a16="http://schemas.microsoft.com/office/drawing/2014/main" id="{160F0527-555A-44DD-86A4-59DCFB57EF57}"/>
              </a:ext>
            </a:extLst>
          </p:cNvPr>
          <p:cNvSpPr/>
          <p:nvPr/>
        </p:nvSpPr>
        <p:spPr>
          <a:xfrm>
            <a:off x="9675810" y="446849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74" name="Rectángulo 73">
            <a:extLst>
              <a:ext uri="{FF2B5EF4-FFF2-40B4-BE49-F238E27FC236}">
                <a16:creationId xmlns:a16="http://schemas.microsoft.com/office/drawing/2014/main" id="{A596A0AC-67DC-4876-B00D-4C138D2B810F}"/>
              </a:ext>
            </a:extLst>
          </p:cNvPr>
          <p:cNvSpPr/>
          <p:nvPr/>
        </p:nvSpPr>
        <p:spPr>
          <a:xfrm>
            <a:off x="8951437" y="527403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75" name="Rectángulo 74">
            <a:extLst>
              <a:ext uri="{FF2B5EF4-FFF2-40B4-BE49-F238E27FC236}">
                <a16:creationId xmlns:a16="http://schemas.microsoft.com/office/drawing/2014/main" id="{1696A1F2-7009-4FAD-9CF0-91BB0424C205}"/>
              </a:ext>
            </a:extLst>
          </p:cNvPr>
          <p:cNvSpPr/>
          <p:nvPr/>
        </p:nvSpPr>
        <p:spPr>
          <a:xfrm>
            <a:off x="9675810" y="5274035"/>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76" name="Rectángulo 75">
            <a:extLst>
              <a:ext uri="{FF2B5EF4-FFF2-40B4-BE49-F238E27FC236}">
                <a16:creationId xmlns:a16="http://schemas.microsoft.com/office/drawing/2014/main" id="{73AED8F8-6789-4063-BE95-17144623913D}"/>
              </a:ext>
            </a:extLst>
          </p:cNvPr>
          <p:cNvSpPr/>
          <p:nvPr/>
        </p:nvSpPr>
        <p:spPr>
          <a:xfrm>
            <a:off x="9007081"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77" name="Rectángulo 76">
            <a:extLst>
              <a:ext uri="{FF2B5EF4-FFF2-40B4-BE49-F238E27FC236}">
                <a16:creationId xmlns:a16="http://schemas.microsoft.com/office/drawing/2014/main" id="{1A77744F-8D17-4227-A8F7-ED13657F33CE}"/>
              </a:ext>
            </a:extLst>
          </p:cNvPr>
          <p:cNvSpPr/>
          <p:nvPr/>
        </p:nvSpPr>
        <p:spPr>
          <a:xfrm>
            <a:off x="9299017"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78" name="Rectángulo 77">
            <a:extLst>
              <a:ext uri="{FF2B5EF4-FFF2-40B4-BE49-F238E27FC236}">
                <a16:creationId xmlns:a16="http://schemas.microsoft.com/office/drawing/2014/main" id="{2579F837-0DBB-47DC-8BF2-8258F9424184}"/>
              </a:ext>
            </a:extLst>
          </p:cNvPr>
          <p:cNvSpPr/>
          <p:nvPr/>
        </p:nvSpPr>
        <p:spPr>
          <a:xfrm>
            <a:off x="9717252"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79" name="Rectángulo 78">
            <a:extLst>
              <a:ext uri="{FF2B5EF4-FFF2-40B4-BE49-F238E27FC236}">
                <a16:creationId xmlns:a16="http://schemas.microsoft.com/office/drawing/2014/main" id="{C264035E-F7C8-4B6D-BB82-ABC144558BF1}"/>
              </a:ext>
            </a:extLst>
          </p:cNvPr>
          <p:cNvSpPr/>
          <p:nvPr/>
        </p:nvSpPr>
        <p:spPr>
          <a:xfrm>
            <a:off x="10009188" y="446849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80" name="Rectángulo 79">
            <a:extLst>
              <a:ext uri="{FF2B5EF4-FFF2-40B4-BE49-F238E27FC236}">
                <a16:creationId xmlns:a16="http://schemas.microsoft.com/office/drawing/2014/main" id="{AA05FF15-2B2A-409D-81BE-42929D51490F}"/>
              </a:ext>
            </a:extLst>
          </p:cNvPr>
          <p:cNvSpPr/>
          <p:nvPr/>
        </p:nvSpPr>
        <p:spPr>
          <a:xfrm>
            <a:off x="9723892" y="527645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81" name="Rectángulo 80">
            <a:extLst>
              <a:ext uri="{FF2B5EF4-FFF2-40B4-BE49-F238E27FC236}">
                <a16:creationId xmlns:a16="http://schemas.microsoft.com/office/drawing/2014/main" id="{E6A5AED9-020F-4B89-808A-62C789967E22}"/>
              </a:ext>
            </a:extLst>
          </p:cNvPr>
          <p:cNvSpPr/>
          <p:nvPr/>
        </p:nvSpPr>
        <p:spPr>
          <a:xfrm>
            <a:off x="10015828" y="5276459"/>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82" name="Rectángulo 81">
            <a:extLst>
              <a:ext uri="{FF2B5EF4-FFF2-40B4-BE49-F238E27FC236}">
                <a16:creationId xmlns:a16="http://schemas.microsoft.com/office/drawing/2014/main" id="{41119620-E823-42F1-BD77-409AC28620EC}"/>
              </a:ext>
            </a:extLst>
          </p:cNvPr>
          <p:cNvSpPr/>
          <p:nvPr/>
        </p:nvSpPr>
        <p:spPr>
          <a:xfrm>
            <a:off x="8998768" y="527403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83" name="Rectángulo 82">
            <a:extLst>
              <a:ext uri="{FF2B5EF4-FFF2-40B4-BE49-F238E27FC236}">
                <a16:creationId xmlns:a16="http://schemas.microsoft.com/office/drawing/2014/main" id="{A9922030-A87A-44DE-9707-699512C5882A}"/>
              </a:ext>
            </a:extLst>
          </p:cNvPr>
          <p:cNvSpPr/>
          <p:nvPr/>
        </p:nvSpPr>
        <p:spPr>
          <a:xfrm>
            <a:off x="9274079" y="5274035"/>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84" name="Rectángulo 83">
            <a:extLst>
              <a:ext uri="{FF2B5EF4-FFF2-40B4-BE49-F238E27FC236}">
                <a16:creationId xmlns:a16="http://schemas.microsoft.com/office/drawing/2014/main" id="{1A3E4B90-E3C9-493C-A1E8-C85473633B35}"/>
              </a:ext>
            </a:extLst>
          </p:cNvPr>
          <p:cNvSpPr/>
          <p:nvPr/>
        </p:nvSpPr>
        <p:spPr>
          <a:xfrm>
            <a:off x="2613768" y="2561122"/>
            <a:ext cx="3282524" cy="3542424"/>
          </a:xfrm>
          <a:prstGeom prst="rect">
            <a:avLst/>
          </a:prstGeom>
          <a:solidFill>
            <a:schemeClr val="tx1">
              <a:lumMod val="95000"/>
            </a:schemeClr>
          </a:solidFill>
          <a:ln>
            <a:noFill/>
            <a:miter lim="800000"/>
          </a:ln>
          <a:effectLst>
            <a:softEdge rad="38100"/>
          </a:effectLst>
          <a:scene3d>
            <a:camera prst="orthographicFront"/>
            <a:lightRig rig="threePt"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s-AR" b="1" dirty="0">
              <a:solidFill>
                <a:schemeClr val="bg1"/>
              </a:solidFill>
              <a:latin typeface="Arial" panose="020B0604020202020204" pitchFamily="34" charset="0"/>
              <a:cs typeface="Arial" panose="020B0604020202020204" pitchFamily="34" charset="0"/>
            </a:endParaRPr>
          </a:p>
        </p:txBody>
      </p:sp>
      <p:sp>
        <p:nvSpPr>
          <p:cNvPr id="85" name="Rectángulo 84">
            <a:extLst>
              <a:ext uri="{FF2B5EF4-FFF2-40B4-BE49-F238E27FC236}">
                <a16:creationId xmlns:a16="http://schemas.microsoft.com/office/drawing/2014/main" id="{7A88DDA2-9BB4-4F2A-9003-3C2209E2DB72}"/>
              </a:ext>
            </a:extLst>
          </p:cNvPr>
          <p:cNvSpPr/>
          <p:nvPr/>
        </p:nvSpPr>
        <p:spPr>
          <a:xfrm>
            <a:off x="2773314" y="2667803"/>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86" name="Rectángulo 85">
            <a:extLst>
              <a:ext uri="{FF2B5EF4-FFF2-40B4-BE49-F238E27FC236}">
                <a16:creationId xmlns:a16="http://schemas.microsoft.com/office/drawing/2014/main" id="{ADF33D55-FBCC-486E-998C-ED69801BFA03}"/>
              </a:ext>
            </a:extLst>
          </p:cNvPr>
          <p:cNvSpPr/>
          <p:nvPr/>
        </p:nvSpPr>
        <p:spPr>
          <a:xfrm>
            <a:off x="3497687" y="2667803"/>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87" name="Rectángulo 86">
            <a:extLst>
              <a:ext uri="{FF2B5EF4-FFF2-40B4-BE49-F238E27FC236}">
                <a16:creationId xmlns:a16="http://schemas.microsoft.com/office/drawing/2014/main" id="{7DB30E82-84FD-4ED1-AB4F-4DEA787CC298}"/>
              </a:ext>
            </a:extLst>
          </p:cNvPr>
          <p:cNvSpPr/>
          <p:nvPr/>
        </p:nvSpPr>
        <p:spPr>
          <a:xfrm>
            <a:off x="2770984" y="3461597"/>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88" name="Rectángulo 87">
            <a:extLst>
              <a:ext uri="{FF2B5EF4-FFF2-40B4-BE49-F238E27FC236}">
                <a16:creationId xmlns:a16="http://schemas.microsoft.com/office/drawing/2014/main" id="{BC8CE3A6-8615-447F-B770-96F7742913BE}"/>
              </a:ext>
            </a:extLst>
          </p:cNvPr>
          <p:cNvSpPr/>
          <p:nvPr/>
        </p:nvSpPr>
        <p:spPr>
          <a:xfrm>
            <a:off x="3495357" y="3461597"/>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89" name="Rectángulo 88">
            <a:extLst>
              <a:ext uri="{FF2B5EF4-FFF2-40B4-BE49-F238E27FC236}">
                <a16:creationId xmlns:a16="http://schemas.microsoft.com/office/drawing/2014/main" id="{DDCB5DD1-22B8-4898-941D-0728D0DE46D9}"/>
              </a:ext>
            </a:extLst>
          </p:cNvPr>
          <p:cNvSpPr/>
          <p:nvPr/>
        </p:nvSpPr>
        <p:spPr>
          <a:xfrm>
            <a:off x="2828958"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0" name="Rectángulo 89">
            <a:extLst>
              <a:ext uri="{FF2B5EF4-FFF2-40B4-BE49-F238E27FC236}">
                <a16:creationId xmlns:a16="http://schemas.microsoft.com/office/drawing/2014/main" id="{A0D751C9-A364-4292-8A99-4FEEE2488B84}"/>
              </a:ext>
            </a:extLst>
          </p:cNvPr>
          <p:cNvSpPr/>
          <p:nvPr/>
        </p:nvSpPr>
        <p:spPr>
          <a:xfrm>
            <a:off x="3120894"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1" name="Rectángulo 90">
            <a:extLst>
              <a:ext uri="{FF2B5EF4-FFF2-40B4-BE49-F238E27FC236}">
                <a16:creationId xmlns:a16="http://schemas.microsoft.com/office/drawing/2014/main" id="{69FF3182-677E-4A61-8A2B-27D646869277}"/>
              </a:ext>
            </a:extLst>
          </p:cNvPr>
          <p:cNvSpPr/>
          <p:nvPr/>
        </p:nvSpPr>
        <p:spPr>
          <a:xfrm>
            <a:off x="3539129"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2" name="Rectángulo 91">
            <a:extLst>
              <a:ext uri="{FF2B5EF4-FFF2-40B4-BE49-F238E27FC236}">
                <a16:creationId xmlns:a16="http://schemas.microsoft.com/office/drawing/2014/main" id="{BA5EAED6-1C81-4F0F-9387-643DDDC99FE0}"/>
              </a:ext>
            </a:extLst>
          </p:cNvPr>
          <p:cNvSpPr/>
          <p:nvPr/>
        </p:nvSpPr>
        <p:spPr>
          <a:xfrm>
            <a:off x="3831065"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3" name="Rectángulo 92">
            <a:extLst>
              <a:ext uri="{FF2B5EF4-FFF2-40B4-BE49-F238E27FC236}">
                <a16:creationId xmlns:a16="http://schemas.microsoft.com/office/drawing/2014/main" id="{23E8B016-90DE-4ABE-BF29-C55DAE86B362}"/>
              </a:ext>
            </a:extLst>
          </p:cNvPr>
          <p:cNvSpPr/>
          <p:nvPr/>
        </p:nvSpPr>
        <p:spPr>
          <a:xfrm>
            <a:off x="3543439" y="3464021"/>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4" name="Rectángulo 93">
            <a:extLst>
              <a:ext uri="{FF2B5EF4-FFF2-40B4-BE49-F238E27FC236}">
                <a16:creationId xmlns:a16="http://schemas.microsoft.com/office/drawing/2014/main" id="{8F492156-712D-4039-9E4A-B595D0E5C42A}"/>
              </a:ext>
            </a:extLst>
          </p:cNvPr>
          <p:cNvSpPr/>
          <p:nvPr/>
        </p:nvSpPr>
        <p:spPr>
          <a:xfrm>
            <a:off x="3835375" y="3464021"/>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5" name="Rectángulo 94">
            <a:extLst>
              <a:ext uri="{FF2B5EF4-FFF2-40B4-BE49-F238E27FC236}">
                <a16:creationId xmlns:a16="http://schemas.microsoft.com/office/drawing/2014/main" id="{5155F9B0-AE3B-4196-B68F-37E3C17E21F9}"/>
              </a:ext>
            </a:extLst>
          </p:cNvPr>
          <p:cNvSpPr/>
          <p:nvPr/>
        </p:nvSpPr>
        <p:spPr>
          <a:xfrm>
            <a:off x="2818315" y="3461597"/>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6" name="Rectángulo 95">
            <a:extLst>
              <a:ext uri="{FF2B5EF4-FFF2-40B4-BE49-F238E27FC236}">
                <a16:creationId xmlns:a16="http://schemas.microsoft.com/office/drawing/2014/main" id="{B31F9D02-7C10-4715-9492-5FEDA352E32D}"/>
              </a:ext>
            </a:extLst>
          </p:cNvPr>
          <p:cNvSpPr/>
          <p:nvPr/>
        </p:nvSpPr>
        <p:spPr>
          <a:xfrm>
            <a:off x="3093626" y="3461597"/>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98" name="Rectángulo 97">
            <a:extLst>
              <a:ext uri="{FF2B5EF4-FFF2-40B4-BE49-F238E27FC236}">
                <a16:creationId xmlns:a16="http://schemas.microsoft.com/office/drawing/2014/main" id="{9FED8DD9-9942-4E2C-AB3D-4FC014E06185}"/>
              </a:ext>
            </a:extLst>
          </p:cNvPr>
          <p:cNvSpPr/>
          <p:nvPr/>
        </p:nvSpPr>
        <p:spPr>
          <a:xfrm>
            <a:off x="4359543" y="2667803"/>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99" name="Rectángulo 98">
            <a:extLst>
              <a:ext uri="{FF2B5EF4-FFF2-40B4-BE49-F238E27FC236}">
                <a16:creationId xmlns:a16="http://schemas.microsoft.com/office/drawing/2014/main" id="{0BBC5D9B-A03F-4F7E-AC1B-1B1158B73A10}"/>
              </a:ext>
            </a:extLst>
          </p:cNvPr>
          <p:cNvSpPr/>
          <p:nvPr/>
        </p:nvSpPr>
        <p:spPr>
          <a:xfrm>
            <a:off x="5083916" y="2667803"/>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00" name="Rectángulo 99">
            <a:extLst>
              <a:ext uri="{FF2B5EF4-FFF2-40B4-BE49-F238E27FC236}">
                <a16:creationId xmlns:a16="http://schemas.microsoft.com/office/drawing/2014/main" id="{E7B2B8F0-3CED-44E6-9911-250655CD9A12}"/>
              </a:ext>
            </a:extLst>
          </p:cNvPr>
          <p:cNvSpPr/>
          <p:nvPr/>
        </p:nvSpPr>
        <p:spPr>
          <a:xfrm>
            <a:off x="4359916" y="346210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01" name="Rectángulo 100">
            <a:extLst>
              <a:ext uri="{FF2B5EF4-FFF2-40B4-BE49-F238E27FC236}">
                <a16:creationId xmlns:a16="http://schemas.microsoft.com/office/drawing/2014/main" id="{DC529EE0-6F44-425B-AC03-9316279D2065}"/>
              </a:ext>
            </a:extLst>
          </p:cNvPr>
          <p:cNvSpPr/>
          <p:nvPr/>
        </p:nvSpPr>
        <p:spPr>
          <a:xfrm>
            <a:off x="5084289" y="346210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02" name="Rectángulo 101">
            <a:extLst>
              <a:ext uri="{FF2B5EF4-FFF2-40B4-BE49-F238E27FC236}">
                <a16:creationId xmlns:a16="http://schemas.microsoft.com/office/drawing/2014/main" id="{9C28E052-3A9E-4305-BECC-F20134A4BFAB}"/>
              </a:ext>
            </a:extLst>
          </p:cNvPr>
          <p:cNvSpPr/>
          <p:nvPr/>
        </p:nvSpPr>
        <p:spPr>
          <a:xfrm>
            <a:off x="4415187"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3" name="Rectángulo 102">
            <a:extLst>
              <a:ext uri="{FF2B5EF4-FFF2-40B4-BE49-F238E27FC236}">
                <a16:creationId xmlns:a16="http://schemas.microsoft.com/office/drawing/2014/main" id="{ACC40688-2E15-4977-B1E2-E5EA28D5D417}"/>
              </a:ext>
            </a:extLst>
          </p:cNvPr>
          <p:cNvSpPr/>
          <p:nvPr/>
        </p:nvSpPr>
        <p:spPr>
          <a:xfrm>
            <a:off x="4707123"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4" name="Rectángulo 103">
            <a:extLst>
              <a:ext uri="{FF2B5EF4-FFF2-40B4-BE49-F238E27FC236}">
                <a16:creationId xmlns:a16="http://schemas.microsoft.com/office/drawing/2014/main" id="{746243D5-1BE0-40C8-8E04-74C2874177B3}"/>
              </a:ext>
            </a:extLst>
          </p:cNvPr>
          <p:cNvSpPr/>
          <p:nvPr/>
        </p:nvSpPr>
        <p:spPr>
          <a:xfrm>
            <a:off x="5125358"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5" name="Rectángulo 104">
            <a:extLst>
              <a:ext uri="{FF2B5EF4-FFF2-40B4-BE49-F238E27FC236}">
                <a16:creationId xmlns:a16="http://schemas.microsoft.com/office/drawing/2014/main" id="{947DB040-3707-4928-BE00-685811D883B1}"/>
              </a:ext>
            </a:extLst>
          </p:cNvPr>
          <p:cNvSpPr/>
          <p:nvPr/>
        </p:nvSpPr>
        <p:spPr>
          <a:xfrm>
            <a:off x="5417294" y="2667803"/>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6" name="Rectángulo 105">
            <a:extLst>
              <a:ext uri="{FF2B5EF4-FFF2-40B4-BE49-F238E27FC236}">
                <a16:creationId xmlns:a16="http://schemas.microsoft.com/office/drawing/2014/main" id="{80D3B163-232C-4393-BEC6-EA529F896DAD}"/>
              </a:ext>
            </a:extLst>
          </p:cNvPr>
          <p:cNvSpPr/>
          <p:nvPr/>
        </p:nvSpPr>
        <p:spPr>
          <a:xfrm>
            <a:off x="5132371" y="346452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7" name="Rectángulo 106">
            <a:extLst>
              <a:ext uri="{FF2B5EF4-FFF2-40B4-BE49-F238E27FC236}">
                <a16:creationId xmlns:a16="http://schemas.microsoft.com/office/drawing/2014/main" id="{DC8392FA-AAD2-4DBA-9A12-BBB62DDF3FD9}"/>
              </a:ext>
            </a:extLst>
          </p:cNvPr>
          <p:cNvSpPr/>
          <p:nvPr/>
        </p:nvSpPr>
        <p:spPr>
          <a:xfrm>
            <a:off x="5424307" y="3464528"/>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8" name="Rectángulo 107">
            <a:extLst>
              <a:ext uri="{FF2B5EF4-FFF2-40B4-BE49-F238E27FC236}">
                <a16:creationId xmlns:a16="http://schemas.microsoft.com/office/drawing/2014/main" id="{0A79B071-3FCA-40AB-B1B1-38CCF521AB57}"/>
              </a:ext>
            </a:extLst>
          </p:cNvPr>
          <p:cNvSpPr/>
          <p:nvPr/>
        </p:nvSpPr>
        <p:spPr>
          <a:xfrm>
            <a:off x="4407247" y="346210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09" name="Rectángulo 108">
            <a:extLst>
              <a:ext uri="{FF2B5EF4-FFF2-40B4-BE49-F238E27FC236}">
                <a16:creationId xmlns:a16="http://schemas.microsoft.com/office/drawing/2014/main" id="{51DA5221-9F7F-443F-86D5-B3B29CE10BD6}"/>
              </a:ext>
            </a:extLst>
          </p:cNvPr>
          <p:cNvSpPr/>
          <p:nvPr/>
        </p:nvSpPr>
        <p:spPr>
          <a:xfrm>
            <a:off x="4682558" y="346210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11" name="Rectángulo 110">
            <a:extLst>
              <a:ext uri="{FF2B5EF4-FFF2-40B4-BE49-F238E27FC236}">
                <a16:creationId xmlns:a16="http://schemas.microsoft.com/office/drawing/2014/main" id="{EE9AD32E-2878-43B1-B0BE-E9A60F633407}"/>
              </a:ext>
            </a:extLst>
          </p:cNvPr>
          <p:cNvSpPr/>
          <p:nvPr/>
        </p:nvSpPr>
        <p:spPr>
          <a:xfrm>
            <a:off x="2778526" y="439229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12" name="Rectángulo 111">
            <a:extLst>
              <a:ext uri="{FF2B5EF4-FFF2-40B4-BE49-F238E27FC236}">
                <a16:creationId xmlns:a16="http://schemas.microsoft.com/office/drawing/2014/main" id="{51DA7DBD-FBE6-4146-B913-9B666B6DF81E}"/>
              </a:ext>
            </a:extLst>
          </p:cNvPr>
          <p:cNvSpPr/>
          <p:nvPr/>
        </p:nvSpPr>
        <p:spPr>
          <a:xfrm>
            <a:off x="3502899" y="439229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13" name="Rectángulo 112">
            <a:extLst>
              <a:ext uri="{FF2B5EF4-FFF2-40B4-BE49-F238E27FC236}">
                <a16:creationId xmlns:a16="http://schemas.microsoft.com/office/drawing/2014/main" id="{D5406B14-9744-4300-873D-8D75E5F1AFB9}"/>
              </a:ext>
            </a:extLst>
          </p:cNvPr>
          <p:cNvSpPr/>
          <p:nvPr/>
        </p:nvSpPr>
        <p:spPr>
          <a:xfrm>
            <a:off x="2778526" y="5205062"/>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14" name="Rectángulo 113">
            <a:extLst>
              <a:ext uri="{FF2B5EF4-FFF2-40B4-BE49-F238E27FC236}">
                <a16:creationId xmlns:a16="http://schemas.microsoft.com/office/drawing/2014/main" id="{FB8450ED-FE65-483F-9F6F-4114D3ED1B8E}"/>
              </a:ext>
            </a:extLst>
          </p:cNvPr>
          <p:cNvSpPr/>
          <p:nvPr/>
        </p:nvSpPr>
        <p:spPr>
          <a:xfrm>
            <a:off x="3502899" y="5205062"/>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15" name="Rectángulo 114">
            <a:extLst>
              <a:ext uri="{FF2B5EF4-FFF2-40B4-BE49-F238E27FC236}">
                <a16:creationId xmlns:a16="http://schemas.microsoft.com/office/drawing/2014/main" id="{259E68AA-9BC3-4E0C-AE91-99ADD7AEE30F}"/>
              </a:ext>
            </a:extLst>
          </p:cNvPr>
          <p:cNvSpPr/>
          <p:nvPr/>
        </p:nvSpPr>
        <p:spPr>
          <a:xfrm>
            <a:off x="2834170"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16" name="Rectángulo 115">
            <a:extLst>
              <a:ext uri="{FF2B5EF4-FFF2-40B4-BE49-F238E27FC236}">
                <a16:creationId xmlns:a16="http://schemas.microsoft.com/office/drawing/2014/main" id="{64A29E4B-2506-474C-97DF-FBFA8DAA1062}"/>
              </a:ext>
            </a:extLst>
          </p:cNvPr>
          <p:cNvSpPr/>
          <p:nvPr/>
        </p:nvSpPr>
        <p:spPr>
          <a:xfrm>
            <a:off x="3126106"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17" name="Rectángulo 116">
            <a:extLst>
              <a:ext uri="{FF2B5EF4-FFF2-40B4-BE49-F238E27FC236}">
                <a16:creationId xmlns:a16="http://schemas.microsoft.com/office/drawing/2014/main" id="{E3CDB993-3816-4300-B095-67C0672EAB8B}"/>
              </a:ext>
            </a:extLst>
          </p:cNvPr>
          <p:cNvSpPr/>
          <p:nvPr/>
        </p:nvSpPr>
        <p:spPr>
          <a:xfrm>
            <a:off x="3544341"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18" name="Rectángulo 117">
            <a:extLst>
              <a:ext uri="{FF2B5EF4-FFF2-40B4-BE49-F238E27FC236}">
                <a16:creationId xmlns:a16="http://schemas.microsoft.com/office/drawing/2014/main" id="{7CEFED5E-F700-49B0-B9CB-EB8F8071B361}"/>
              </a:ext>
            </a:extLst>
          </p:cNvPr>
          <p:cNvSpPr/>
          <p:nvPr/>
        </p:nvSpPr>
        <p:spPr>
          <a:xfrm>
            <a:off x="3836277"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19" name="Rectángulo 118">
            <a:extLst>
              <a:ext uri="{FF2B5EF4-FFF2-40B4-BE49-F238E27FC236}">
                <a16:creationId xmlns:a16="http://schemas.microsoft.com/office/drawing/2014/main" id="{E18DBE07-ADF5-4059-875F-55E3AACBCC5B}"/>
              </a:ext>
            </a:extLst>
          </p:cNvPr>
          <p:cNvSpPr/>
          <p:nvPr/>
        </p:nvSpPr>
        <p:spPr>
          <a:xfrm>
            <a:off x="3550981" y="5207486"/>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20" name="Rectángulo 119">
            <a:extLst>
              <a:ext uri="{FF2B5EF4-FFF2-40B4-BE49-F238E27FC236}">
                <a16:creationId xmlns:a16="http://schemas.microsoft.com/office/drawing/2014/main" id="{1C7E523F-67DE-4338-ACE0-E11F8997FCFA}"/>
              </a:ext>
            </a:extLst>
          </p:cNvPr>
          <p:cNvSpPr/>
          <p:nvPr/>
        </p:nvSpPr>
        <p:spPr>
          <a:xfrm>
            <a:off x="3842917" y="5207486"/>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21" name="Rectángulo 120">
            <a:extLst>
              <a:ext uri="{FF2B5EF4-FFF2-40B4-BE49-F238E27FC236}">
                <a16:creationId xmlns:a16="http://schemas.microsoft.com/office/drawing/2014/main" id="{28D7CDFD-8A82-4863-9A7C-4323E67F1F56}"/>
              </a:ext>
            </a:extLst>
          </p:cNvPr>
          <p:cNvSpPr/>
          <p:nvPr/>
        </p:nvSpPr>
        <p:spPr>
          <a:xfrm>
            <a:off x="2825857" y="5205062"/>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22" name="Rectángulo 121">
            <a:extLst>
              <a:ext uri="{FF2B5EF4-FFF2-40B4-BE49-F238E27FC236}">
                <a16:creationId xmlns:a16="http://schemas.microsoft.com/office/drawing/2014/main" id="{D8FBCB25-82D2-4492-9C25-88735C795083}"/>
              </a:ext>
            </a:extLst>
          </p:cNvPr>
          <p:cNvSpPr/>
          <p:nvPr/>
        </p:nvSpPr>
        <p:spPr>
          <a:xfrm>
            <a:off x="3101168" y="5205062"/>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24" name="Rectángulo 123">
            <a:extLst>
              <a:ext uri="{FF2B5EF4-FFF2-40B4-BE49-F238E27FC236}">
                <a16:creationId xmlns:a16="http://schemas.microsoft.com/office/drawing/2014/main" id="{D330CEFF-D7E9-404D-8B79-5B981D6AFE34}"/>
              </a:ext>
            </a:extLst>
          </p:cNvPr>
          <p:cNvSpPr/>
          <p:nvPr/>
        </p:nvSpPr>
        <p:spPr>
          <a:xfrm>
            <a:off x="4359916" y="439229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25" name="Rectángulo 124">
            <a:extLst>
              <a:ext uri="{FF2B5EF4-FFF2-40B4-BE49-F238E27FC236}">
                <a16:creationId xmlns:a16="http://schemas.microsoft.com/office/drawing/2014/main" id="{CD0BC824-5851-47E6-9FAA-8B52C4886C99}"/>
              </a:ext>
            </a:extLst>
          </p:cNvPr>
          <p:cNvSpPr/>
          <p:nvPr/>
        </p:nvSpPr>
        <p:spPr>
          <a:xfrm>
            <a:off x="5084289" y="4392294"/>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26" name="Rectángulo 125">
            <a:extLst>
              <a:ext uri="{FF2B5EF4-FFF2-40B4-BE49-F238E27FC236}">
                <a16:creationId xmlns:a16="http://schemas.microsoft.com/office/drawing/2014/main" id="{5ECF2D5F-170F-4EEE-A523-B95D42CBE0A4}"/>
              </a:ext>
            </a:extLst>
          </p:cNvPr>
          <p:cNvSpPr/>
          <p:nvPr/>
        </p:nvSpPr>
        <p:spPr>
          <a:xfrm>
            <a:off x="4359543" y="5205062"/>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27" name="Rectángulo 126">
            <a:extLst>
              <a:ext uri="{FF2B5EF4-FFF2-40B4-BE49-F238E27FC236}">
                <a16:creationId xmlns:a16="http://schemas.microsoft.com/office/drawing/2014/main" id="{5703851F-3EBD-4DE3-BA18-E3444C5A5EE7}"/>
              </a:ext>
            </a:extLst>
          </p:cNvPr>
          <p:cNvSpPr/>
          <p:nvPr/>
        </p:nvSpPr>
        <p:spPr>
          <a:xfrm>
            <a:off x="5083916" y="5205062"/>
            <a:ext cx="615628" cy="702669"/>
          </a:xfrm>
          <a:prstGeom prst="rect">
            <a:avLst/>
          </a:prstGeom>
          <a:solidFill>
            <a:schemeClr val="tx1">
              <a:lumMod val="75000"/>
            </a:schemeClr>
          </a:solidFill>
          <a:ln>
            <a:solidFill>
              <a:schemeClr val="tx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s-AR" sz="1200" b="1" dirty="0"/>
              <a:t>CORE</a:t>
            </a:r>
            <a:endParaRPr lang="es-AR" sz="1100" b="1" dirty="0"/>
          </a:p>
        </p:txBody>
      </p:sp>
      <p:sp>
        <p:nvSpPr>
          <p:cNvPr id="128" name="Rectángulo 127">
            <a:extLst>
              <a:ext uri="{FF2B5EF4-FFF2-40B4-BE49-F238E27FC236}">
                <a16:creationId xmlns:a16="http://schemas.microsoft.com/office/drawing/2014/main" id="{6DB961E7-B40D-45C3-925F-6843C4BDE2F9}"/>
              </a:ext>
            </a:extLst>
          </p:cNvPr>
          <p:cNvSpPr/>
          <p:nvPr/>
        </p:nvSpPr>
        <p:spPr>
          <a:xfrm>
            <a:off x="4415560"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29" name="Rectángulo 128">
            <a:extLst>
              <a:ext uri="{FF2B5EF4-FFF2-40B4-BE49-F238E27FC236}">
                <a16:creationId xmlns:a16="http://schemas.microsoft.com/office/drawing/2014/main" id="{3F72EAE8-B957-43AA-BA80-9B66CDB5EECA}"/>
              </a:ext>
            </a:extLst>
          </p:cNvPr>
          <p:cNvSpPr/>
          <p:nvPr/>
        </p:nvSpPr>
        <p:spPr>
          <a:xfrm>
            <a:off x="4707496"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0" name="Rectángulo 129">
            <a:extLst>
              <a:ext uri="{FF2B5EF4-FFF2-40B4-BE49-F238E27FC236}">
                <a16:creationId xmlns:a16="http://schemas.microsoft.com/office/drawing/2014/main" id="{252324FB-5FB9-4752-86F0-2A1D1BB5A43D}"/>
              </a:ext>
            </a:extLst>
          </p:cNvPr>
          <p:cNvSpPr/>
          <p:nvPr/>
        </p:nvSpPr>
        <p:spPr>
          <a:xfrm>
            <a:off x="5125731"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1" name="Rectángulo 130">
            <a:extLst>
              <a:ext uri="{FF2B5EF4-FFF2-40B4-BE49-F238E27FC236}">
                <a16:creationId xmlns:a16="http://schemas.microsoft.com/office/drawing/2014/main" id="{8D962F84-535B-4F50-8A1A-4DD8086A196C}"/>
              </a:ext>
            </a:extLst>
          </p:cNvPr>
          <p:cNvSpPr/>
          <p:nvPr/>
        </p:nvSpPr>
        <p:spPr>
          <a:xfrm>
            <a:off x="5417667" y="4392294"/>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2" name="Rectángulo 131">
            <a:extLst>
              <a:ext uri="{FF2B5EF4-FFF2-40B4-BE49-F238E27FC236}">
                <a16:creationId xmlns:a16="http://schemas.microsoft.com/office/drawing/2014/main" id="{D66A3DA7-0C11-47AB-A0D0-270015A9B43D}"/>
              </a:ext>
            </a:extLst>
          </p:cNvPr>
          <p:cNvSpPr/>
          <p:nvPr/>
        </p:nvSpPr>
        <p:spPr>
          <a:xfrm>
            <a:off x="5131998" y="5207486"/>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3" name="Rectángulo 132">
            <a:extLst>
              <a:ext uri="{FF2B5EF4-FFF2-40B4-BE49-F238E27FC236}">
                <a16:creationId xmlns:a16="http://schemas.microsoft.com/office/drawing/2014/main" id="{D75A2D1E-2792-456E-8E19-BFCE878B5625}"/>
              </a:ext>
            </a:extLst>
          </p:cNvPr>
          <p:cNvSpPr/>
          <p:nvPr/>
        </p:nvSpPr>
        <p:spPr>
          <a:xfrm>
            <a:off x="5423934" y="5207486"/>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4" name="Rectángulo 133">
            <a:extLst>
              <a:ext uri="{FF2B5EF4-FFF2-40B4-BE49-F238E27FC236}">
                <a16:creationId xmlns:a16="http://schemas.microsoft.com/office/drawing/2014/main" id="{57C41AE7-1146-4F2F-9EEA-341BAE01C904}"/>
              </a:ext>
            </a:extLst>
          </p:cNvPr>
          <p:cNvSpPr/>
          <p:nvPr/>
        </p:nvSpPr>
        <p:spPr>
          <a:xfrm>
            <a:off x="4406874" y="5205062"/>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135" name="Rectángulo 134">
            <a:extLst>
              <a:ext uri="{FF2B5EF4-FFF2-40B4-BE49-F238E27FC236}">
                <a16:creationId xmlns:a16="http://schemas.microsoft.com/office/drawing/2014/main" id="{088741F0-8AA1-4033-A2A8-F705131838D6}"/>
              </a:ext>
            </a:extLst>
          </p:cNvPr>
          <p:cNvSpPr/>
          <p:nvPr/>
        </p:nvSpPr>
        <p:spPr>
          <a:xfrm>
            <a:off x="4682185" y="5205062"/>
            <a:ext cx="202586" cy="372352"/>
          </a:xfrm>
          <a:prstGeom prst="rect">
            <a:avLst/>
          </a:prstGeom>
          <a:solidFill>
            <a:schemeClr val="tx1">
              <a:lumMod val="5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t>H</a:t>
            </a:r>
            <a:endParaRPr lang="es-AR" sz="1100" b="1" dirty="0"/>
          </a:p>
        </p:txBody>
      </p:sp>
      <p:sp>
        <p:nvSpPr>
          <p:cNvPr id="2" name="CuadroTexto 1">
            <a:extLst>
              <a:ext uri="{FF2B5EF4-FFF2-40B4-BE49-F238E27FC236}">
                <a16:creationId xmlns:a16="http://schemas.microsoft.com/office/drawing/2014/main" id="{9256C731-C903-485E-A5FF-76F2B3141A43}"/>
              </a:ext>
            </a:extLst>
          </p:cNvPr>
          <p:cNvSpPr txBox="1"/>
          <p:nvPr/>
        </p:nvSpPr>
        <p:spPr>
          <a:xfrm>
            <a:off x="2659488" y="6237136"/>
            <a:ext cx="3282524" cy="424732"/>
          </a:xfrm>
          <a:prstGeom prst="rect">
            <a:avLst/>
          </a:prstGeom>
          <a:noFill/>
        </p:spPr>
        <p:txBody>
          <a:bodyPr wrap="square" rtlCol="0">
            <a:spAutoFit/>
          </a:bodyPr>
          <a:lstStyle/>
          <a:p>
            <a:pPr algn="ctr">
              <a:lnSpc>
                <a:spcPct val="90000"/>
              </a:lnSpc>
            </a:pPr>
            <a:r>
              <a:rPr lang="es-AR" sz="2400" dirty="0"/>
              <a:t>INTEL i9</a:t>
            </a:r>
          </a:p>
        </p:txBody>
      </p:sp>
      <p:sp>
        <p:nvSpPr>
          <p:cNvPr id="136" name="CuadroTexto 135">
            <a:extLst>
              <a:ext uri="{FF2B5EF4-FFF2-40B4-BE49-F238E27FC236}">
                <a16:creationId xmlns:a16="http://schemas.microsoft.com/office/drawing/2014/main" id="{B7FD8A87-5620-4661-9554-8BBBE7E34252}"/>
              </a:ext>
            </a:extLst>
          </p:cNvPr>
          <p:cNvSpPr txBox="1"/>
          <p:nvPr/>
        </p:nvSpPr>
        <p:spPr>
          <a:xfrm>
            <a:off x="7155287" y="6280868"/>
            <a:ext cx="3282524" cy="424732"/>
          </a:xfrm>
          <a:prstGeom prst="rect">
            <a:avLst/>
          </a:prstGeom>
          <a:noFill/>
        </p:spPr>
        <p:txBody>
          <a:bodyPr wrap="square" rtlCol="0">
            <a:spAutoFit/>
          </a:bodyPr>
          <a:lstStyle/>
          <a:p>
            <a:pPr algn="ctr">
              <a:lnSpc>
                <a:spcPct val="90000"/>
              </a:lnSpc>
            </a:pPr>
            <a:r>
              <a:rPr lang="es-AR" sz="2400" dirty="0"/>
              <a:t>AMD </a:t>
            </a:r>
            <a:r>
              <a:rPr lang="es-AR" sz="2400" dirty="0" err="1"/>
              <a:t>ryzen</a:t>
            </a:r>
            <a:endParaRPr lang="es-AR" sz="2400" dirty="0"/>
          </a:p>
        </p:txBody>
      </p:sp>
    </p:spTree>
    <p:extLst>
      <p:ext uri="{BB962C8B-B14F-4D97-AF65-F5344CB8AC3E}">
        <p14:creationId xmlns:p14="http://schemas.microsoft.com/office/powerpoint/2010/main" val="102590351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   </a:t>
            </a:r>
            <a:r>
              <a:rPr lang="es-ES" sz="3200" i="1" spc="300" dirty="0">
                <a:ln w="15875">
                  <a:solidFill>
                    <a:srgbClr val="99CCFF"/>
                  </a:solidFill>
                </a:ln>
                <a:solidFill>
                  <a:srgbClr val="99CCFF"/>
                </a:solidFill>
                <a:effectLst>
                  <a:glow rad="114300">
                    <a:srgbClr val="99CCFF">
                      <a:alpha val="40000"/>
                    </a:srgbClr>
                  </a:glow>
                </a:effectLst>
              </a:rPr>
              <a:t>Paradigmas</a:t>
            </a:r>
            <a:endParaRPr lang="es-ES" sz="2800" i="1" spc="300" dirty="0">
              <a:ln w="15875">
                <a:solidFill>
                  <a:srgbClr val="99CCFF"/>
                </a:solidFill>
              </a:ln>
              <a:solidFill>
                <a:srgbClr val="99CCFF"/>
              </a:solidFill>
              <a:effectLst>
                <a:glow rad="114300">
                  <a:srgbClr val="99CCFF">
                    <a:alpha val="40000"/>
                  </a:srgbClr>
                </a:glow>
              </a:effectLst>
            </a:endParaRPr>
          </a:p>
        </p:txBody>
      </p:sp>
      <p:pic>
        <p:nvPicPr>
          <p:cNvPr id="3" name="Imagen 2"/>
          <p:cNvPicPr>
            <a:picLocks noChangeAspect="1"/>
          </p:cNvPicPr>
          <p:nvPr/>
        </p:nvPicPr>
        <p:blipFill>
          <a:blip r:embed="rId3"/>
          <a:stretch>
            <a:fillRect/>
          </a:stretch>
        </p:blipFill>
        <p:spPr>
          <a:xfrm>
            <a:off x="831690" y="2667000"/>
            <a:ext cx="3906259" cy="3962400"/>
          </a:xfrm>
          <a:prstGeom prst="rect">
            <a:avLst/>
          </a:prstGeom>
          <a:effectLst>
            <a:softEdge rad="38100"/>
          </a:effectLst>
        </p:spPr>
      </p:pic>
      <p:pic>
        <p:nvPicPr>
          <p:cNvPr id="4" name="Imagen 3"/>
          <p:cNvPicPr>
            <a:picLocks noChangeAspect="1"/>
          </p:cNvPicPr>
          <p:nvPr/>
        </p:nvPicPr>
        <p:blipFill>
          <a:blip r:embed="rId4"/>
          <a:stretch>
            <a:fillRect/>
          </a:stretch>
        </p:blipFill>
        <p:spPr>
          <a:xfrm>
            <a:off x="6018212" y="2667000"/>
            <a:ext cx="5492965" cy="3962400"/>
          </a:xfrm>
          <a:prstGeom prst="rect">
            <a:avLst/>
          </a:prstGeom>
          <a:effectLst>
            <a:softEdge rad="38100"/>
          </a:effectLst>
        </p:spPr>
      </p:pic>
    </p:spTree>
    <p:extLst>
      <p:ext uri="{BB962C8B-B14F-4D97-AF65-F5344CB8AC3E}">
        <p14:creationId xmlns:p14="http://schemas.microsoft.com/office/powerpoint/2010/main" val="72311573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790807331"/>
              </p:ext>
            </p:extLst>
          </p:nvPr>
        </p:nvGraphicFramePr>
        <p:xfrm>
          <a:off x="4143571" y="3505200"/>
          <a:ext cx="3901680" cy="2789280"/>
        </p:xfrm>
        <a:graphic>
          <a:graphicData uri="http://schemas.openxmlformats.org/presentationml/2006/ole">
            <mc:AlternateContent xmlns:mc="http://schemas.openxmlformats.org/markup-compatibility/2006">
              <mc:Choice xmlns:v="urn:schemas-microsoft-com:vml" Requires="v">
                <p:oleObj name="Bitmap Image" r:id="rId3" imgW="1950840" imgH="1394640" progId="Paint.Picture">
                  <p:embed/>
                </p:oleObj>
              </mc:Choice>
              <mc:Fallback>
                <p:oleObj name="Bitmap Image" r:id="rId3" imgW="1950840" imgH="1394640" progId="Paint.Picture">
                  <p:embed/>
                  <p:pic>
                    <p:nvPicPr>
                      <p:cNvPr id="2" name="Objeto 1"/>
                      <p:cNvPicPr/>
                      <p:nvPr/>
                    </p:nvPicPr>
                    <p:blipFill>
                      <a:blip r:embed="rId4"/>
                      <a:stretch>
                        <a:fillRect/>
                      </a:stretch>
                    </p:blipFill>
                    <p:spPr>
                      <a:xfrm>
                        <a:off x="4143571" y="3505200"/>
                        <a:ext cx="3901680" cy="2789280"/>
                      </a:xfrm>
                      <a:prstGeom prst="rect">
                        <a:avLst/>
                      </a:prstGeom>
                    </p:spPr>
                  </p:pic>
                </p:oleObj>
              </mc:Fallback>
            </mc:AlternateContent>
          </a:graphicData>
        </a:graphic>
      </p:graphicFrame>
      <p:sp>
        <p:nvSpPr>
          <p:cNvPr id="5" name="Marcador de contenido 2">
            <a:extLst>
              <a:ext uri="{FF2B5EF4-FFF2-40B4-BE49-F238E27FC236}">
                <a16:creationId xmlns:a16="http://schemas.microsoft.com/office/drawing/2014/main" id="{790D8D3A-03BF-40B0-B4EF-1F1E33DB103F}"/>
              </a:ext>
            </a:extLst>
          </p:cNvPr>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   </a:t>
            </a:r>
            <a:r>
              <a:rPr lang="es-ES" sz="3200" i="1" spc="300" dirty="0">
                <a:ln w="15875">
                  <a:solidFill>
                    <a:srgbClr val="99CCFF"/>
                  </a:solidFill>
                </a:ln>
                <a:solidFill>
                  <a:srgbClr val="99CCFF"/>
                </a:solidFill>
                <a:effectLst>
                  <a:glow rad="114300">
                    <a:srgbClr val="99CCFF">
                      <a:alpha val="40000"/>
                    </a:srgbClr>
                  </a:glow>
                </a:effectLst>
              </a:rPr>
              <a:t>Paradigma de Memoria Compartida </a:t>
            </a:r>
            <a:br>
              <a:rPr lang="es-ES" sz="3200" i="1" spc="300" dirty="0">
                <a:ln w="15875">
                  <a:solidFill>
                    <a:srgbClr val="99CCFF"/>
                  </a:solidFill>
                </a:ln>
                <a:solidFill>
                  <a:srgbClr val="99CCFF"/>
                </a:solidFill>
                <a:effectLst>
                  <a:glow rad="114300">
                    <a:srgbClr val="99CCFF">
                      <a:alpha val="40000"/>
                    </a:srgbClr>
                  </a:glow>
                </a:effectLst>
              </a:rPr>
            </a:br>
            <a:r>
              <a:rPr lang="es-ES" sz="3200" i="1" spc="300" dirty="0">
                <a:ln w="15875">
                  <a:solidFill>
                    <a:srgbClr val="00B050"/>
                  </a:solidFill>
                </a:ln>
                <a:solidFill>
                  <a:srgbClr val="00B0F0"/>
                </a:solidFill>
                <a:effectLst>
                  <a:glow rad="114300">
                    <a:srgbClr val="99CCFF">
                      <a:alpha val="40000"/>
                    </a:srgbClr>
                  </a:glow>
                </a:effectLst>
              </a:rPr>
              <a:t>(Se usan en </a:t>
            </a:r>
            <a:r>
              <a:rPr lang="es-ES" sz="3200" i="1" spc="300" dirty="0" err="1">
                <a:ln w="15875">
                  <a:solidFill>
                    <a:srgbClr val="00B050"/>
                  </a:solidFill>
                </a:ln>
                <a:solidFill>
                  <a:srgbClr val="00B0F0"/>
                </a:solidFill>
                <a:effectLst>
                  <a:glow rad="114300">
                    <a:srgbClr val="99CCFF">
                      <a:alpha val="40000"/>
                    </a:srgbClr>
                  </a:glow>
                </a:effectLst>
              </a:rPr>
              <a:t>thread</a:t>
            </a:r>
            <a:r>
              <a:rPr lang="es-ES" sz="3200" i="1" spc="300" dirty="0">
                <a:ln w="15875">
                  <a:solidFill>
                    <a:srgbClr val="00B050"/>
                  </a:solidFill>
                </a:ln>
                <a:solidFill>
                  <a:srgbClr val="00B0F0"/>
                </a:solidFill>
                <a:effectLst>
                  <a:glow rad="114300">
                    <a:srgbClr val="99CCFF">
                      <a:alpha val="40000"/>
                    </a:srgbClr>
                  </a:glow>
                </a:effectLst>
              </a:rPr>
              <a:t> / </a:t>
            </a:r>
            <a:r>
              <a:rPr lang="es-ES" sz="3200" i="1" spc="300" dirty="0" err="1">
                <a:ln w="15875">
                  <a:solidFill>
                    <a:srgbClr val="00B050"/>
                  </a:solidFill>
                </a:ln>
                <a:solidFill>
                  <a:srgbClr val="00B0F0"/>
                </a:solidFill>
                <a:effectLst>
                  <a:glow rad="114300">
                    <a:srgbClr val="99CCFF">
                      <a:alpha val="40000"/>
                    </a:srgbClr>
                  </a:glow>
                </a:effectLst>
              </a:rPr>
              <a:t>OpenMP</a:t>
            </a:r>
            <a:r>
              <a:rPr lang="es-ES" sz="3200" i="1" spc="300" dirty="0">
                <a:ln w="15875">
                  <a:solidFill>
                    <a:srgbClr val="00B050"/>
                  </a:solidFill>
                </a:ln>
                <a:solidFill>
                  <a:srgbClr val="00B0F0"/>
                </a:solidFill>
                <a:effectLst>
                  <a:glow rad="114300">
                    <a:srgbClr val="99CCFF">
                      <a:alpha val="40000"/>
                    </a:srgbClr>
                  </a:glow>
                </a:effectLst>
              </a:rPr>
              <a:t>)</a:t>
            </a:r>
            <a:endParaRPr lang="es-ES" sz="2800" i="1" spc="300" dirty="0">
              <a:ln w="15875">
                <a:solidFill>
                  <a:srgbClr val="00B050"/>
                </a:solidFill>
              </a:ln>
              <a:solidFill>
                <a:srgbClr val="00B0F0"/>
              </a:solidFill>
              <a:effectLst>
                <a:glow rad="114300">
                  <a:srgbClr val="99CCFF">
                    <a:alpha val="40000"/>
                  </a:srgbClr>
                </a:glow>
              </a:effectLst>
            </a:endParaRPr>
          </a:p>
        </p:txBody>
      </p:sp>
    </p:spTree>
    <p:extLst>
      <p:ext uri="{BB962C8B-B14F-4D97-AF65-F5344CB8AC3E}">
        <p14:creationId xmlns:p14="http://schemas.microsoft.com/office/powerpoint/2010/main" val="337097332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pic>
        <p:nvPicPr>
          <p:cNvPr id="2" name="Imagen 1"/>
          <p:cNvPicPr>
            <a:picLocks noChangeAspect="1"/>
          </p:cNvPicPr>
          <p:nvPr/>
        </p:nvPicPr>
        <p:blipFill rotWithShape="1">
          <a:blip r:embed="rId3"/>
          <a:srcRect b="15646"/>
          <a:stretch/>
        </p:blipFill>
        <p:spPr>
          <a:xfrm>
            <a:off x="2732086" y="3429000"/>
            <a:ext cx="6724650" cy="2362200"/>
          </a:xfrm>
          <a:prstGeom prst="rect">
            <a:avLst/>
          </a:prstGeom>
          <a:effectLst>
            <a:softEdge rad="38100"/>
          </a:effectLst>
        </p:spPr>
      </p:pic>
      <p:sp>
        <p:nvSpPr>
          <p:cNvPr id="5" name="Marcador de contenido 2">
            <a:extLst>
              <a:ext uri="{FF2B5EF4-FFF2-40B4-BE49-F238E27FC236}">
                <a16:creationId xmlns:a16="http://schemas.microsoft.com/office/drawing/2014/main" id="{2B381F5E-34F5-400C-9F27-6198A9542D8A}"/>
              </a:ext>
            </a:extLst>
          </p:cNvPr>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MIMD   </a:t>
            </a:r>
            <a:r>
              <a:rPr lang="es-ES" sz="3200" i="1" spc="300" dirty="0">
                <a:ln w="15875">
                  <a:solidFill>
                    <a:srgbClr val="99CCFF"/>
                  </a:solidFill>
                </a:ln>
                <a:solidFill>
                  <a:srgbClr val="99CCFF"/>
                </a:solidFill>
                <a:effectLst>
                  <a:glow rad="114300">
                    <a:srgbClr val="99CCFF">
                      <a:alpha val="40000"/>
                    </a:srgbClr>
                  </a:glow>
                </a:effectLst>
              </a:rPr>
              <a:t>Paradigma de Memoria Distribuida</a:t>
            </a:r>
            <a:br>
              <a:rPr lang="es-ES" sz="3200" i="1" spc="300" dirty="0">
                <a:ln w="15875">
                  <a:solidFill>
                    <a:srgbClr val="99CCFF"/>
                  </a:solidFill>
                </a:ln>
                <a:solidFill>
                  <a:srgbClr val="99CCFF"/>
                </a:solidFill>
                <a:effectLst>
                  <a:glow rad="114300">
                    <a:srgbClr val="99CCFF">
                      <a:alpha val="40000"/>
                    </a:srgbClr>
                  </a:glow>
                </a:effectLst>
              </a:rPr>
            </a:br>
            <a:r>
              <a:rPr lang="es-ES" sz="3200" spc="300" dirty="0">
                <a:ln w="15875">
                  <a:solidFill>
                    <a:srgbClr val="00B050"/>
                  </a:solidFill>
                </a:ln>
                <a:solidFill>
                  <a:srgbClr val="99CCFF"/>
                </a:solidFill>
                <a:effectLst>
                  <a:glow rad="114300">
                    <a:srgbClr val="99CCFF">
                      <a:alpha val="40000"/>
                    </a:srgbClr>
                  </a:glow>
                </a:effectLst>
              </a:rPr>
              <a:t> </a:t>
            </a:r>
            <a:r>
              <a:rPr lang="es-ES" sz="3200" i="1" spc="300" dirty="0">
                <a:ln w="15875">
                  <a:solidFill>
                    <a:srgbClr val="00B050"/>
                  </a:solidFill>
                </a:ln>
                <a:solidFill>
                  <a:srgbClr val="99CCFF"/>
                </a:solidFill>
                <a:effectLst>
                  <a:glow rad="114300">
                    <a:srgbClr val="99CCFF">
                      <a:alpha val="40000"/>
                    </a:srgbClr>
                  </a:glow>
                </a:effectLst>
              </a:rPr>
              <a:t>(Se usan en Ada / MPI )</a:t>
            </a:r>
            <a:endParaRPr lang="es-ES" sz="2800" i="1" spc="300" dirty="0">
              <a:ln w="15875">
                <a:solidFill>
                  <a:srgbClr val="00B050"/>
                </a:solidFill>
              </a:ln>
              <a:solidFill>
                <a:srgbClr val="99CCFF"/>
              </a:solidFill>
              <a:effectLst>
                <a:glow rad="114300">
                  <a:srgbClr val="99CCFF">
                    <a:alpha val="40000"/>
                  </a:srgbClr>
                </a:glow>
              </a:effectLst>
            </a:endParaRPr>
          </a:p>
        </p:txBody>
      </p:sp>
    </p:spTree>
    <p:extLst>
      <p:ext uri="{BB962C8B-B14F-4D97-AF65-F5344CB8AC3E}">
        <p14:creationId xmlns:p14="http://schemas.microsoft.com/office/powerpoint/2010/main" val="35889217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MMIM  </a:t>
            </a:r>
            <a:r>
              <a:rPr lang="es-ES" sz="2800" spc="300" dirty="0">
                <a:ln w="15875">
                  <a:solidFill>
                    <a:srgbClr val="99CCFF"/>
                  </a:solidFill>
                </a:ln>
                <a:solidFill>
                  <a:srgbClr val="99CCFF"/>
                </a:solidFill>
                <a:effectLst>
                  <a:glow rad="114300">
                    <a:srgbClr val="99CCFF">
                      <a:alpha val="40000"/>
                    </a:srgbClr>
                  </a:glow>
                </a:effectLst>
              </a:rPr>
              <a:t>Memoria Compartida Distribuida </a:t>
            </a:r>
            <a:r>
              <a:rPr lang="es-ES" sz="2800" i="1" spc="300" dirty="0">
                <a:ln w="15875">
                  <a:solidFill>
                    <a:srgbClr val="99CCFF"/>
                  </a:solidFill>
                </a:ln>
                <a:solidFill>
                  <a:srgbClr val="99CCFF"/>
                </a:solidFill>
                <a:effectLst>
                  <a:glow rad="114300">
                    <a:srgbClr val="99CCFF">
                      <a:alpha val="40000"/>
                    </a:srgbClr>
                  </a:glow>
                </a:effectLst>
              </a:rPr>
              <a:t>(</a:t>
            </a:r>
            <a:r>
              <a:rPr lang="es-ES" sz="2800" i="1" spc="300" dirty="0" err="1">
                <a:ln w="15875">
                  <a:solidFill>
                    <a:srgbClr val="99CCFF"/>
                  </a:solidFill>
                </a:ln>
                <a:solidFill>
                  <a:srgbClr val="99CCFF"/>
                </a:solidFill>
                <a:effectLst>
                  <a:glow rad="114300">
                    <a:srgbClr val="99CCFF">
                      <a:alpha val="40000"/>
                    </a:srgbClr>
                  </a:glow>
                </a:effectLst>
              </a:rPr>
              <a:t>OpenMP+MPI</a:t>
            </a:r>
            <a:r>
              <a:rPr lang="es-ES" sz="2800" i="1" spc="300" dirty="0">
                <a:ln w="15875">
                  <a:solidFill>
                    <a:srgbClr val="99CCFF"/>
                  </a:solidFill>
                </a:ln>
                <a:solidFill>
                  <a:srgbClr val="99CCFF"/>
                </a:solidFill>
                <a:effectLst>
                  <a:glow rad="114300">
                    <a:srgbClr val="99CCFF">
                      <a:alpha val="40000"/>
                    </a:srgbClr>
                  </a:glow>
                </a:effectLst>
              </a:rPr>
              <a:t>)</a:t>
            </a:r>
            <a:endParaRPr lang="es-ES" sz="24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3434555" y="2667000"/>
            <a:ext cx="5319712" cy="4038600"/>
          </a:xfrm>
          <a:prstGeom prst="rect">
            <a:avLst/>
          </a:prstGeom>
          <a:effectLst>
            <a:softEdge rad="38100"/>
          </a:effectLst>
        </p:spPr>
      </p:pic>
    </p:spTree>
    <p:extLst>
      <p:ext uri="{BB962C8B-B14F-4D97-AF65-F5344CB8AC3E}">
        <p14:creationId xmlns:p14="http://schemas.microsoft.com/office/powerpoint/2010/main" val="550487926"/>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 y="304800"/>
            <a:ext cx="12188825" cy="1020762"/>
          </a:xfrm>
        </p:spPr>
        <p:txBody>
          <a:bodyPr>
            <a:noAutofit/>
          </a:bodyPr>
          <a:lstStyle/>
          <a:p>
            <a:pPr algn="ctr"/>
            <a:r>
              <a:rPr lang="es-ES" sz="60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Paralelismo en </a:t>
            </a:r>
            <a:r>
              <a:rPr lang="es-ES" sz="48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multiprocesadores</a:t>
            </a:r>
            <a:endParaRPr lang="es-ES" sz="5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endParaRPr>
          </a:p>
        </p:txBody>
      </p:sp>
      <p:sp>
        <p:nvSpPr>
          <p:cNvPr id="6" name="Marcador de contenido 2"/>
          <p:cNvSpPr txBox="1">
            <a:spLocks/>
          </p:cNvSpPr>
          <p:nvPr/>
        </p:nvSpPr>
        <p:spPr>
          <a:xfrm>
            <a:off x="684212" y="1676400"/>
            <a:ext cx="10744200" cy="4953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3200" spc="300" dirty="0">
                <a:ln w="15875">
                  <a:solidFill>
                    <a:srgbClr val="99CCFF"/>
                  </a:solidFill>
                </a:ln>
                <a:solidFill>
                  <a:srgbClr val="99CCFF"/>
                </a:solidFill>
                <a:effectLst>
                  <a:glow rad="114300">
                    <a:srgbClr val="99CCFF">
                      <a:alpha val="40000"/>
                    </a:srgbClr>
                  </a:glow>
                </a:effectLst>
              </a:rPr>
              <a:t>Taxonomía </a:t>
            </a:r>
            <a:r>
              <a:rPr lang="es-ES" sz="3200" spc="300" dirty="0" err="1">
                <a:ln w="15875">
                  <a:solidFill>
                    <a:srgbClr val="99CCFF"/>
                  </a:solidFill>
                </a:ln>
                <a:solidFill>
                  <a:srgbClr val="99CCFF"/>
                </a:solidFill>
                <a:effectLst>
                  <a:glow rad="114300">
                    <a:srgbClr val="99CCFF">
                      <a:alpha val="40000"/>
                    </a:srgbClr>
                  </a:glow>
                </a:effectLst>
              </a:rPr>
              <a:t>Flynn</a:t>
            </a:r>
            <a:r>
              <a:rPr lang="es-ES" sz="2800" i="1" spc="300" dirty="0">
                <a:ln w="15875">
                  <a:solidFill>
                    <a:srgbClr val="99CCFF"/>
                  </a:solidFill>
                </a:ln>
                <a:solidFill>
                  <a:srgbClr val="99CCFF"/>
                </a:solidFill>
                <a:effectLst>
                  <a:glow rad="114300">
                    <a:srgbClr val="99CCFF">
                      <a:alpha val="40000"/>
                    </a:srgbClr>
                  </a:glow>
                </a:effectLst>
              </a:rPr>
              <a:t> (</a:t>
            </a:r>
            <a:r>
              <a:rPr lang="es-ES" sz="2800" i="1" spc="300" dirty="0" err="1">
                <a:ln w="15875">
                  <a:solidFill>
                    <a:srgbClr val="99CCFF"/>
                  </a:solidFill>
                </a:ln>
                <a:solidFill>
                  <a:srgbClr val="99CCFF"/>
                </a:solidFill>
                <a:effectLst>
                  <a:glow rad="114300">
                    <a:srgbClr val="99CCFF">
                      <a:alpha val="40000"/>
                    </a:srgbClr>
                  </a:glow>
                </a:effectLst>
              </a:rPr>
              <a:t>Tanenbaum</a:t>
            </a:r>
            <a:r>
              <a:rPr lang="es-ES" sz="2800" i="1" spc="300" dirty="0">
                <a:ln w="15875">
                  <a:solidFill>
                    <a:srgbClr val="99CCFF"/>
                  </a:solidFill>
                </a:ln>
                <a:solidFill>
                  <a:srgbClr val="99CCFF"/>
                </a:solidFill>
                <a:effectLst>
                  <a:glow rad="114300">
                    <a:srgbClr val="99CCFF">
                      <a:alpha val="40000"/>
                    </a:srgbClr>
                  </a:glow>
                </a:effectLst>
              </a:rPr>
              <a:t>)	</a:t>
            </a:r>
          </a:p>
        </p:txBody>
      </p:sp>
      <p:pic>
        <p:nvPicPr>
          <p:cNvPr id="4" name="Imagen 3"/>
          <p:cNvPicPr>
            <a:picLocks noChangeAspect="1"/>
          </p:cNvPicPr>
          <p:nvPr/>
        </p:nvPicPr>
        <p:blipFill>
          <a:blip r:embed="rId3"/>
          <a:stretch>
            <a:fillRect/>
          </a:stretch>
        </p:blipFill>
        <p:spPr>
          <a:xfrm>
            <a:off x="2170110" y="2667000"/>
            <a:ext cx="7772404" cy="3856728"/>
          </a:xfrm>
          <a:prstGeom prst="rect">
            <a:avLst/>
          </a:prstGeom>
        </p:spPr>
      </p:pic>
    </p:spTree>
    <p:extLst>
      <p:ext uri="{BB962C8B-B14F-4D97-AF65-F5344CB8AC3E}">
        <p14:creationId xmlns:p14="http://schemas.microsoft.com/office/powerpoint/2010/main" val="92099657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752600"/>
            <a:ext cx="11437749" cy="4847892"/>
          </a:xfrm>
        </p:spPr>
        <p:txBody>
          <a:bodyPr>
            <a:noAutofit/>
          </a:bodyPr>
          <a:lstStyle/>
          <a:p>
            <a:pPr marL="457200" lvl="1" indent="0">
              <a:lnSpc>
                <a:spcPct val="100000"/>
              </a:lnSpc>
              <a:buNone/>
            </a:pPr>
            <a:r>
              <a:rPr lang="es-AR" sz="2400" b="1" spc="300" dirty="0">
                <a:ln w="15875">
                  <a:solidFill>
                    <a:srgbClr val="00B050"/>
                  </a:solidFill>
                </a:ln>
                <a:solidFill>
                  <a:srgbClr val="00B050"/>
                </a:solidFill>
                <a:effectLst>
                  <a:glow rad="114300">
                    <a:srgbClr val="92D050">
                      <a:alpha val="40000"/>
                    </a:srgbClr>
                  </a:glow>
                </a:effectLst>
              </a:rPr>
              <a:t>Paradigmas HPC: Divide y vencerás </a:t>
            </a:r>
          </a:p>
          <a:p>
            <a:pPr marL="457200" lvl="1" indent="0">
              <a:lnSpc>
                <a:spcPct val="100000"/>
              </a:lnSpc>
              <a:buNone/>
            </a:pPr>
            <a:r>
              <a:rPr lang="es-AR" sz="2400" b="1" spc="300" dirty="0">
                <a:ln w="15875">
                  <a:solidFill>
                    <a:srgbClr val="00B050"/>
                  </a:solidFill>
                </a:ln>
                <a:solidFill>
                  <a:srgbClr val="00B050"/>
                </a:solidFill>
                <a:effectLst>
                  <a:glow rad="114300">
                    <a:srgbClr val="92D050">
                      <a:alpha val="40000"/>
                    </a:srgbClr>
                  </a:glow>
                </a:effectLst>
              </a:rPr>
              <a:t>	–  volumen de los datos</a:t>
            </a:r>
            <a:endParaRPr lang="es-AR" sz="2400" spc="300" dirty="0">
              <a:ln w="15875">
                <a:solidFill>
                  <a:srgbClr val="00B050"/>
                </a:solidFill>
              </a:ln>
              <a:solidFill>
                <a:srgbClr val="00B050"/>
              </a:solidFill>
              <a:effectLst>
                <a:glow rad="114300">
                  <a:srgbClr val="92D050">
                    <a:alpha val="40000"/>
                  </a:srgbClr>
                </a:glow>
              </a:effectLst>
            </a:endParaRPr>
          </a:p>
        </p:txBody>
      </p:sp>
      <p:pic>
        <p:nvPicPr>
          <p:cNvPr id="16" name="Imagen 15">
            <a:extLst>
              <a:ext uri="{FF2B5EF4-FFF2-40B4-BE49-F238E27FC236}">
                <a16:creationId xmlns:a16="http://schemas.microsoft.com/office/drawing/2014/main" id="{5F938868-9F19-41A6-A81E-C977C62FD6A1}"/>
              </a:ext>
            </a:extLst>
          </p:cNvPr>
          <p:cNvPicPr>
            <a:picLocks noChangeAspect="1"/>
          </p:cNvPicPr>
          <p:nvPr/>
        </p:nvPicPr>
        <p:blipFill>
          <a:blip r:embed="rId3">
            <a:duotone>
              <a:srgbClr val="4472C4">
                <a:shade val="45000"/>
                <a:satMod val="135000"/>
              </a:srgbClr>
              <a:prstClr val="white"/>
            </a:duotone>
          </a:blip>
          <a:stretch>
            <a:fillRect/>
          </a:stretch>
        </p:blipFill>
        <p:spPr>
          <a:xfrm>
            <a:off x="3962847" y="3432810"/>
            <a:ext cx="4314775" cy="2406317"/>
          </a:xfrm>
          <a:prstGeom prst="rect">
            <a:avLst/>
          </a:prstGeom>
        </p:spPr>
      </p:pic>
      <p:sp>
        <p:nvSpPr>
          <p:cNvPr id="8" name="Título 1">
            <a:extLst>
              <a:ext uri="{FF2B5EF4-FFF2-40B4-BE49-F238E27FC236}">
                <a16:creationId xmlns:a16="http://schemas.microsoft.com/office/drawing/2014/main" id="{8C238820-66CD-4D55-87A1-2F9C1D1C8433}"/>
              </a:ext>
            </a:extLst>
          </p:cNvPr>
          <p:cNvSpPr txBox="1">
            <a:spLocks/>
          </p:cNvSpPr>
          <p:nvPr/>
        </p:nvSpPr>
        <p:spPr>
          <a:xfrm>
            <a:off x="402850" y="18376"/>
            <a:ext cx="11434770" cy="132521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algn="ctr"/>
            <a:r>
              <a:rPr lang="es-AR" sz="4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Paradigmas de Computación Paralela</a:t>
            </a:r>
          </a:p>
        </p:txBody>
      </p:sp>
    </p:spTree>
    <p:extLst>
      <p:ext uri="{BB962C8B-B14F-4D97-AF65-F5344CB8AC3E}">
        <p14:creationId xmlns:p14="http://schemas.microsoft.com/office/powerpoint/2010/main" val="1644397061"/>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A9A909D-58FD-43CF-B624-C27FBA4CF823}"/>
              </a:ext>
            </a:extLst>
          </p:cNvPr>
          <p:cNvSpPr/>
          <p:nvPr/>
        </p:nvSpPr>
        <p:spPr>
          <a:xfrm>
            <a:off x="1158459" y="3258457"/>
            <a:ext cx="910693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 Secuencial</a:t>
            </a:r>
            <a:endParaRPr lang="es-AR" sz="1799" b="1" kern="0" dirty="0">
              <a:solidFill>
                <a:prstClr val="black"/>
              </a:solidFill>
              <a:latin typeface="Corbel"/>
            </a:endParaRPr>
          </a:p>
        </p:txBody>
      </p:sp>
      <p:sp>
        <p:nvSpPr>
          <p:cNvPr id="2" name="Título 1"/>
          <p:cNvSpPr>
            <a:spLocks noGrp="1"/>
          </p:cNvSpPr>
          <p:nvPr>
            <p:ph type="title"/>
          </p:nvPr>
        </p:nvSpPr>
        <p:spPr>
          <a:xfrm>
            <a:off x="402850" y="18376"/>
            <a:ext cx="11434770" cy="1325218"/>
          </a:xfrm>
        </p:spPr>
        <p:txBody>
          <a:bodyPr>
            <a:noAutofit/>
          </a:bodyPr>
          <a:lstStyle/>
          <a:p>
            <a:pPr algn="ctr"/>
            <a:r>
              <a:rPr lang="es-AR" sz="4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Paradigmas de Computación Paralela</a:t>
            </a:r>
          </a:p>
        </p:txBody>
      </p:sp>
      <p:sp>
        <p:nvSpPr>
          <p:cNvPr id="7" name="Marcador de contenido 2"/>
          <p:cNvSpPr>
            <a:spLocks noGrp="1"/>
          </p:cNvSpPr>
          <p:nvPr>
            <p:ph idx="1"/>
          </p:nvPr>
        </p:nvSpPr>
        <p:spPr>
          <a:xfrm>
            <a:off x="402850" y="1600200"/>
            <a:ext cx="11434770" cy="4934262"/>
          </a:xfrm>
        </p:spPr>
        <p:txBody>
          <a:bodyPr>
            <a:normAutofit/>
          </a:bodyPr>
          <a:lstStyle/>
          <a:p>
            <a:pPr marL="457063" lvl="1" indent="0">
              <a:lnSpc>
                <a:spcPct val="150000"/>
              </a:lnSpc>
              <a:buNone/>
            </a:pPr>
            <a:r>
              <a:rPr lang="es-AR" sz="2400" b="1" spc="300" dirty="0">
                <a:ln w="15875">
                  <a:solidFill>
                    <a:srgbClr val="00B050"/>
                  </a:solidFill>
                </a:ln>
                <a:solidFill>
                  <a:srgbClr val="00B050"/>
                </a:solidFill>
                <a:effectLst>
                  <a:glow rad="114300">
                    <a:srgbClr val="92D050">
                      <a:alpha val="40000"/>
                    </a:srgbClr>
                  </a:glow>
                </a:effectLst>
              </a:rPr>
              <a:t>Divide y vencerás – División de datos</a:t>
            </a:r>
          </a:p>
        </p:txBody>
      </p:sp>
      <p:sp>
        <p:nvSpPr>
          <p:cNvPr id="5" name="Flecha a la derecha con muesca 3">
            <a:extLst>
              <a:ext uri="{FF2B5EF4-FFF2-40B4-BE49-F238E27FC236}">
                <a16:creationId xmlns:a16="http://schemas.microsoft.com/office/drawing/2014/main" id="{5EC57C8C-800A-4D16-86AE-ECB0FEC6B4D1}"/>
              </a:ext>
            </a:extLst>
          </p:cNvPr>
          <p:cNvSpPr/>
          <p:nvPr/>
        </p:nvSpPr>
        <p:spPr>
          <a:xfrm>
            <a:off x="912574" y="4734872"/>
            <a:ext cx="9598700" cy="53935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algn="ctr" defTabSz="914126">
              <a:defRPr/>
            </a:pPr>
            <a:r>
              <a:rPr lang="es-AR" sz="1799" kern="0" dirty="0">
                <a:solidFill>
                  <a:prstClr val="black"/>
                </a:solidFill>
                <a:latin typeface="Corbel"/>
              </a:rPr>
              <a:t>Ejecución en el tiempo</a:t>
            </a:r>
          </a:p>
        </p:txBody>
      </p:sp>
      <p:sp>
        <p:nvSpPr>
          <p:cNvPr id="3" name="Rectángulo: esquinas redondeadas 2">
            <a:extLst>
              <a:ext uri="{FF2B5EF4-FFF2-40B4-BE49-F238E27FC236}">
                <a16:creationId xmlns:a16="http://schemas.microsoft.com/office/drawing/2014/main" id="{DFD44257-C932-475A-ABBB-2AA3AC627917}"/>
              </a:ext>
            </a:extLst>
          </p:cNvPr>
          <p:cNvSpPr/>
          <p:nvPr/>
        </p:nvSpPr>
        <p:spPr>
          <a:xfrm>
            <a:off x="3488127" y="3428888"/>
            <a:ext cx="3812471"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Elipse 5">
            <a:extLst>
              <a:ext uri="{FF2B5EF4-FFF2-40B4-BE49-F238E27FC236}">
                <a16:creationId xmlns:a16="http://schemas.microsoft.com/office/drawing/2014/main" id="{A8EAC049-FAE2-4A65-AA8B-195426143430}"/>
              </a:ext>
            </a:extLst>
          </p:cNvPr>
          <p:cNvSpPr/>
          <p:nvPr/>
        </p:nvSpPr>
        <p:spPr>
          <a:xfrm>
            <a:off x="3694737"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8" name="Elipse 7">
            <a:extLst>
              <a:ext uri="{FF2B5EF4-FFF2-40B4-BE49-F238E27FC236}">
                <a16:creationId xmlns:a16="http://schemas.microsoft.com/office/drawing/2014/main" id="{FF2A5E34-68EA-462F-9068-FA149770E99D}"/>
              </a:ext>
            </a:extLst>
          </p:cNvPr>
          <p:cNvSpPr/>
          <p:nvPr/>
        </p:nvSpPr>
        <p:spPr>
          <a:xfrm>
            <a:off x="4050245"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9" name="Elipse 8">
            <a:extLst>
              <a:ext uri="{FF2B5EF4-FFF2-40B4-BE49-F238E27FC236}">
                <a16:creationId xmlns:a16="http://schemas.microsoft.com/office/drawing/2014/main" id="{CB516A84-AE18-4DE0-9DA8-93A81CAFD8E3}"/>
              </a:ext>
            </a:extLst>
          </p:cNvPr>
          <p:cNvSpPr/>
          <p:nvPr/>
        </p:nvSpPr>
        <p:spPr>
          <a:xfrm>
            <a:off x="4405752"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0" name="Elipse 9">
            <a:extLst>
              <a:ext uri="{FF2B5EF4-FFF2-40B4-BE49-F238E27FC236}">
                <a16:creationId xmlns:a16="http://schemas.microsoft.com/office/drawing/2014/main" id="{6E471837-AADC-4876-B237-FE2629FEA840}"/>
              </a:ext>
            </a:extLst>
          </p:cNvPr>
          <p:cNvSpPr/>
          <p:nvPr/>
        </p:nvSpPr>
        <p:spPr>
          <a:xfrm>
            <a:off x="4761259"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1" name="Elipse 10">
            <a:extLst>
              <a:ext uri="{FF2B5EF4-FFF2-40B4-BE49-F238E27FC236}">
                <a16:creationId xmlns:a16="http://schemas.microsoft.com/office/drawing/2014/main" id="{440280D9-F5EE-48C2-B7E3-4089D0474DB9}"/>
              </a:ext>
            </a:extLst>
          </p:cNvPr>
          <p:cNvSpPr/>
          <p:nvPr/>
        </p:nvSpPr>
        <p:spPr>
          <a:xfrm>
            <a:off x="5130617"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2" name="Elipse 11">
            <a:extLst>
              <a:ext uri="{FF2B5EF4-FFF2-40B4-BE49-F238E27FC236}">
                <a16:creationId xmlns:a16="http://schemas.microsoft.com/office/drawing/2014/main" id="{8460A6C4-9164-4850-B0AE-B293E58D92E2}"/>
              </a:ext>
            </a:extLst>
          </p:cNvPr>
          <p:cNvSpPr/>
          <p:nvPr/>
        </p:nvSpPr>
        <p:spPr>
          <a:xfrm>
            <a:off x="5116767"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3" name="Elipse 12">
            <a:extLst>
              <a:ext uri="{FF2B5EF4-FFF2-40B4-BE49-F238E27FC236}">
                <a16:creationId xmlns:a16="http://schemas.microsoft.com/office/drawing/2014/main" id="{037621C4-B6AF-4E16-8747-DFF9F514383F}"/>
              </a:ext>
            </a:extLst>
          </p:cNvPr>
          <p:cNvSpPr/>
          <p:nvPr/>
        </p:nvSpPr>
        <p:spPr>
          <a:xfrm>
            <a:off x="5472274"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4" name="Elipse 13">
            <a:extLst>
              <a:ext uri="{FF2B5EF4-FFF2-40B4-BE49-F238E27FC236}">
                <a16:creationId xmlns:a16="http://schemas.microsoft.com/office/drawing/2014/main" id="{2A5A1942-65AD-454B-9A2E-95A32170C393}"/>
              </a:ext>
            </a:extLst>
          </p:cNvPr>
          <p:cNvSpPr/>
          <p:nvPr/>
        </p:nvSpPr>
        <p:spPr>
          <a:xfrm>
            <a:off x="5827782"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5" name="Elipse 14">
            <a:extLst>
              <a:ext uri="{FF2B5EF4-FFF2-40B4-BE49-F238E27FC236}">
                <a16:creationId xmlns:a16="http://schemas.microsoft.com/office/drawing/2014/main" id="{9158E495-FD31-4768-A04C-83FECF8879F9}"/>
              </a:ext>
            </a:extLst>
          </p:cNvPr>
          <p:cNvSpPr/>
          <p:nvPr/>
        </p:nvSpPr>
        <p:spPr>
          <a:xfrm>
            <a:off x="6183289"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8" name="Elipse 37">
            <a:extLst>
              <a:ext uri="{FF2B5EF4-FFF2-40B4-BE49-F238E27FC236}">
                <a16:creationId xmlns:a16="http://schemas.microsoft.com/office/drawing/2014/main" id="{4C61A957-6388-4D6D-9CBB-32FB66A4DBB3}"/>
              </a:ext>
            </a:extLst>
          </p:cNvPr>
          <p:cNvSpPr/>
          <p:nvPr/>
        </p:nvSpPr>
        <p:spPr>
          <a:xfrm>
            <a:off x="6879754"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6" name="Elipse 15">
            <a:extLst>
              <a:ext uri="{FF2B5EF4-FFF2-40B4-BE49-F238E27FC236}">
                <a16:creationId xmlns:a16="http://schemas.microsoft.com/office/drawing/2014/main" id="{CFE92609-55CE-48DD-A547-18FFD67DE83B}"/>
              </a:ext>
            </a:extLst>
          </p:cNvPr>
          <p:cNvSpPr/>
          <p:nvPr/>
        </p:nvSpPr>
        <p:spPr>
          <a:xfrm>
            <a:off x="6538796" y="3549336"/>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17" name="Rectángulo 16">
            <a:extLst>
              <a:ext uri="{FF2B5EF4-FFF2-40B4-BE49-F238E27FC236}">
                <a16:creationId xmlns:a16="http://schemas.microsoft.com/office/drawing/2014/main" id="{7E0A1FDE-CDFF-4128-9487-32B333107722}"/>
              </a:ext>
            </a:extLst>
          </p:cNvPr>
          <p:cNvSpPr/>
          <p:nvPr/>
        </p:nvSpPr>
        <p:spPr>
          <a:xfrm>
            <a:off x="1158459" y="3257263"/>
            <a:ext cx="7221953"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p>
          <a:p>
            <a:pPr defTabSz="914126">
              <a:defRPr/>
            </a:pPr>
            <a:r>
              <a:rPr lang="es-AR" sz="2399" b="1" kern="0" dirty="0">
                <a:solidFill>
                  <a:prstClr val="black"/>
                </a:solidFill>
                <a:latin typeface="Corbel"/>
              </a:rPr>
              <a:t>Paralelo</a:t>
            </a:r>
            <a:endParaRPr lang="es-AR" sz="1799" b="1" kern="0" dirty="0">
              <a:solidFill>
                <a:prstClr val="black"/>
              </a:solidFill>
              <a:latin typeface="Corbel"/>
            </a:endParaRPr>
          </a:p>
        </p:txBody>
      </p:sp>
      <p:sp>
        <p:nvSpPr>
          <p:cNvPr id="27" name="Rectángulo: esquinas redondeadas 26">
            <a:extLst>
              <a:ext uri="{FF2B5EF4-FFF2-40B4-BE49-F238E27FC236}">
                <a16:creationId xmlns:a16="http://schemas.microsoft.com/office/drawing/2014/main" id="{480B53D9-7679-472E-94EB-B3A39F437F27}"/>
              </a:ext>
            </a:extLst>
          </p:cNvPr>
          <p:cNvSpPr/>
          <p:nvPr/>
        </p:nvSpPr>
        <p:spPr>
          <a:xfrm>
            <a:off x="3481779" y="3257263"/>
            <a:ext cx="2457965" cy="914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8" name="Elipse 27">
            <a:extLst>
              <a:ext uri="{FF2B5EF4-FFF2-40B4-BE49-F238E27FC236}">
                <a16:creationId xmlns:a16="http://schemas.microsoft.com/office/drawing/2014/main" id="{77C6390A-5DDC-4F5D-A66F-B58D442904BD}"/>
              </a:ext>
            </a:extLst>
          </p:cNvPr>
          <p:cNvSpPr/>
          <p:nvPr/>
        </p:nvSpPr>
        <p:spPr>
          <a:xfrm>
            <a:off x="3668189" y="332770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29" name="Elipse 28">
            <a:extLst>
              <a:ext uri="{FF2B5EF4-FFF2-40B4-BE49-F238E27FC236}">
                <a16:creationId xmlns:a16="http://schemas.microsoft.com/office/drawing/2014/main" id="{AAFD3952-9475-49A9-A4C8-CB972130DF8F}"/>
              </a:ext>
            </a:extLst>
          </p:cNvPr>
          <p:cNvSpPr/>
          <p:nvPr/>
        </p:nvSpPr>
        <p:spPr>
          <a:xfrm>
            <a:off x="3654339" y="3778584"/>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0" name="Elipse 29">
            <a:extLst>
              <a:ext uri="{FF2B5EF4-FFF2-40B4-BE49-F238E27FC236}">
                <a16:creationId xmlns:a16="http://schemas.microsoft.com/office/drawing/2014/main" id="{B94A463F-A0B0-446E-9CFE-E5BE55869D7D}"/>
              </a:ext>
            </a:extLst>
          </p:cNvPr>
          <p:cNvSpPr/>
          <p:nvPr/>
        </p:nvSpPr>
        <p:spPr>
          <a:xfrm>
            <a:off x="4124404" y="332770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1" name="Elipse 30">
            <a:extLst>
              <a:ext uri="{FF2B5EF4-FFF2-40B4-BE49-F238E27FC236}">
                <a16:creationId xmlns:a16="http://schemas.microsoft.com/office/drawing/2014/main" id="{52B3A8B2-5097-4EA5-B98B-C455F4963D38}"/>
              </a:ext>
            </a:extLst>
          </p:cNvPr>
          <p:cNvSpPr/>
          <p:nvPr/>
        </p:nvSpPr>
        <p:spPr>
          <a:xfrm>
            <a:off x="4580620" y="3327700"/>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2" name="Elipse 31">
            <a:extLst>
              <a:ext uri="{FF2B5EF4-FFF2-40B4-BE49-F238E27FC236}">
                <a16:creationId xmlns:a16="http://schemas.microsoft.com/office/drawing/2014/main" id="{7CFF7A22-BB94-4B53-BCCD-8F9995914C04}"/>
              </a:ext>
            </a:extLst>
          </p:cNvPr>
          <p:cNvSpPr/>
          <p:nvPr/>
        </p:nvSpPr>
        <p:spPr>
          <a:xfrm>
            <a:off x="4124404" y="3778584"/>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3" name="Elipse 32">
            <a:extLst>
              <a:ext uri="{FF2B5EF4-FFF2-40B4-BE49-F238E27FC236}">
                <a16:creationId xmlns:a16="http://schemas.microsoft.com/office/drawing/2014/main" id="{8ED96BEA-2C5E-48B9-82F1-6FE2E0F42FED}"/>
              </a:ext>
            </a:extLst>
          </p:cNvPr>
          <p:cNvSpPr/>
          <p:nvPr/>
        </p:nvSpPr>
        <p:spPr>
          <a:xfrm>
            <a:off x="4589853" y="377586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4" name="Elipse 33">
            <a:extLst>
              <a:ext uri="{FF2B5EF4-FFF2-40B4-BE49-F238E27FC236}">
                <a16:creationId xmlns:a16="http://schemas.microsoft.com/office/drawing/2014/main" id="{3311F606-992F-4856-A0CB-8E9DF988C045}"/>
              </a:ext>
            </a:extLst>
          </p:cNvPr>
          <p:cNvSpPr/>
          <p:nvPr/>
        </p:nvSpPr>
        <p:spPr>
          <a:xfrm>
            <a:off x="5036835" y="3326227"/>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5" name="Elipse 34">
            <a:extLst>
              <a:ext uri="{FF2B5EF4-FFF2-40B4-BE49-F238E27FC236}">
                <a16:creationId xmlns:a16="http://schemas.microsoft.com/office/drawing/2014/main" id="{59338A6D-0AED-4C41-A065-9D9E5EAEE618}"/>
              </a:ext>
            </a:extLst>
          </p:cNvPr>
          <p:cNvSpPr/>
          <p:nvPr/>
        </p:nvSpPr>
        <p:spPr>
          <a:xfrm>
            <a:off x="5050974" y="3775863"/>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6" name="Elipse 35">
            <a:extLst>
              <a:ext uri="{FF2B5EF4-FFF2-40B4-BE49-F238E27FC236}">
                <a16:creationId xmlns:a16="http://schemas.microsoft.com/office/drawing/2014/main" id="{DA401C57-9F54-468D-9F3B-E3A162B31D73}"/>
              </a:ext>
            </a:extLst>
          </p:cNvPr>
          <p:cNvSpPr/>
          <p:nvPr/>
        </p:nvSpPr>
        <p:spPr>
          <a:xfrm>
            <a:off x="5493772" y="3326227"/>
            <a:ext cx="355507" cy="355507"/>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
        <p:nvSpPr>
          <p:cNvPr id="39" name="Elipse 38">
            <a:extLst>
              <a:ext uri="{FF2B5EF4-FFF2-40B4-BE49-F238E27FC236}">
                <a16:creationId xmlns:a16="http://schemas.microsoft.com/office/drawing/2014/main" id="{B79A9C2B-9559-41CD-B205-92E3C037FF81}"/>
              </a:ext>
            </a:extLst>
          </p:cNvPr>
          <p:cNvSpPr/>
          <p:nvPr/>
        </p:nvSpPr>
        <p:spPr>
          <a:xfrm>
            <a:off x="5493772" y="3749814"/>
            <a:ext cx="355507" cy="43016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4288606508"/>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300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1300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1300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1300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1300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1300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1300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1300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1300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1300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1300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1300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xit" presetSubtype="0" fill="hold" grpId="0" nodeType="withEffect">
                                  <p:stCondLst>
                                    <p:cond delay="1300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2">
            <a:extLst>
              <a:ext uri="{FF2B5EF4-FFF2-40B4-BE49-F238E27FC236}">
                <a16:creationId xmlns:a16="http://schemas.microsoft.com/office/drawing/2014/main" id="{C867E444-25D0-4A30-852A-0FBFC9A14284}"/>
              </a:ext>
            </a:extLst>
          </p:cNvPr>
          <p:cNvSpPr>
            <a:spLocks noGrp="1"/>
          </p:cNvSpPr>
          <p:nvPr>
            <p:ph idx="1"/>
          </p:nvPr>
        </p:nvSpPr>
        <p:spPr>
          <a:xfrm>
            <a:off x="375536" y="1752600"/>
            <a:ext cx="11437749" cy="4847892"/>
          </a:xfrm>
        </p:spPr>
        <p:txBody>
          <a:bodyPr>
            <a:noAutofit/>
          </a:bodyPr>
          <a:lstStyle/>
          <a:p>
            <a:pPr marL="457200" lvl="1" indent="0">
              <a:lnSpc>
                <a:spcPct val="100000"/>
              </a:lnSpc>
              <a:buNone/>
            </a:pPr>
            <a:r>
              <a:rPr lang="es-AR" sz="3200" dirty="0">
                <a:solidFill>
                  <a:schemeClr val="accent6">
                    <a:lumMod val="20000"/>
                    <a:lumOff val="80000"/>
                  </a:schemeClr>
                </a:solidFill>
              </a:rPr>
              <a:t> </a:t>
            </a:r>
            <a:r>
              <a:rPr lang="es-AR" sz="2400" b="1" spc="300" dirty="0">
                <a:ln w="15875">
                  <a:solidFill>
                    <a:srgbClr val="00B050"/>
                  </a:solidFill>
                </a:ln>
                <a:solidFill>
                  <a:srgbClr val="00B050"/>
                </a:solidFill>
                <a:effectLst>
                  <a:glow rad="114300">
                    <a:srgbClr val="92D050">
                      <a:alpha val="40000"/>
                    </a:srgbClr>
                  </a:glow>
                </a:effectLst>
              </a:rPr>
              <a:t>Paradigmas HPC: Divide y vencerás </a:t>
            </a:r>
          </a:p>
          <a:p>
            <a:pPr marL="457200" lvl="1" indent="0">
              <a:lnSpc>
                <a:spcPct val="100000"/>
              </a:lnSpc>
              <a:buNone/>
            </a:pPr>
            <a:r>
              <a:rPr lang="es-AR" sz="2400" b="1" spc="300" dirty="0">
                <a:ln w="15875">
                  <a:solidFill>
                    <a:srgbClr val="00B050"/>
                  </a:solidFill>
                </a:ln>
                <a:solidFill>
                  <a:srgbClr val="00B050"/>
                </a:solidFill>
                <a:effectLst>
                  <a:glow rad="114300">
                    <a:srgbClr val="92D050">
                      <a:alpha val="40000"/>
                    </a:srgbClr>
                  </a:glow>
                </a:effectLst>
              </a:rPr>
              <a:t>	– Complejidad del algoritmo</a:t>
            </a:r>
          </a:p>
          <a:p>
            <a:pPr marL="914400" lvl="2" indent="0">
              <a:lnSpc>
                <a:spcPct val="100000"/>
              </a:lnSpc>
              <a:buNone/>
            </a:pPr>
            <a:endParaRPr lang="es-AR" sz="2400" b="1" spc="300" dirty="0">
              <a:ln w="15875">
                <a:solidFill>
                  <a:srgbClr val="00B050"/>
                </a:solidFill>
              </a:ln>
              <a:solidFill>
                <a:srgbClr val="00B050"/>
              </a:solidFill>
              <a:effectLst>
                <a:glow rad="114300">
                  <a:srgbClr val="92D050">
                    <a:alpha val="40000"/>
                  </a:srgbClr>
                </a:glow>
              </a:effectLst>
            </a:endParaRPr>
          </a:p>
          <a:p>
            <a:pPr marL="914400" lvl="2" indent="0">
              <a:lnSpc>
                <a:spcPct val="100000"/>
              </a:lnSpc>
              <a:buNone/>
            </a:pPr>
            <a:endParaRPr lang="es-AR" sz="2400" b="1" spc="300" dirty="0">
              <a:ln w="15875">
                <a:solidFill>
                  <a:srgbClr val="00B050"/>
                </a:solidFill>
              </a:ln>
              <a:solidFill>
                <a:srgbClr val="00B050"/>
              </a:solidFill>
              <a:effectLst>
                <a:glow rad="114300">
                  <a:srgbClr val="92D050">
                    <a:alpha val="40000"/>
                  </a:srgbClr>
                </a:glow>
              </a:effectLst>
            </a:endParaRPr>
          </a:p>
          <a:p>
            <a:pPr marL="914400" lvl="2" indent="0">
              <a:lnSpc>
                <a:spcPct val="100000"/>
              </a:lnSpc>
              <a:buNone/>
            </a:pPr>
            <a:endParaRPr lang="es-AR" sz="2400" b="1" spc="300" dirty="0">
              <a:ln w="15875">
                <a:solidFill>
                  <a:srgbClr val="00B050"/>
                </a:solidFill>
              </a:ln>
              <a:solidFill>
                <a:srgbClr val="00B050"/>
              </a:solidFill>
              <a:effectLst>
                <a:glow rad="114300">
                  <a:srgbClr val="92D050">
                    <a:alpha val="40000"/>
                  </a:srgbClr>
                </a:glow>
              </a:effectLst>
            </a:endParaRPr>
          </a:p>
          <a:p>
            <a:pPr marL="914400" lvl="2" indent="0">
              <a:lnSpc>
                <a:spcPct val="100000"/>
              </a:lnSpc>
              <a:buNone/>
            </a:pPr>
            <a:endParaRPr lang="es-AR" sz="2400" b="1" spc="300" dirty="0">
              <a:ln w="15875">
                <a:solidFill>
                  <a:srgbClr val="00B050"/>
                </a:solidFill>
              </a:ln>
              <a:solidFill>
                <a:srgbClr val="00B050"/>
              </a:solidFill>
              <a:effectLst>
                <a:glow rad="114300">
                  <a:srgbClr val="92D050">
                    <a:alpha val="40000"/>
                  </a:srgbClr>
                </a:glow>
              </a:effectLst>
            </a:endParaRPr>
          </a:p>
        </p:txBody>
      </p:sp>
      <p:pic>
        <p:nvPicPr>
          <p:cNvPr id="15" name="Picture 2" descr="Resultado de imagen">
            <a:extLst>
              <a:ext uri="{FF2B5EF4-FFF2-40B4-BE49-F238E27FC236}">
                <a16:creationId xmlns:a16="http://schemas.microsoft.com/office/drawing/2014/main" id="{842EA935-DE34-4BDE-A5C8-FF87697E37D0}"/>
              </a:ext>
            </a:extLst>
          </p:cNvPr>
          <p:cNvPicPr>
            <a:picLocks noChangeAspect="1" noChangeArrowheads="1"/>
          </p:cNvPicPr>
          <p:nvPr/>
        </p:nvPicPr>
        <p:blipFill>
          <a:blip r:embed="rId3">
            <a:duotone>
              <a:prstClr val="black"/>
              <a:srgbClr val="4472C4">
                <a:tint val="45000"/>
                <a:satMod val="400000"/>
              </a:srgbClr>
            </a:duotone>
            <a:extLst>
              <a:ext uri="{28A0092B-C50C-407E-A947-70E740481C1C}">
                <a14:useLocalDpi xmlns:a14="http://schemas.microsoft.com/office/drawing/2010/main" val="0"/>
              </a:ext>
            </a:extLst>
          </a:blip>
          <a:srcRect/>
          <a:stretch>
            <a:fillRect/>
          </a:stretch>
        </p:blipFill>
        <p:spPr bwMode="auto">
          <a:xfrm>
            <a:off x="4065838" y="3352800"/>
            <a:ext cx="4108794" cy="2406317"/>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DDF4AC60-1FBB-42E7-9E8E-A1085A63B9A0}"/>
              </a:ext>
            </a:extLst>
          </p:cNvPr>
          <p:cNvSpPr txBox="1">
            <a:spLocks/>
          </p:cNvSpPr>
          <p:nvPr/>
        </p:nvSpPr>
        <p:spPr>
          <a:xfrm>
            <a:off x="402850" y="18376"/>
            <a:ext cx="11434770" cy="132521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algn="ctr"/>
            <a:r>
              <a:rPr lang="es-AR" sz="4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Paradigmas de Computación Paralela</a:t>
            </a:r>
          </a:p>
        </p:txBody>
      </p:sp>
    </p:spTree>
    <p:extLst>
      <p:ext uri="{BB962C8B-B14F-4D97-AF65-F5344CB8AC3E}">
        <p14:creationId xmlns:p14="http://schemas.microsoft.com/office/powerpoint/2010/main" val="1222978823"/>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A9A909D-58FD-43CF-B624-C27FBA4CF823}"/>
              </a:ext>
            </a:extLst>
          </p:cNvPr>
          <p:cNvSpPr/>
          <p:nvPr/>
        </p:nvSpPr>
        <p:spPr>
          <a:xfrm>
            <a:off x="1353683" y="3277436"/>
            <a:ext cx="910693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Secuencial</a:t>
            </a:r>
            <a:endParaRPr lang="es-AR" sz="1799" b="1" kern="0" dirty="0">
              <a:solidFill>
                <a:prstClr val="black"/>
              </a:solidFill>
              <a:latin typeface="Corbel"/>
            </a:endParaRPr>
          </a:p>
        </p:txBody>
      </p:sp>
      <p:sp>
        <p:nvSpPr>
          <p:cNvPr id="2" name="Rectángulo 1">
            <a:extLst>
              <a:ext uri="{FF2B5EF4-FFF2-40B4-BE49-F238E27FC236}">
                <a16:creationId xmlns:a16="http://schemas.microsoft.com/office/drawing/2014/main" id="{46C3E2A2-DBE6-49DB-87F4-77F79151D018}"/>
              </a:ext>
            </a:extLst>
          </p:cNvPr>
          <p:cNvSpPr/>
          <p:nvPr/>
        </p:nvSpPr>
        <p:spPr>
          <a:xfrm>
            <a:off x="1370012" y="3276838"/>
            <a:ext cx="7010400" cy="914162"/>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solidFill>
              <a:sysClr val="windowText" lastClr="000000"/>
            </a:solidFill>
            <a:prstDash val="solid"/>
            <a:miter lim="800000"/>
          </a:ln>
          <a:effectLst/>
        </p:spPr>
        <p:txBody>
          <a:bodyPr rtlCol="0" anchor="ctr"/>
          <a:lstStyle/>
          <a:p>
            <a:pPr defTabSz="914126">
              <a:defRPr/>
            </a:pPr>
            <a:r>
              <a:rPr lang="es-AR" sz="2399" b="1" kern="0" dirty="0">
                <a:solidFill>
                  <a:prstClr val="black"/>
                </a:solidFill>
                <a:latin typeface="Corbel"/>
              </a:rPr>
              <a:t>Programa</a:t>
            </a:r>
            <a:br>
              <a:rPr lang="es-AR" sz="2399" b="1" kern="0" dirty="0">
                <a:solidFill>
                  <a:prstClr val="black"/>
                </a:solidFill>
                <a:latin typeface="Corbel"/>
              </a:rPr>
            </a:br>
            <a:r>
              <a:rPr lang="es-AR" sz="2399" b="1" kern="0" dirty="0">
                <a:solidFill>
                  <a:prstClr val="black"/>
                </a:solidFill>
                <a:latin typeface="Corbel"/>
              </a:rPr>
              <a:t>Paralelo</a:t>
            </a:r>
            <a:endParaRPr lang="es-AR" sz="1799" b="1" kern="0" dirty="0">
              <a:solidFill>
                <a:prstClr val="black"/>
              </a:solidFill>
              <a:latin typeface="Corbel"/>
            </a:endParaRPr>
          </a:p>
        </p:txBody>
      </p:sp>
      <p:sp>
        <p:nvSpPr>
          <p:cNvPr id="7" name="Marcador de contenido 2"/>
          <p:cNvSpPr>
            <a:spLocks noGrp="1"/>
          </p:cNvSpPr>
          <p:nvPr>
            <p:ph idx="1"/>
          </p:nvPr>
        </p:nvSpPr>
        <p:spPr>
          <a:xfrm>
            <a:off x="402850" y="1600200"/>
            <a:ext cx="11434770" cy="4934262"/>
          </a:xfrm>
        </p:spPr>
        <p:txBody>
          <a:bodyPr>
            <a:normAutofit/>
          </a:bodyPr>
          <a:lstStyle/>
          <a:p>
            <a:pPr marL="457063" lvl="1" indent="0">
              <a:lnSpc>
                <a:spcPct val="150000"/>
              </a:lnSpc>
              <a:buNone/>
            </a:pPr>
            <a:r>
              <a:rPr lang="es-AR" sz="2400" b="1" spc="300" dirty="0">
                <a:ln w="15875">
                  <a:solidFill>
                    <a:srgbClr val="00B050"/>
                  </a:solidFill>
                </a:ln>
                <a:solidFill>
                  <a:srgbClr val="00B050"/>
                </a:solidFill>
                <a:effectLst>
                  <a:glow rad="114300">
                    <a:srgbClr val="92D050">
                      <a:alpha val="40000"/>
                    </a:srgbClr>
                  </a:glow>
                </a:effectLst>
              </a:rPr>
              <a:t>Divide y vencerás – División de tareas</a:t>
            </a:r>
          </a:p>
        </p:txBody>
      </p:sp>
      <p:sp>
        <p:nvSpPr>
          <p:cNvPr id="5" name="Flecha a la derecha con muesca 3">
            <a:extLst>
              <a:ext uri="{FF2B5EF4-FFF2-40B4-BE49-F238E27FC236}">
                <a16:creationId xmlns:a16="http://schemas.microsoft.com/office/drawing/2014/main" id="{5EC57C8C-800A-4D16-86AE-ECB0FEC6B4D1}"/>
              </a:ext>
            </a:extLst>
          </p:cNvPr>
          <p:cNvSpPr/>
          <p:nvPr/>
        </p:nvSpPr>
        <p:spPr>
          <a:xfrm>
            <a:off x="912574" y="4734872"/>
            <a:ext cx="9598700" cy="53935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algn="ctr" defTabSz="914126">
              <a:defRPr/>
            </a:pPr>
            <a:r>
              <a:rPr lang="es-AR" sz="1799" kern="0" dirty="0">
                <a:solidFill>
                  <a:prstClr val="black"/>
                </a:solidFill>
                <a:latin typeface="Corbel"/>
              </a:rPr>
              <a:t>Ejecución en el tiempo</a:t>
            </a:r>
          </a:p>
        </p:txBody>
      </p:sp>
      <p:sp>
        <p:nvSpPr>
          <p:cNvPr id="3" name="Rectángulo: esquinas redondeadas 2">
            <a:extLst>
              <a:ext uri="{FF2B5EF4-FFF2-40B4-BE49-F238E27FC236}">
                <a16:creationId xmlns:a16="http://schemas.microsoft.com/office/drawing/2014/main" id="{DFD44257-C932-475A-ABBB-2AA3AC627917}"/>
              </a:ext>
            </a:extLst>
          </p:cNvPr>
          <p:cNvSpPr/>
          <p:nvPr/>
        </p:nvSpPr>
        <p:spPr>
          <a:xfrm>
            <a:off x="3854779"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0" name="Rectángulo: esquinas redondeadas 39">
            <a:extLst>
              <a:ext uri="{FF2B5EF4-FFF2-40B4-BE49-F238E27FC236}">
                <a16:creationId xmlns:a16="http://schemas.microsoft.com/office/drawing/2014/main" id="{F7AA48B3-39B8-4D1F-8E3F-0C839C1BE536}"/>
              </a:ext>
            </a:extLst>
          </p:cNvPr>
          <p:cNvSpPr/>
          <p:nvPr/>
        </p:nvSpPr>
        <p:spPr>
          <a:xfrm>
            <a:off x="4204227"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1" name="Rectángulo: esquinas redondeadas 40">
            <a:extLst>
              <a:ext uri="{FF2B5EF4-FFF2-40B4-BE49-F238E27FC236}">
                <a16:creationId xmlns:a16="http://schemas.microsoft.com/office/drawing/2014/main" id="{E436B28B-EEE9-470F-A1A0-D119B3855B6E}"/>
              </a:ext>
            </a:extLst>
          </p:cNvPr>
          <p:cNvSpPr/>
          <p:nvPr/>
        </p:nvSpPr>
        <p:spPr>
          <a:xfrm>
            <a:off x="4553675"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2" name="Rectángulo: esquinas redondeadas 41">
            <a:extLst>
              <a:ext uri="{FF2B5EF4-FFF2-40B4-BE49-F238E27FC236}">
                <a16:creationId xmlns:a16="http://schemas.microsoft.com/office/drawing/2014/main" id="{FB5349AE-16E5-4FBF-B486-FB870A979AF1}"/>
              </a:ext>
            </a:extLst>
          </p:cNvPr>
          <p:cNvSpPr/>
          <p:nvPr/>
        </p:nvSpPr>
        <p:spPr>
          <a:xfrm>
            <a:off x="4903123"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3" name="Rectángulo: esquinas redondeadas 42">
            <a:extLst>
              <a:ext uri="{FF2B5EF4-FFF2-40B4-BE49-F238E27FC236}">
                <a16:creationId xmlns:a16="http://schemas.microsoft.com/office/drawing/2014/main" id="{0BEAE4D9-FC19-4718-A482-914D40F31946}"/>
              </a:ext>
            </a:extLst>
          </p:cNvPr>
          <p:cNvSpPr/>
          <p:nvPr/>
        </p:nvSpPr>
        <p:spPr>
          <a:xfrm>
            <a:off x="5258815"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4" name="Rectángulo: esquinas redondeadas 43">
            <a:extLst>
              <a:ext uri="{FF2B5EF4-FFF2-40B4-BE49-F238E27FC236}">
                <a16:creationId xmlns:a16="http://schemas.microsoft.com/office/drawing/2014/main" id="{D2B39258-BE4C-498E-8981-DD3CD5B2397F}"/>
              </a:ext>
            </a:extLst>
          </p:cNvPr>
          <p:cNvSpPr/>
          <p:nvPr/>
        </p:nvSpPr>
        <p:spPr>
          <a:xfrm>
            <a:off x="5615414"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5" name="Rectángulo: esquinas redondeadas 44">
            <a:extLst>
              <a:ext uri="{FF2B5EF4-FFF2-40B4-BE49-F238E27FC236}">
                <a16:creationId xmlns:a16="http://schemas.microsoft.com/office/drawing/2014/main" id="{57F1962B-5777-4698-8836-1655E5830C9A}"/>
              </a:ext>
            </a:extLst>
          </p:cNvPr>
          <p:cNvSpPr/>
          <p:nvPr/>
        </p:nvSpPr>
        <p:spPr>
          <a:xfrm>
            <a:off x="5964862"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6" name="Rectángulo: esquinas redondeadas 45">
            <a:extLst>
              <a:ext uri="{FF2B5EF4-FFF2-40B4-BE49-F238E27FC236}">
                <a16:creationId xmlns:a16="http://schemas.microsoft.com/office/drawing/2014/main" id="{42C7AF6A-7C02-4567-A8C6-422EA0F19EC8}"/>
              </a:ext>
            </a:extLst>
          </p:cNvPr>
          <p:cNvSpPr/>
          <p:nvPr/>
        </p:nvSpPr>
        <p:spPr>
          <a:xfrm>
            <a:off x="6326189"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7" name="Rectángulo: esquinas redondeadas 46">
            <a:extLst>
              <a:ext uri="{FF2B5EF4-FFF2-40B4-BE49-F238E27FC236}">
                <a16:creationId xmlns:a16="http://schemas.microsoft.com/office/drawing/2014/main" id="{8080FA2A-047B-4864-8333-CC7205BCDA51}"/>
              </a:ext>
            </a:extLst>
          </p:cNvPr>
          <p:cNvSpPr/>
          <p:nvPr/>
        </p:nvSpPr>
        <p:spPr>
          <a:xfrm>
            <a:off x="6682788"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Rectángulo: esquinas redondeadas 47">
            <a:extLst>
              <a:ext uri="{FF2B5EF4-FFF2-40B4-BE49-F238E27FC236}">
                <a16:creationId xmlns:a16="http://schemas.microsoft.com/office/drawing/2014/main" id="{177AA16C-E990-45E5-825B-AA7F3E571463}"/>
              </a:ext>
            </a:extLst>
          </p:cNvPr>
          <p:cNvSpPr/>
          <p:nvPr/>
        </p:nvSpPr>
        <p:spPr>
          <a:xfrm>
            <a:off x="7039387" y="3399234"/>
            <a:ext cx="349448" cy="637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9" name="Rectángulo 58">
            <a:extLst>
              <a:ext uri="{FF2B5EF4-FFF2-40B4-BE49-F238E27FC236}">
                <a16:creationId xmlns:a16="http://schemas.microsoft.com/office/drawing/2014/main" id="{DA4945CA-CA47-4446-8342-0E148FE6C077}"/>
              </a:ext>
            </a:extLst>
          </p:cNvPr>
          <p:cNvSpPr/>
          <p:nvPr/>
        </p:nvSpPr>
        <p:spPr>
          <a:xfrm>
            <a:off x="3672045" y="3366623"/>
            <a:ext cx="3808846" cy="773757"/>
          </a:xfrm>
          <a:prstGeom prst="rect">
            <a:avLst/>
          </a:prstGeom>
          <a:gradFill flip="none" rotWithShape="1">
            <a:gsLst>
              <a:gs pos="0">
                <a:schemeClr val="accent5">
                  <a:lumMod val="20000"/>
                  <a:lumOff val="80000"/>
                </a:schemeClr>
              </a:gs>
              <a:gs pos="100000">
                <a:schemeClr val="accent1">
                  <a:lumMod val="30000"/>
                  <a:lumOff val="70000"/>
                </a:schemeClr>
              </a:gs>
            </a:gsLst>
            <a:lin ang="5400000" scaled="1"/>
            <a:tileRect/>
          </a:gradFill>
          <a:ln w="6350" cap="flat" cmpd="sng" algn="ctr">
            <a:noFill/>
            <a:prstDash val="solid"/>
            <a:miter lim="800000"/>
          </a:ln>
          <a:effectLst/>
        </p:spPr>
        <p:txBody>
          <a:bodyPr rtlCol="0" anchor="ctr"/>
          <a:lstStyle/>
          <a:p>
            <a:pPr defTabSz="914126">
              <a:defRPr/>
            </a:pPr>
            <a:endParaRPr lang="es-AR" sz="1799" b="1" kern="0" dirty="0">
              <a:solidFill>
                <a:prstClr val="black"/>
              </a:solidFill>
              <a:latin typeface="Corbel"/>
            </a:endParaRPr>
          </a:p>
        </p:txBody>
      </p:sp>
      <p:sp>
        <p:nvSpPr>
          <p:cNvPr id="49" name="Rectángulo: esquinas redondeadas 48">
            <a:extLst>
              <a:ext uri="{FF2B5EF4-FFF2-40B4-BE49-F238E27FC236}">
                <a16:creationId xmlns:a16="http://schemas.microsoft.com/office/drawing/2014/main" id="{E9C9788F-1279-4140-844E-028A6EF01D57}"/>
              </a:ext>
            </a:extLst>
          </p:cNvPr>
          <p:cNvSpPr/>
          <p:nvPr/>
        </p:nvSpPr>
        <p:spPr>
          <a:xfrm>
            <a:off x="3921714" y="358763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0" name="Rectángulo: esquinas redondeadas 49">
            <a:extLst>
              <a:ext uri="{FF2B5EF4-FFF2-40B4-BE49-F238E27FC236}">
                <a16:creationId xmlns:a16="http://schemas.microsoft.com/office/drawing/2014/main" id="{4DE7003F-8E8C-47E3-B545-2E0A55DC3696}"/>
              </a:ext>
            </a:extLst>
          </p:cNvPr>
          <p:cNvSpPr/>
          <p:nvPr/>
        </p:nvSpPr>
        <p:spPr>
          <a:xfrm>
            <a:off x="4419394" y="336662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1" name="Rectángulo: esquinas redondeadas 50">
            <a:extLst>
              <a:ext uri="{FF2B5EF4-FFF2-40B4-BE49-F238E27FC236}">
                <a16:creationId xmlns:a16="http://schemas.microsoft.com/office/drawing/2014/main" id="{1C84D70D-1DAE-4CC3-A0A4-78F7A81EEF69}"/>
              </a:ext>
            </a:extLst>
          </p:cNvPr>
          <p:cNvSpPr/>
          <p:nvPr/>
        </p:nvSpPr>
        <p:spPr>
          <a:xfrm>
            <a:off x="4419394" y="381396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2" name="Rectángulo: esquinas redondeadas 51">
            <a:extLst>
              <a:ext uri="{FF2B5EF4-FFF2-40B4-BE49-F238E27FC236}">
                <a16:creationId xmlns:a16="http://schemas.microsoft.com/office/drawing/2014/main" id="{46AB185E-00BD-4B60-92FF-CC844BDA985C}"/>
              </a:ext>
            </a:extLst>
          </p:cNvPr>
          <p:cNvSpPr/>
          <p:nvPr/>
        </p:nvSpPr>
        <p:spPr>
          <a:xfrm>
            <a:off x="4862361" y="336662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3" name="Rectángulo: esquinas redondeadas 52">
            <a:extLst>
              <a:ext uri="{FF2B5EF4-FFF2-40B4-BE49-F238E27FC236}">
                <a16:creationId xmlns:a16="http://schemas.microsoft.com/office/drawing/2014/main" id="{26064201-FCBB-41F8-8786-9A8318E14AE3}"/>
              </a:ext>
            </a:extLst>
          </p:cNvPr>
          <p:cNvSpPr/>
          <p:nvPr/>
        </p:nvSpPr>
        <p:spPr>
          <a:xfrm>
            <a:off x="4862361" y="381396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4" name="Rectángulo: esquinas redondeadas 53">
            <a:extLst>
              <a:ext uri="{FF2B5EF4-FFF2-40B4-BE49-F238E27FC236}">
                <a16:creationId xmlns:a16="http://schemas.microsoft.com/office/drawing/2014/main" id="{87FB8AEB-C42D-4B60-812C-02A08B1674FE}"/>
              </a:ext>
            </a:extLst>
          </p:cNvPr>
          <p:cNvSpPr/>
          <p:nvPr/>
        </p:nvSpPr>
        <p:spPr>
          <a:xfrm>
            <a:off x="5344158" y="336662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5" name="Rectángulo: esquinas redondeadas 54">
            <a:extLst>
              <a:ext uri="{FF2B5EF4-FFF2-40B4-BE49-F238E27FC236}">
                <a16:creationId xmlns:a16="http://schemas.microsoft.com/office/drawing/2014/main" id="{7CAB062C-3134-4402-B970-EF5831CC8EEB}"/>
              </a:ext>
            </a:extLst>
          </p:cNvPr>
          <p:cNvSpPr/>
          <p:nvPr/>
        </p:nvSpPr>
        <p:spPr>
          <a:xfrm>
            <a:off x="5824924" y="3587636"/>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6" name="Rectángulo: esquinas redondeadas 55">
            <a:extLst>
              <a:ext uri="{FF2B5EF4-FFF2-40B4-BE49-F238E27FC236}">
                <a16:creationId xmlns:a16="http://schemas.microsoft.com/office/drawing/2014/main" id="{42E85150-7072-4F0C-997F-C99BD964ECFC}"/>
              </a:ext>
            </a:extLst>
          </p:cNvPr>
          <p:cNvSpPr/>
          <p:nvPr/>
        </p:nvSpPr>
        <p:spPr>
          <a:xfrm>
            <a:off x="6300121" y="3366623"/>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7" name="Rectángulo: esquinas redondeadas 56">
            <a:extLst>
              <a:ext uri="{FF2B5EF4-FFF2-40B4-BE49-F238E27FC236}">
                <a16:creationId xmlns:a16="http://schemas.microsoft.com/office/drawing/2014/main" id="{8F7A0201-9B71-4A1B-ADEB-C4460422B5A8}"/>
              </a:ext>
            </a:extLst>
          </p:cNvPr>
          <p:cNvSpPr/>
          <p:nvPr/>
        </p:nvSpPr>
        <p:spPr>
          <a:xfrm>
            <a:off x="6305490" y="3813960"/>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8" name="Rectángulo: esquinas redondeadas 57">
            <a:extLst>
              <a:ext uri="{FF2B5EF4-FFF2-40B4-BE49-F238E27FC236}">
                <a16:creationId xmlns:a16="http://schemas.microsoft.com/office/drawing/2014/main" id="{784E1FDD-0ED4-43D5-91C5-B85F5A1D3A0A}"/>
              </a:ext>
            </a:extLst>
          </p:cNvPr>
          <p:cNvSpPr/>
          <p:nvPr/>
        </p:nvSpPr>
        <p:spPr>
          <a:xfrm>
            <a:off x="6822457" y="3367314"/>
            <a:ext cx="349448" cy="326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18" name="Conector recto 17">
            <a:extLst>
              <a:ext uri="{FF2B5EF4-FFF2-40B4-BE49-F238E27FC236}">
                <a16:creationId xmlns:a16="http://schemas.microsoft.com/office/drawing/2014/main" id="{7037BE4E-0795-49F0-A5A1-9695C97CCF80}"/>
              </a:ext>
            </a:extLst>
          </p:cNvPr>
          <p:cNvCxnSpPr>
            <a:stCxn id="49" idx="3"/>
            <a:endCxn id="50" idx="1"/>
          </p:cNvCxnSpPr>
          <p:nvPr/>
        </p:nvCxnSpPr>
        <p:spPr>
          <a:xfrm flipV="1">
            <a:off x="4271162" y="3529834"/>
            <a:ext cx="148231" cy="221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D54F2005-674E-4B11-8B58-B73066A113D7}"/>
              </a:ext>
            </a:extLst>
          </p:cNvPr>
          <p:cNvCxnSpPr>
            <a:cxnSpLocks/>
            <a:stCxn id="49" idx="3"/>
            <a:endCxn id="51" idx="1"/>
          </p:cNvCxnSpPr>
          <p:nvPr/>
        </p:nvCxnSpPr>
        <p:spPr>
          <a:xfrm>
            <a:off x="4271162" y="3750847"/>
            <a:ext cx="148231"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E6535019-6C67-4A72-9C23-9396650E371A}"/>
              </a:ext>
            </a:extLst>
          </p:cNvPr>
          <p:cNvCxnSpPr>
            <a:cxnSpLocks/>
            <a:stCxn id="53" idx="1"/>
            <a:endCxn id="51" idx="3"/>
          </p:cNvCxnSpPr>
          <p:nvPr/>
        </p:nvCxnSpPr>
        <p:spPr>
          <a:xfrm flipH="1">
            <a:off x="4768841" y="3977170"/>
            <a:ext cx="93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79480A79-3E9D-4364-AE3A-832B9E3A11EC}"/>
              </a:ext>
            </a:extLst>
          </p:cNvPr>
          <p:cNvCxnSpPr>
            <a:cxnSpLocks/>
            <a:stCxn id="55" idx="1"/>
            <a:endCxn id="53" idx="3"/>
          </p:cNvCxnSpPr>
          <p:nvPr/>
        </p:nvCxnSpPr>
        <p:spPr>
          <a:xfrm flipH="1">
            <a:off x="5211809" y="3750847"/>
            <a:ext cx="613114"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B8FFD8DC-A168-4AD3-93DC-DEA8751DBFC1}"/>
              </a:ext>
            </a:extLst>
          </p:cNvPr>
          <p:cNvCxnSpPr>
            <a:cxnSpLocks/>
            <a:stCxn id="57" idx="1"/>
            <a:endCxn id="55" idx="3"/>
          </p:cNvCxnSpPr>
          <p:nvPr/>
        </p:nvCxnSpPr>
        <p:spPr>
          <a:xfrm flipH="1" flipV="1">
            <a:off x="6174371" y="3750847"/>
            <a:ext cx="131118" cy="2263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ector recto 64">
            <a:extLst>
              <a:ext uri="{FF2B5EF4-FFF2-40B4-BE49-F238E27FC236}">
                <a16:creationId xmlns:a16="http://schemas.microsoft.com/office/drawing/2014/main" id="{48D341E4-A378-47AF-AD6F-A5711887E790}"/>
              </a:ext>
            </a:extLst>
          </p:cNvPr>
          <p:cNvCxnSpPr>
            <a:cxnSpLocks/>
            <a:stCxn id="57" idx="3"/>
            <a:endCxn id="59" idx="3"/>
          </p:cNvCxnSpPr>
          <p:nvPr/>
        </p:nvCxnSpPr>
        <p:spPr>
          <a:xfrm flipV="1">
            <a:off x="6654937" y="3753502"/>
            <a:ext cx="825954" cy="223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97FC43D0-30D9-436F-8DDA-E025B52B4AE0}"/>
              </a:ext>
            </a:extLst>
          </p:cNvPr>
          <p:cNvCxnSpPr>
            <a:cxnSpLocks/>
            <a:stCxn id="50" idx="3"/>
            <a:endCxn id="52" idx="1"/>
          </p:cNvCxnSpPr>
          <p:nvPr/>
        </p:nvCxnSpPr>
        <p:spPr>
          <a:xfrm>
            <a:off x="4768841" y="3529834"/>
            <a:ext cx="93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32455A6A-0AB0-41B9-A625-06C0E1EBDBAE}"/>
              </a:ext>
            </a:extLst>
          </p:cNvPr>
          <p:cNvCxnSpPr>
            <a:cxnSpLocks/>
            <a:stCxn id="52" idx="3"/>
            <a:endCxn id="54" idx="1"/>
          </p:cNvCxnSpPr>
          <p:nvPr/>
        </p:nvCxnSpPr>
        <p:spPr>
          <a:xfrm>
            <a:off x="5211809" y="3529834"/>
            <a:ext cx="1323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B34ADBF3-4BA7-4861-BC04-DE771E4958E4}"/>
              </a:ext>
            </a:extLst>
          </p:cNvPr>
          <p:cNvCxnSpPr>
            <a:cxnSpLocks/>
            <a:endCxn id="55" idx="1"/>
          </p:cNvCxnSpPr>
          <p:nvPr/>
        </p:nvCxnSpPr>
        <p:spPr>
          <a:xfrm>
            <a:off x="5693605" y="3599635"/>
            <a:ext cx="131318" cy="1512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ector recto 80">
            <a:extLst>
              <a:ext uri="{FF2B5EF4-FFF2-40B4-BE49-F238E27FC236}">
                <a16:creationId xmlns:a16="http://schemas.microsoft.com/office/drawing/2014/main" id="{A49EE01E-B55E-4CD0-961C-C9B745354DFA}"/>
              </a:ext>
            </a:extLst>
          </p:cNvPr>
          <p:cNvCxnSpPr>
            <a:cxnSpLocks/>
            <a:stCxn id="55" idx="3"/>
            <a:endCxn id="56" idx="1"/>
          </p:cNvCxnSpPr>
          <p:nvPr/>
        </p:nvCxnSpPr>
        <p:spPr>
          <a:xfrm flipV="1">
            <a:off x="6174371" y="3529834"/>
            <a:ext cx="125749" cy="221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ector recto 84">
            <a:extLst>
              <a:ext uri="{FF2B5EF4-FFF2-40B4-BE49-F238E27FC236}">
                <a16:creationId xmlns:a16="http://schemas.microsoft.com/office/drawing/2014/main" id="{16904111-309C-4BB4-B0E1-75CB541FF3F6}"/>
              </a:ext>
            </a:extLst>
          </p:cNvPr>
          <p:cNvCxnSpPr>
            <a:cxnSpLocks/>
            <a:stCxn id="56" idx="3"/>
            <a:endCxn id="58" idx="1"/>
          </p:cNvCxnSpPr>
          <p:nvPr/>
        </p:nvCxnSpPr>
        <p:spPr>
          <a:xfrm>
            <a:off x="6649569" y="3529834"/>
            <a:ext cx="172888" cy="6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D15E91A5-D948-4E69-AC18-B98784074C55}"/>
              </a:ext>
            </a:extLst>
          </p:cNvPr>
          <p:cNvCxnSpPr>
            <a:cxnSpLocks/>
            <a:stCxn id="59" idx="1"/>
            <a:endCxn id="49" idx="1"/>
          </p:cNvCxnSpPr>
          <p:nvPr/>
        </p:nvCxnSpPr>
        <p:spPr>
          <a:xfrm flipV="1">
            <a:off x="3672045" y="3750846"/>
            <a:ext cx="249669" cy="26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ector recto 90">
            <a:extLst>
              <a:ext uri="{FF2B5EF4-FFF2-40B4-BE49-F238E27FC236}">
                <a16:creationId xmlns:a16="http://schemas.microsoft.com/office/drawing/2014/main" id="{24BD2672-3A2E-4B55-BF85-475F03C87F1F}"/>
              </a:ext>
            </a:extLst>
          </p:cNvPr>
          <p:cNvCxnSpPr>
            <a:cxnSpLocks/>
            <a:stCxn id="58" idx="3"/>
            <a:endCxn id="59" idx="3"/>
          </p:cNvCxnSpPr>
          <p:nvPr/>
        </p:nvCxnSpPr>
        <p:spPr>
          <a:xfrm>
            <a:off x="7171905" y="3530525"/>
            <a:ext cx="308987" cy="222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ítulo 1">
            <a:extLst>
              <a:ext uri="{FF2B5EF4-FFF2-40B4-BE49-F238E27FC236}">
                <a16:creationId xmlns:a16="http://schemas.microsoft.com/office/drawing/2014/main" id="{5302A8E3-6661-4C7B-9836-79C1B69879D7}"/>
              </a:ext>
            </a:extLst>
          </p:cNvPr>
          <p:cNvSpPr>
            <a:spLocks noGrp="1"/>
          </p:cNvSpPr>
          <p:nvPr>
            <p:ph type="title"/>
          </p:nvPr>
        </p:nvSpPr>
        <p:spPr>
          <a:xfrm>
            <a:off x="402850" y="18376"/>
            <a:ext cx="11434770" cy="1325218"/>
          </a:xfrm>
        </p:spPr>
        <p:txBody>
          <a:bodyPr>
            <a:noAutofit/>
          </a:bodyPr>
          <a:lstStyle/>
          <a:p>
            <a:pPr algn="ctr"/>
            <a:r>
              <a:rPr lang="es-AR" sz="4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Paradigmas de Computación Paralela</a:t>
            </a:r>
          </a:p>
        </p:txBody>
      </p:sp>
    </p:spTree>
    <p:extLst>
      <p:ext uri="{BB962C8B-B14F-4D97-AF65-F5344CB8AC3E}">
        <p14:creationId xmlns:p14="http://schemas.microsoft.com/office/powerpoint/2010/main" val="3930962910"/>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00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2000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2000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2000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2000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2000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0" nodeType="withEffect">
                                  <p:stCondLst>
                                    <p:cond delay="2000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2000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2000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2000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grpId="0" nodeType="withEffect">
                                  <p:stCondLst>
                                    <p:cond delay="2000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2000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2000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2000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2000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nodeType="withEffect">
                                  <p:stCondLst>
                                    <p:cond delay="2000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2000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20000"/>
                                  </p:stCondLst>
                                  <p:childTnLst>
                                    <p:set>
                                      <p:cBhvr>
                                        <p:cTn id="40" dur="1" fill="hold">
                                          <p:stCondLst>
                                            <p:cond delay="0"/>
                                          </p:stCondLst>
                                        </p:cTn>
                                        <p:tgtEl>
                                          <p:spTgt spid="70"/>
                                        </p:tgtEl>
                                        <p:attrNameLst>
                                          <p:attrName>style.visibility</p:attrName>
                                        </p:attrNameLst>
                                      </p:cBhvr>
                                      <p:to>
                                        <p:strVal val="visible"/>
                                      </p:to>
                                    </p:set>
                                  </p:childTnLst>
                                </p:cTn>
                              </p:par>
                              <p:par>
                                <p:cTn id="41" presetID="1" presetClass="entr" presetSubtype="0" fill="hold" nodeType="withEffect">
                                  <p:stCondLst>
                                    <p:cond delay="2000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nodeType="withEffect">
                                  <p:stCondLst>
                                    <p:cond delay="20000"/>
                                  </p:stCondLst>
                                  <p:childTnLst>
                                    <p:set>
                                      <p:cBhvr>
                                        <p:cTn id="44" dur="1" fill="hold">
                                          <p:stCondLst>
                                            <p:cond delay="0"/>
                                          </p:stCondLst>
                                        </p:cTn>
                                        <p:tgtEl>
                                          <p:spTgt spid="78"/>
                                        </p:tgtEl>
                                        <p:attrNameLst>
                                          <p:attrName>style.visibility</p:attrName>
                                        </p:attrNameLst>
                                      </p:cBhvr>
                                      <p:to>
                                        <p:strVal val="visible"/>
                                      </p:to>
                                    </p:set>
                                  </p:childTnLst>
                                </p:cTn>
                              </p:par>
                              <p:par>
                                <p:cTn id="45" presetID="1" presetClass="entr" presetSubtype="0" fill="hold" nodeType="withEffect">
                                  <p:stCondLst>
                                    <p:cond delay="20000"/>
                                  </p:stCondLst>
                                  <p:childTnLst>
                                    <p:set>
                                      <p:cBhvr>
                                        <p:cTn id="46" dur="1" fill="hold">
                                          <p:stCondLst>
                                            <p:cond delay="0"/>
                                          </p:stCondLst>
                                        </p:cTn>
                                        <p:tgtEl>
                                          <p:spTgt spid="81"/>
                                        </p:tgtEl>
                                        <p:attrNameLst>
                                          <p:attrName>style.visibility</p:attrName>
                                        </p:attrNameLst>
                                      </p:cBhvr>
                                      <p:to>
                                        <p:strVal val="visible"/>
                                      </p:to>
                                    </p:set>
                                  </p:childTnLst>
                                </p:cTn>
                              </p:par>
                              <p:par>
                                <p:cTn id="47" presetID="1" presetClass="entr" presetSubtype="0" fill="hold" nodeType="withEffect">
                                  <p:stCondLst>
                                    <p:cond delay="20000"/>
                                  </p:stCondLst>
                                  <p:childTnLst>
                                    <p:set>
                                      <p:cBhvr>
                                        <p:cTn id="48" dur="1" fill="hold">
                                          <p:stCondLst>
                                            <p:cond delay="0"/>
                                          </p:stCondLst>
                                        </p:cTn>
                                        <p:tgtEl>
                                          <p:spTgt spid="85"/>
                                        </p:tgtEl>
                                        <p:attrNameLst>
                                          <p:attrName>style.visibility</p:attrName>
                                        </p:attrNameLst>
                                      </p:cBhvr>
                                      <p:to>
                                        <p:strVal val="visible"/>
                                      </p:to>
                                    </p:set>
                                  </p:childTnLst>
                                </p:cTn>
                              </p:par>
                              <p:par>
                                <p:cTn id="49" presetID="1" presetClass="entr" presetSubtype="0" fill="hold" nodeType="withEffect">
                                  <p:stCondLst>
                                    <p:cond delay="20000"/>
                                  </p:stCondLst>
                                  <p:childTnLst>
                                    <p:set>
                                      <p:cBhvr>
                                        <p:cTn id="50" dur="1" fill="hold">
                                          <p:stCondLst>
                                            <p:cond delay="0"/>
                                          </p:stCondLst>
                                        </p:cTn>
                                        <p:tgtEl>
                                          <p:spTgt spid="88"/>
                                        </p:tgtEl>
                                        <p:attrNameLst>
                                          <p:attrName>style.visibility</p:attrName>
                                        </p:attrNameLst>
                                      </p:cBhvr>
                                      <p:to>
                                        <p:strVal val="visible"/>
                                      </p:to>
                                    </p:set>
                                  </p:childTnLst>
                                </p:cTn>
                              </p:par>
                              <p:par>
                                <p:cTn id="51" presetID="1" presetClass="entr" presetSubtype="0" fill="hold" nodeType="withEffect">
                                  <p:stCondLst>
                                    <p:cond delay="20000"/>
                                  </p:stCondLst>
                                  <p:childTnLst>
                                    <p:set>
                                      <p:cBhvr>
                                        <p:cTn id="52" dur="1" fill="hold">
                                          <p:stCondLst>
                                            <p:cond delay="0"/>
                                          </p:stCondLst>
                                        </p:cTn>
                                        <p:tgtEl>
                                          <p:spTgt spid="91"/>
                                        </p:tgtEl>
                                        <p:attrNameLst>
                                          <p:attrName>style.visibility</p:attrName>
                                        </p:attrNameLst>
                                      </p:cBhvr>
                                      <p:to>
                                        <p:strVal val="visible"/>
                                      </p:to>
                                    </p:set>
                                  </p:childTnLst>
                                </p:cTn>
                              </p:par>
                              <p:par>
                                <p:cTn id="53" presetID="1" presetClass="entr" presetSubtype="0" fill="hold" grpId="0" nodeType="withEffect">
                                  <p:stCondLst>
                                    <p:cond delay="20000"/>
                                  </p:stCondLst>
                                  <p:childTnLst>
                                    <p:set>
                                      <p:cBhvr>
                                        <p:cTn id="54" dur="1" fill="hold">
                                          <p:stCondLst>
                                            <p:cond delay="0"/>
                                          </p:stCondLst>
                                        </p:cTn>
                                        <p:tgtEl>
                                          <p:spTgt spid="2"/>
                                        </p:tgtEl>
                                        <p:attrNameLst>
                                          <p:attrName>style.visibility</p:attrName>
                                        </p:attrNameLst>
                                      </p:cBhvr>
                                      <p:to>
                                        <p:strVal val="visible"/>
                                      </p:to>
                                    </p:set>
                                  </p:childTnLst>
                                </p:cTn>
                              </p:par>
                              <p:par>
                                <p:cTn id="55" presetID="1" presetClass="exit" presetSubtype="0" fill="hold" grpId="0" nodeType="withEffect">
                                  <p:stCondLst>
                                    <p:cond delay="20000"/>
                                  </p:stCondLst>
                                  <p:childTnLst>
                                    <p:set>
                                      <p:cBhvr>
                                        <p:cTn id="5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9"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2850" y="15483"/>
            <a:ext cx="11434770" cy="1325218"/>
          </a:xfrm>
        </p:spPr>
        <p:txBody>
          <a:bodyPr/>
          <a:lstStyle/>
          <a:p>
            <a:pPr algn="ctr"/>
            <a:r>
              <a:rPr lang="es-AR" sz="4400" dirty="0">
                <a:ln w="19050" cmpd="sng">
                  <a:solidFill>
                    <a:schemeClr val="accent1"/>
                  </a:solidFill>
                  <a:prstDash val="solid"/>
                </a:ln>
                <a:noFill/>
                <a:effectLst>
                  <a:glow rad="152400">
                    <a:schemeClr val="accent1">
                      <a:satMod val="175000"/>
                      <a:alpha val="40000"/>
                    </a:schemeClr>
                  </a:glow>
                  <a:reflection blurRad="139700" stA="80000" endPos="61000" dist="50800" dir="5400000" sy="-100000" algn="bl" rotWithShape="0"/>
                </a:effectLst>
              </a:rPr>
              <a:t>Cómputo de Altas Prestaciones (HPC)</a:t>
            </a:r>
          </a:p>
        </p:txBody>
      </p:sp>
      <p:pic>
        <p:nvPicPr>
          <p:cNvPr id="10" name="Imagen 9">
            <a:extLst>
              <a:ext uri="{FF2B5EF4-FFF2-40B4-BE49-F238E27FC236}">
                <a16:creationId xmlns:a16="http://schemas.microsoft.com/office/drawing/2014/main" id="{03C21870-FD68-4DA8-8282-08934C0135AD}"/>
              </a:ext>
            </a:extLst>
          </p:cNvPr>
          <p:cNvPicPr>
            <a:picLocks noChangeAspect="1"/>
          </p:cNvPicPr>
          <p:nvPr/>
        </p:nvPicPr>
        <p:blipFill>
          <a:blip r:embed="rId3"/>
          <a:stretch>
            <a:fillRect/>
          </a:stretch>
        </p:blipFill>
        <p:spPr>
          <a:xfrm>
            <a:off x="227012" y="2928322"/>
            <a:ext cx="11718749" cy="3053377"/>
          </a:xfrm>
          <a:prstGeom prst="rect">
            <a:avLst/>
          </a:prstGeom>
        </p:spPr>
      </p:pic>
      <p:sp>
        <p:nvSpPr>
          <p:cNvPr id="11" name="Marcador de contenido 2">
            <a:extLst>
              <a:ext uri="{FF2B5EF4-FFF2-40B4-BE49-F238E27FC236}">
                <a16:creationId xmlns:a16="http://schemas.microsoft.com/office/drawing/2014/main" id="{CFB3E769-0B4F-46CB-B31F-8FCB968890D6}"/>
              </a:ext>
            </a:extLst>
          </p:cNvPr>
          <p:cNvSpPr txBox="1">
            <a:spLocks/>
          </p:cNvSpPr>
          <p:nvPr/>
        </p:nvSpPr>
        <p:spPr>
          <a:xfrm>
            <a:off x="7770812" y="4724400"/>
            <a:ext cx="3939419" cy="774302"/>
          </a:xfrm>
          <a:prstGeom prst="rect">
            <a:avLst/>
          </a:prstGeom>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457063" lvl="1" indent="0">
              <a:lnSpc>
                <a:spcPct val="150000"/>
              </a:lnSpc>
              <a:buFont typeface="Consolas" pitchFamily="49" charset="0"/>
              <a:buNone/>
            </a:pPr>
            <a:r>
              <a:rPr lang="es-AR" sz="3199" b="1">
                <a:ln w="0"/>
                <a:solidFill>
                  <a:schemeClr val="bg1"/>
                </a:solidFill>
                <a:effectLst>
                  <a:outerShdw blurRad="60007" dist="200025" dir="15000000" sy="30000" kx="-1800000" algn="bl" rotWithShape="0">
                    <a:prstClr val="black">
                      <a:alpha val="32000"/>
                    </a:prstClr>
                  </a:outerShdw>
                </a:effectLst>
              </a:rPr>
              <a:t>H.P.C.</a:t>
            </a:r>
            <a:endParaRPr lang="es-AR" sz="2799" b="1" dirty="0">
              <a:ln w="0"/>
              <a:solidFill>
                <a:schemeClr val="bg1"/>
              </a:solidFill>
              <a:effectLst>
                <a:outerShdw blurRad="60007" dist="200025" dir="15000000" sy="30000" kx="-1800000" algn="bl" rotWithShape="0">
                  <a:prstClr val="black">
                    <a:alpha val="32000"/>
                  </a:prstClr>
                </a:outerShdw>
              </a:effectLst>
            </a:endParaRPr>
          </a:p>
        </p:txBody>
      </p:sp>
    </p:spTree>
    <p:extLst>
      <p:ext uri="{BB962C8B-B14F-4D97-AF65-F5344CB8AC3E}">
        <p14:creationId xmlns:p14="http://schemas.microsoft.com/office/powerpoint/2010/main" val="1460049212"/>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DocumentoBibliotecaFormulario</Display>
  <Edit>DocumentoBibliotecaFormulario</Edit>
  <New>DocumentoBibliotecaFormulario</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1CC889-B55A-4246-8D72-AEC912BCD209}">
  <ds:schemaRefs>
    <ds:schemaRef ds:uri="http://schemas.microsoft.com/sharepoint/v3/contenttype/forms"/>
  </ds:schemaRefs>
</ds:datastoreItem>
</file>

<file path=customXml/itemProps3.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1798</Words>
  <Application>Microsoft Office PowerPoint</Application>
  <PresentationFormat>Personalizado</PresentationFormat>
  <Paragraphs>386</Paragraphs>
  <Slides>41</Slides>
  <Notes>41</Notes>
  <HiddenSlides>0</HiddenSlides>
  <MMClips>1</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41</vt:i4>
      </vt:variant>
    </vt:vector>
  </HeadingPairs>
  <TitlesOfParts>
    <vt:vector size="49" baseType="lpstr">
      <vt:lpstr>Abadi</vt:lpstr>
      <vt:lpstr>Arial</vt:lpstr>
      <vt:lpstr>Arial Black</vt:lpstr>
      <vt:lpstr>Consolas</vt:lpstr>
      <vt:lpstr>Corbel</vt:lpstr>
      <vt:lpstr>Tahoma</vt:lpstr>
      <vt:lpstr>Pizarra 16x9</vt:lpstr>
      <vt:lpstr>Bitmap Image</vt:lpstr>
      <vt:lpstr>Computación de Altas Prestaciones (HPC) Parte 1a – OpenMP y MPI</vt:lpstr>
      <vt:lpstr>Agenda Clase 1</vt:lpstr>
      <vt:lpstr>Tipos de Arquitecturas</vt:lpstr>
      <vt:lpstr>Arquitectura no Configurable</vt:lpstr>
      <vt:lpstr>Arquitectura no Configurable</vt:lpstr>
      <vt:lpstr>Arquitectura no Configurable</vt:lpstr>
      <vt:lpstr>Necesidad de Paralelismo</vt:lpstr>
      <vt:lpstr>Necesidad de Paralelismo</vt:lpstr>
      <vt:lpstr>Ejemplo de limitación secuencial</vt:lpstr>
      <vt:lpstr>Ejemplo de limitación secuencial</vt:lpstr>
      <vt:lpstr>Ejemplo de limitación secuencial</vt:lpstr>
      <vt:lpstr>Ejemplo de limitación secuencial</vt:lpstr>
      <vt:lpstr>Necesidad de Paralelismo</vt:lpstr>
      <vt:lpstr>Necesidad de Paralelismo</vt:lpstr>
      <vt:lpstr>Necesidad de Paralelismo</vt:lpstr>
      <vt:lpstr>Necesidad de Paralelismo</vt:lpstr>
      <vt:lpstr>Paralelismo en monoprocesador</vt:lpstr>
      <vt:lpstr>Paralelismo en monoprocesador</vt:lpstr>
      <vt:lpstr>Paralelismo en monoprocesador</vt:lpstr>
      <vt:lpstr>Paralelismo en monoprocesador</vt:lpstr>
      <vt:lpstr>Paralelismo en monoprocesador</vt:lpstr>
      <vt:lpstr>Paralelismo en monoprocesador</vt:lpstr>
      <vt:lpstr>Paralelismo en monoprocesador</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Paralelismo en multiprocesadores</vt:lpstr>
      <vt:lpstr>Presentación de PowerPoint</vt:lpstr>
      <vt:lpstr>Paradigmas de Computación Paralela</vt:lpstr>
      <vt:lpstr>Presentación de PowerPoint</vt:lpstr>
      <vt:lpstr>Paradigmas de Computación Paralela</vt:lpstr>
      <vt:lpstr>Cómputo de Altas Prestaciones (HPC)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WALDO VALIENTE</cp:lastModifiedBy>
  <cp:revision>205</cp:revision>
  <dcterms:created xsi:type="dcterms:W3CDTF">2013-04-05T19:59:21Z</dcterms:created>
  <dcterms:modified xsi:type="dcterms:W3CDTF">2021-06-14T16:40:55Z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